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4"/>
  </p:sldMasterIdLst>
  <p:sldIdLst>
    <p:sldId id="256" r:id="rId5"/>
    <p:sldId id="257" r:id="rId6"/>
    <p:sldId id="258" r:id="rId7"/>
    <p:sldId id="431" r:id="rId8"/>
    <p:sldId id="432" r:id="rId9"/>
    <p:sldId id="438" r:id="rId10"/>
    <p:sldId id="439" r:id="rId11"/>
    <p:sldId id="440" r:id="rId12"/>
    <p:sldId id="338" r:id="rId13"/>
    <p:sldId id="340" r:id="rId14"/>
    <p:sldId id="339" r:id="rId15"/>
    <p:sldId id="430" r:id="rId16"/>
    <p:sldId id="434" r:id="rId17"/>
    <p:sldId id="435" r:id="rId18"/>
    <p:sldId id="436" r:id="rId19"/>
    <p:sldId id="259" r:id="rId20"/>
    <p:sldId id="441" r:id="rId21"/>
    <p:sldId id="442" r:id="rId22"/>
    <p:sldId id="443" r:id="rId23"/>
    <p:sldId id="444" r:id="rId24"/>
    <p:sldId id="445" r:id="rId25"/>
    <p:sldId id="446" r:id="rId26"/>
    <p:sldId id="447" r:id="rId27"/>
    <p:sldId id="448" r:id="rId28"/>
    <p:sldId id="449" r:id="rId29"/>
    <p:sldId id="450" r:id="rId30"/>
    <p:sldId id="451" r:id="rId31"/>
    <p:sldId id="452" r:id="rId32"/>
    <p:sldId id="453" r:id="rId33"/>
    <p:sldId id="454" r:id="rId34"/>
    <p:sldId id="455" r:id="rId35"/>
    <p:sldId id="456" r:id="rId36"/>
    <p:sldId id="457" r:id="rId37"/>
    <p:sldId id="458" r:id="rId38"/>
    <p:sldId id="459" r:id="rId39"/>
    <p:sldId id="460" r:id="rId40"/>
    <p:sldId id="461" r:id="rId41"/>
    <p:sldId id="462" r:id="rId42"/>
    <p:sldId id="463" r:id="rId43"/>
    <p:sldId id="464" r:id="rId44"/>
    <p:sldId id="465" r:id="rId45"/>
    <p:sldId id="466" r:id="rId46"/>
    <p:sldId id="467" r:id="rId47"/>
    <p:sldId id="468" r:id="rId48"/>
    <p:sldId id="469" r:id="rId49"/>
    <p:sldId id="262" r:id="rId50"/>
    <p:sldId id="263" r:id="rId51"/>
    <p:sldId id="264" r:id="rId52"/>
    <p:sldId id="265" r:id="rId53"/>
    <p:sldId id="266" r:id="rId54"/>
    <p:sldId id="267" r:id="rId55"/>
    <p:sldId id="470" r:id="rId56"/>
    <p:sldId id="471" r:id="rId57"/>
    <p:sldId id="472" r:id="rId58"/>
    <p:sldId id="473" r:id="rId59"/>
    <p:sldId id="474" r:id="rId60"/>
    <p:sldId id="475" r:id="rId61"/>
    <p:sldId id="476" r:id="rId62"/>
    <p:sldId id="477" r:id="rId63"/>
    <p:sldId id="478" r:id="rId64"/>
    <p:sldId id="479" r:id="rId65"/>
    <p:sldId id="480" r:id="rId66"/>
    <p:sldId id="481" r:id="rId67"/>
    <p:sldId id="482" r:id="rId68"/>
    <p:sldId id="483" r:id="rId69"/>
    <p:sldId id="484" r:id="rId70"/>
    <p:sldId id="485" r:id="rId71"/>
    <p:sldId id="486" r:id="rId72"/>
    <p:sldId id="487" r:id="rId73"/>
    <p:sldId id="488" r:id="rId74"/>
    <p:sldId id="489" r:id="rId75"/>
    <p:sldId id="490" r:id="rId76"/>
    <p:sldId id="491" r:id="rId77"/>
    <p:sldId id="492" r:id="rId78"/>
    <p:sldId id="493" r:id="rId79"/>
    <p:sldId id="494" r:id="rId80"/>
    <p:sldId id="495" r:id="rId81"/>
    <p:sldId id="496" r:id="rId82"/>
    <p:sldId id="497" r:id="rId83"/>
    <p:sldId id="498" r:id="rId84"/>
    <p:sldId id="499" r:id="rId85"/>
    <p:sldId id="500" r:id="rId86"/>
    <p:sldId id="501" r:id="rId87"/>
    <p:sldId id="502" r:id="rId88"/>
    <p:sldId id="503" r:id="rId89"/>
    <p:sldId id="504" r:id="rId90"/>
    <p:sldId id="506" r:id="rId91"/>
    <p:sldId id="505" r:id="rId92"/>
    <p:sldId id="507" r:id="rId93"/>
    <p:sldId id="508" r:id="rId94"/>
    <p:sldId id="509" r:id="rId95"/>
    <p:sldId id="510" r:id="rId96"/>
    <p:sldId id="512" r:id="rId97"/>
    <p:sldId id="511" r:id="rId98"/>
    <p:sldId id="513" r:id="rId99"/>
    <p:sldId id="514" r:id="rId100"/>
    <p:sldId id="515" r:id="rId101"/>
    <p:sldId id="517" r:id="rId102"/>
    <p:sldId id="518" r:id="rId103"/>
    <p:sldId id="516"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CFA2FF-E50F-4EAD-B47B-E36C0CAE0389}" v="120" dt="2023-07-15T14:16:57.9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6"/>
      </p:cViewPr>
      <p:guideLst/>
    </p:cSldViewPr>
  </p:slideViewPr>
  <p:notesTextViewPr>
    <p:cViewPr>
      <p:scale>
        <a:sx n="1" d="1"/>
        <a:sy n="1" d="1"/>
      </p:scale>
      <p:origin x="0" y="0"/>
    </p:cViewPr>
  </p:notesTextViewPr>
  <p:sorterViewPr>
    <p:cViewPr>
      <p:scale>
        <a:sx n="100" d="100"/>
        <a:sy n="100" d="100"/>
      </p:scale>
      <p:origin x="0" y="-987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heme" Target="theme/theme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5/10/relationships/revisionInfo" Target="revisionInfo.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svg"/><Relationship Id="rId1" Type="http://schemas.openxmlformats.org/officeDocument/2006/relationships/image" Target="../media/image90.png"/><Relationship Id="rId4" Type="http://schemas.openxmlformats.org/officeDocument/2006/relationships/image" Target="../media/image93.svg"/></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ata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53.svg"/></Relationships>
</file>

<file path=ppt/diagrams/_rels/data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57.svg"/></Relationships>
</file>

<file path=ppt/diagrams/_rels/data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9.svg"/><Relationship Id="rId4" Type="http://schemas.openxmlformats.org/officeDocument/2006/relationships/image" Target="../media/image43.svg"/><Relationship Id="rId9" Type="http://schemas.openxmlformats.org/officeDocument/2006/relationships/image" Target="../media/image58.png"/></Relationships>
</file>

<file path=ppt/diagrams/_rels/data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svg"/><Relationship Id="rId1" Type="http://schemas.openxmlformats.org/officeDocument/2006/relationships/image" Target="../media/image90.png"/><Relationship Id="rId4" Type="http://schemas.openxmlformats.org/officeDocument/2006/relationships/image" Target="../media/image9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53.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57.svg"/></Relationships>
</file>

<file path=ppt/diagrams/_rels/drawing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9.svg"/><Relationship Id="rId4" Type="http://schemas.openxmlformats.org/officeDocument/2006/relationships/image" Target="../media/image43.svg"/><Relationship Id="rId9" Type="http://schemas.openxmlformats.org/officeDocument/2006/relationships/image" Target="../media/image58.png"/></Relationships>
</file>

<file path=ppt/diagrams/_rels/drawing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8F11AD-DA52-4E1F-940B-5F5F976307F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C957714-3FFA-483F-95B3-54B545728EA4}">
      <dgm:prSet custT="1"/>
      <dgm:spPr/>
      <dgm:t>
        <a:bodyPr/>
        <a:lstStyle/>
        <a:p>
          <a:pPr>
            <a:lnSpc>
              <a:spcPct val="100000"/>
            </a:lnSpc>
          </a:pPr>
          <a:r>
            <a:rPr lang="en-IN" sz="1200" b="1">
              <a:solidFill>
                <a:schemeClr val="bg1"/>
              </a:solidFill>
            </a:rPr>
            <a:t>Machine learning is a field of study that enables computers to learn and make predictions or decisions without being explicitly programmed. It has gained significant popularity due to its ability to uncover patterns, make sense of complex data, and provide valuable insights.</a:t>
          </a:r>
          <a:endParaRPr lang="en-US" sz="1200" dirty="0">
            <a:solidFill>
              <a:schemeClr val="bg1"/>
            </a:solidFill>
          </a:endParaRPr>
        </a:p>
      </dgm:t>
    </dgm:pt>
    <dgm:pt modelId="{9997E50C-993C-4E27-B9A8-9282AF9B8A96}" type="parTrans" cxnId="{667264E1-6092-4169-8B5D-3064AD981BA2}">
      <dgm:prSet/>
      <dgm:spPr/>
      <dgm:t>
        <a:bodyPr/>
        <a:lstStyle/>
        <a:p>
          <a:endParaRPr lang="en-US"/>
        </a:p>
      </dgm:t>
    </dgm:pt>
    <dgm:pt modelId="{A710F76E-280C-4216-BA57-C0D6E76A6777}" type="sibTrans" cxnId="{667264E1-6092-4169-8B5D-3064AD981BA2}">
      <dgm:prSet/>
      <dgm:spPr/>
      <dgm:t>
        <a:bodyPr/>
        <a:lstStyle/>
        <a:p>
          <a:pPr>
            <a:lnSpc>
              <a:spcPct val="100000"/>
            </a:lnSpc>
          </a:pPr>
          <a:endParaRPr lang="en-US"/>
        </a:p>
      </dgm:t>
    </dgm:pt>
    <dgm:pt modelId="{5254CE5A-D7EE-45DD-A0D2-0C11997A3921}">
      <dgm:prSet/>
      <dgm:spPr/>
      <dgm:t>
        <a:bodyPr/>
        <a:lstStyle/>
        <a:p>
          <a:pPr>
            <a:lnSpc>
              <a:spcPct val="100000"/>
            </a:lnSpc>
          </a:pPr>
          <a:r>
            <a:rPr lang="en-IN" b="1">
              <a:solidFill>
                <a:schemeClr val="bg1"/>
              </a:solidFill>
            </a:rPr>
            <a:t>One fundamental concept in machine learning is regression, which involves predicting a continuous target variable based on the values of one or more input variables. Linear regression is a simple yet powerful technique used for regression tasks. It assumes a linear relationship between the input variables and the target variable.</a:t>
          </a:r>
          <a:endParaRPr lang="en-US" dirty="0">
            <a:solidFill>
              <a:schemeClr val="bg1"/>
            </a:solidFill>
          </a:endParaRPr>
        </a:p>
      </dgm:t>
    </dgm:pt>
    <dgm:pt modelId="{591D7DC7-C991-486F-B633-A2D2E1173C97}" type="parTrans" cxnId="{049A1A64-3B24-485B-BD0A-3223E000D9E2}">
      <dgm:prSet/>
      <dgm:spPr/>
      <dgm:t>
        <a:bodyPr/>
        <a:lstStyle/>
        <a:p>
          <a:endParaRPr lang="en-US"/>
        </a:p>
      </dgm:t>
    </dgm:pt>
    <dgm:pt modelId="{1CA38EB9-D6A4-4E09-AFA4-3372AE8F11FE}" type="sibTrans" cxnId="{049A1A64-3B24-485B-BD0A-3223E000D9E2}">
      <dgm:prSet/>
      <dgm:spPr/>
      <dgm:t>
        <a:bodyPr/>
        <a:lstStyle/>
        <a:p>
          <a:pPr>
            <a:lnSpc>
              <a:spcPct val="100000"/>
            </a:lnSpc>
          </a:pPr>
          <a:endParaRPr lang="en-US"/>
        </a:p>
      </dgm:t>
    </dgm:pt>
    <dgm:pt modelId="{2AAAF539-A5BA-4B74-BA11-65F3B6E83E6C}">
      <dgm:prSet/>
      <dgm:spPr/>
      <dgm:t>
        <a:bodyPr/>
        <a:lstStyle/>
        <a:p>
          <a:pPr>
            <a:lnSpc>
              <a:spcPct val="100000"/>
            </a:lnSpc>
          </a:pPr>
          <a:r>
            <a:rPr lang="en-IN" b="1">
              <a:solidFill>
                <a:schemeClr val="bg1"/>
              </a:solidFill>
            </a:rPr>
            <a:t>Linear regression is widely used in various domains, including finance, economics, healthcare, social sciences, and many others. It helps us understand how different factors contribute to an outcome and provides a quantitative understanding of relationships.</a:t>
          </a:r>
          <a:endParaRPr lang="en-US" dirty="0">
            <a:solidFill>
              <a:schemeClr val="bg1"/>
            </a:solidFill>
          </a:endParaRPr>
        </a:p>
      </dgm:t>
    </dgm:pt>
    <dgm:pt modelId="{D22E0B19-2B05-412A-A80A-29720164A3D5}" type="parTrans" cxnId="{EC22309F-148D-4146-AF9B-F0C48FFBBA5C}">
      <dgm:prSet/>
      <dgm:spPr/>
      <dgm:t>
        <a:bodyPr/>
        <a:lstStyle/>
        <a:p>
          <a:endParaRPr lang="en-US"/>
        </a:p>
      </dgm:t>
    </dgm:pt>
    <dgm:pt modelId="{7B943843-76DA-4AED-8017-47A7A63BDF99}" type="sibTrans" cxnId="{EC22309F-148D-4146-AF9B-F0C48FFBBA5C}">
      <dgm:prSet/>
      <dgm:spPr/>
      <dgm:t>
        <a:bodyPr/>
        <a:lstStyle/>
        <a:p>
          <a:pPr>
            <a:lnSpc>
              <a:spcPct val="100000"/>
            </a:lnSpc>
          </a:pPr>
          <a:endParaRPr lang="en-US"/>
        </a:p>
      </dgm:t>
    </dgm:pt>
    <dgm:pt modelId="{96982427-CFB6-42B7-9BBC-11B0CD8BC99C}">
      <dgm:prSet/>
      <dgm:spPr/>
      <dgm:t>
        <a:bodyPr/>
        <a:lstStyle/>
        <a:p>
          <a:pPr>
            <a:lnSpc>
              <a:spcPct val="100000"/>
            </a:lnSpc>
          </a:pPr>
          <a:r>
            <a:rPr lang="en-IN" b="1">
              <a:solidFill>
                <a:schemeClr val="bg1"/>
              </a:solidFill>
            </a:rPr>
            <a:t>In this presentation, we will delve into the concepts and techniques of linear regression. We will explore both simple and multiple linear regression, discuss the assumptions involved, and explore methods for model evaluation and interpretation.</a:t>
          </a:r>
          <a:endParaRPr lang="en-US" dirty="0">
            <a:solidFill>
              <a:schemeClr val="bg1"/>
            </a:solidFill>
          </a:endParaRPr>
        </a:p>
      </dgm:t>
    </dgm:pt>
    <dgm:pt modelId="{B1D89A81-F2F8-4C13-BBAA-BF2EE6DDCB47}" type="parTrans" cxnId="{58B96714-E3CD-4D3F-A3AB-B3808CE95E91}">
      <dgm:prSet/>
      <dgm:spPr/>
      <dgm:t>
        <a:bodyPr/>
        <a:lstStyle/>
        <a:p>
          <a:endParaRPr lang="en-US"/>
        </a:p>
      </dgm:t>
    </dgm:pt>
    <dgm:pt modelId="{282A9BFD-6CC6-46CC-8424-6AC4C7E13285}" type="sibTrans" cxnId="{58B96714-E3CD-4D3F-A3AB-B3808CE95E91}">
      <dgm:prSet/>
      <dgm:spPr/>
      <dgm:t>
        <a:bodyPr/>
        <a:lstStyle/>
        <a:p>
          <a:endParaRPr lang="en-US"/>
        </a:p>
      </dgm:t>
    </dgm:pt>
    <dgm:pt modelId="{CA606F5A-DA8F-4EBE-990D-0B681E77BAB9}" type="pres">
      <dgm:prSet presAssocID="{BF8F11AD-DA52-4E1F-940B-5F5F976307F2}" presName="root" presStyleCnt="0">
        <dgm:presLayoutVars>
          <dgm:dir/>
          <dgm:resizeHandles val="exact"/>
        </dgm:presLayoutVars>
      </dgm:prSet>
      <dgm:spPr/>
    </dgm:pt>
    <dgm:pt modelId="{B927A3A6-AE92-4EEE-9BF6-355435B20462}" type="pres">
      <dgm:prSet presAssocID="{BF8F11AD-DA52-4E1F-940B-5F5F976307F2}" presName="container" presStyleCnt="0">
        <dgm:presLayoutVars>
          <dgm:dir/>
          <dgm:resizeHandles val="exact"/>
        </dgm:presLayoutVars>
      </dgm:prSet>
      <dgm:spPr/>
    </dgm:pt>
    <dgm:pt modelId="{48AE7D8E-E7F2-4985-A6CC-FFE03F9712BF}" type="pres">
      <dgm:prSet presAssocID="{BC957714-3FFA-483F-95B3-54B545728EA4}" presName="compNode" presStyleCnt="0"/>
      <dgm:spPr/>
    </dgm:pt>
    <dgm:pt modelId="{0B6B122B-72F8-4803-BF33-FB6CD7946493}" type="pres">
      <dgm:prSet presAssocID="{BC957714-3FFA-483F-95B3-54B545728EA4}" presName="iconBgRect" presStyleLbl="bgShp" presStyleIdx="0" presStyleCnt="4"/>
      <dgm:spPr/>
    </dgm:pt>
    <dgm:pt modelId="{0F9CE816-3047-4CCF-9B4B-1C247655FA4E}" type="pres">
      <dgm:prSet presAssocID="{BC957714-3FFA-483F-95B3-54B545728EA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C100C72D-47AA-47A7-ADDE-1BD3FD669ECE}" type="pres">
      <dgm:prSet presAssocID="{BC957714-3FFA-483F-95B3-54B545728EA4}" presName="spaceRect" presStyleCnt="0"/>
      <dgm:spPr/>
    </dgm:pt>
    <dgm:pt modelId="{B61BC700-BF82-43E2-8AD6-D641270190AD}" type="pres">
      <dgm:prSet presAssocID="{BC957714-3FFA-483F-95B3-54B545728EA4}" presName="textRect" presStyleLbl="revTx" presStyleIdx="0" presStyleCnt="4">
        <dgm:presLayoutVars>
          <dgm:chMax val="1"/>
          <dgm:chPref val="1"/>
        </dgm:presLayoutVars>
      </dgm:prSet>
      <dgm:spPr/>
    </dgm:pt>
    <dgm:pt modelId="{DBA3EA32-6558-408A-BBB1-ED5D83D5E1B8}" type="pres">
      <dgm:prSet presAssocID="{A710F76E-280C-4216-BA57-C0D6E76A6777}" presName="sibTrans" presStyleLbl="sibTrans2D1" presStyleIdx="0" presStyleCnt="0"/>
      <dgm:spPr/>
    </dgm:pt>
    <dgm:pt modelId="{D3F2E930-3CD1-4447-9A2B-175240EFC486}" type="pres">
      <dgm:prSet presAssocID="{5254CE5A-D7EE-45DD-A0D2-0C11997A3921}" presName="compNode" presStyleCnt="0"/>
      <dgm:spPr/>
    </dgm:pt>
    <dgm:pt modelId="{7CB166FD-467B-4615-A0A0-861DACF6CE00}" type="pres">
      <dgm:prSet presAssocID="{5254CE5A-D7EE-45DD-A0D2-0C11997A3921}" presName="iconBgRect" presStyleLbl="bgShp" presStyleIdx="1" presStyleCnt="4"/>
      <dgm:spPr/>
    </dgm:pt>
    <dgm:pt modelId="{69622032-077A-4D88-9A58-1FCA1BC49EE4}" type="pres">
      <dgm:prSet presAssocID="{5254CE5A-D7EE-45DD-A0D2-0C11997A392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52137DD3-BFF9-402C-A9D6-D42D45007237}" type="pres">
      <dgm:prSet presAssocID="{5254CE5A-D7EE-45DD-A0D2-0C11997A3921}" presName="spaceRect" presStyleCnt="0"/>
      <dgm:spPr/>
    </dgm:pt>
    <dgm:pt modelId="{49A4A426-F715-487F-A42C-1AE6FFC40015}" type="pres">
      <dgm:prSet presAssocID="{5254CE5A-D7EE-45DD-A0D2-0C11997A3921}" presName="textRect" presStyleLbl="revTx" presStyleIdx="1" presStyleCnt="4">
        <dgm:presLayoutVars>
          <dgm:chMax val="1"/>
          <dgm:chPref val="1"/>
        </dgm:presLayoutVars>
      </dgm:prSet>
      <dgm:spPr/>
    </dgm:pt>
    <dgm:pt modelId="{6C7D7D25-FF23-40A3-9FC0-A51436171EF6}" type="pres">
      <dgm:prSet presAssocID="{1CA38EB9-D6A4-4E09-AFA4-3372AE8F11FE}" presName="sibTrans" presStyleLbl="sibTrans2D1" presStyleIdx="0" presStyleCnt="0"/>
      <dgm:spPr/>
    </dgm:pt>
    <dgm:pt modelId="{8EFF0E38-E45D-4E41-90E3-41A95B7DD3FF}" type="pres">
      <dgm:prSet presAssocID="{2AAAF539-A5BA-4B74-BA11-65F3B6E83E6C}" presName="compNode" presStyleCnt="0"/>
      <dgm:spPr/>
    </dgm:pt>
    <dgm:pt modelId="{9ED9310B-B812-4603-8E76-C8E5B37CF69A}" type="pres">
      <dgm:prSet presAssocID="{2AAAF539-A5BA-4B74-BA11-65F3B6E83E6C}" presName="iconBgRect" presStyleLbl="bgShp" presStyleIdx="2" presStyleCnt="4"/>
      <dgm:spPr/>
    </dgm:pt>
    <dgm:pt modelId="{8505A118-0BA1-4455-A8B5-EC2FCD7D9F5A}" type="pres">
      <dgm:prSet presAssocID="{2AAAF539-A5BA-4B74-BA11-65F3B6E83E6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uro"/>
        </a:ext>
      </dgm:extLst>
    </dgm:pt>
    <dgm:pt modelId="{8C5BD8D0-15D5-4096-B19C-227575542E41}" type="pres">
      <dgm:prSet presAssocID="{2AAAF539-A5BA-4B74-BA11-65F3B6E83E6C}" presName="spaceRect" presStyleCnt="0"/>
      <dgm:spPr/>
    </dgm:pt>
    <dgm:pt modelId="{8374A1B2-8300-4F0D-A3B9-CE290B0220A6}" type="pres">
      <dgm:prSet presAssocID="{2AAAF539-A5BA-4B74-BA11-65F3B6E83E6C}" presName="textRect" presStyleLbl="revTx" presStyleIdx="2" presStyleCnt="4">
        <dgm:presLayoutVars>
          <dgm:chMax val="1"/>
          <dgm:chPref val="1"/>
        </dgm:presLayoutVars>
      </dgm:prSet>
      <dgm:spPr/>
    </dgm:pt>
    <dgm:pt modelId="{9A63A62F-B735-44C4-9BB2-DA6958DB653C}" type="pres">
      <dgm:prSet presAssocID="{7B943843-76DA-4AED-8017-47A7A63BDF99}" presName="sibTrans" presStyleLbl="sibTrans2D1" presStyleIdx="0" presStyleCnt="0"/>
      <dgm:spPr/>
    </dgm:pt>
    <dgm:pt modelId="{A1DA12F7-9462-474B-AD9B-6C7BD5871AD6}" type="pres">
      <dgm:prSet presAssocID="{96982427-CFB6-42B7-9BBC-11B0CD8BC99C}" presName="compNode" presStyleCnt="0"/>
      <dgm:spPr/>
    </dgm:pt>
    <dgm:pt modelId="{199823F1-8E6B-4721-A910-1AC979576232}" type="pres">
      <dgm:prSet presAssocID="{96982427-CFB6-42B7-9BBC-11B0CD8BC99C}" presName="iconBgRect" presStyleLbl="bgShp" presStyleIdx="3" presStyleCnt="4"/>
      <dgm:spPr/>
    </dgm:pt>
    <dgm:pt modelId="{47CF8BFC-194F-4FDE-9BDE-08E3AECDD886}" type="pres">
      <dgm:prSet presAssocID="{96982427-CFB6-42B7-9BBC-11B0CD8BC99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831A8C2E-E38D-41AF-AF6E-FFB728A2740B}" type="pres">
      <dgm:prSet presAssocID="{96982427-CFB6-42B7-9BBC-11B0CD8BC99C}" presName="spaceRect" presStyleCnt="0"/>
      <dgm:spPr/>
    </dgm:pt>
    <dgm:pt modelId="{4E75108B-C4F3-49A3-9C06-C5C2C4612D25}" type="pres">
      <dgm:prSet presAssocID="{96982427-CFB6-42B7-9BBC-11B0CD8BC99C}" presName="textRect" presStyleLbl="revTx" presStyleIdx="3" presStyleCnt="4">
        <dgm:presLayoutVars>
          <dgm:chMax val="1"/>
          <dgm:chPref val="1"/>
        </dgm:presLayoutVars>
      </dgm:prSet>
      <dgm:spPr/>
    </dgm:pt>
  </dgm:ptLst>
  <dgm:cxnLst>
    <dgm:cxn modelId="{F0164101-B2F2-4F91-BB22-E6E33DA57483}" type="presOf" srcId="{BC957714-3FFA-483F-95B3-54B545728EA4}" destId="{B61BC700-BF82-43E2-8AD6-D641270190AD}" srcOrd="0" destOrd="0" presId="urn:microsoft.com/office/officeart/2018/2/layout/IconCircleList"/>
    <dgm:cxn modelId="{C6934203-6562-4D93-96AC-F343C1D823A4}" type="presOf" srcId="{BF8F11AD-DA52-4E1F-940B-5F5F976307F2}" destId="{CA606F5A-DA8F-4EBE-990D-0B681E77BAB9}" srcOrd="0" destOrd="0" presId="urn:microsoft.com/office/officeart/2018/2/layout/IconCircleList"/>
    <dgm:cxn modelId="{58B96714-E3CD-4D3F-A3AB-B3808CE95E91}" srcId="{BF8F11AD-DA52-4E1F-940B-5F5F976307F2}" destId="{96982427-CFB6-42B7-9BBC-11B0CD8BC99C}" srcOrd="3" destOrd="0" parTransId="{B1D89A81-F2F8-4C13-BBAA-BF2EE6DDCB47}" sibTransId="{282A9BFD-6CC6-46CC-8424-6AC4C7E13285}"/>
    <dgm:cxn modelId="{F0DE6436-AE23-466D-AF83-17CD28D655EB}" type="presOf" srcId="{5254CE5A-D7EE-45DD-A0D2-0C11997A3921}" destId="{49A4A426-F715-487F-A42C-1AE6FFC40015}" srcOrd="0" destOrd="0" presId="urn:microsoft.com/office/officeart/2018/2/layout/IconCircleList"/>
    <dgm:cxn modelId="{049A1A64-3B24-485B-BD0A-3223E000D9E2}" srcId="{BF8F11AD-DA52-4E1F-940B-5F5F976307F2}" destId="{5254CE5A-D7EE-45DD-A0D2-0C11997A3921}" srcOrd="1" destOrd="0" parTransId="{591D7DC7-C991-486F-B633-A2D2E1173C97}" sibTransId="{1CA38EB9-D6A4-4E09-AFA4-3372AE8F11FE}"/>
    <dgm:cxn modelId="{BD72FA4B-BDFC-4A7A-BDF0-DC305EAC3A88}" type="presOf" srcId="{2AAAF539-A5BA-4B74-BA11-65F3B6E83E6C}" destId="{8374A1B2-8300-4F0D-A3B9-CE290B0220A6}" srcOrd="0" destOrd="0" presId="urn:microsoft.com/office/officeart/2018/2/layout/IconCircleList"/>
    <dgm:cxn modelId="{CE652A52-8A9D-43C5-A477-5D23776287DF}" type="presOf" srcId="{7B943843-76DA-4AED-8017-47A7A63BDF99}" destId="{9A63A62F-B735-44C4-9BB2-DA6958DB653C}" srcOrd="0" destOrd="0" presId="urn:microsoft.com/office/officeart/2018/2/layout/IconCircleList"/>
    <dgm:cxn modelId="{52D85173-8205-400E-A5BE-DF8F43584CCD}" type="presOf" srcId="{1CA38EB9-D6A4-4E09-AFA4-3372AE8F11FE}" destId="{6C7D7D25-FF23-40A3-9FC0-A51436171EF6}" srcOrd="0" destOrd="0" presId="urn:microsoft.com/office/officeart/2018/2/layout/IconCircleList"/>
    <dgm:cxn modelId="{694D459D-9A53-4B11-B6E4-3F86AAC18DB5}" type="presOf" srcId="{A710F76E-280C-4216-BA57-C0D6E76A6777}" destId="{DBA3EA32-6558-408A-BBB1-ED5D83D5E1B8}" srcOrd="0" destOrd="0" presId="urn:microsoft.com/office/officeart/2018/2/layout/IconCircleList"/>
    <dgm:cxn modelId="{EC22309F-148D-4146-AF9B-F0C48FFBBA5C}" srcId="{BF8F11AD-DA52-4E1F-940B-5F5F976307F2}" destId="{2AAAF539-A5BA-4B74-BA11-65F3B6E83E6C}" srcOrd="2" destOrd="0" parTransId="{D22E0B19-2B05-412A-A80A-29720164A3D5}" sibTransId="{7B943843-76DA-4AED-8017-47A7A63BDF99}"/>
    <dgm:cxn modelId="{B8478FBE-4D1D-496F-88EC-4B06A7676B14}" type="presOf" srcId="{96982427-CFB6-42B7-9BBC-11B0CD8BC99C}" destId="{4E75108B-C4F3-49A3-9C06-C5C2C4612D25}" srcOrd="0" destOrd="0" presId="urn:microsoft.com/office/officeart/2018/2/layout/IconCircleList"/>
    <dgm:cxn modelId="{667264E1-6092-4169-8B5D-3064AD981BA2}" srcId="{BF8F11AD-DA52-4E1F-940B-5F5F976307F2}" destId="{BC957714-3FFA-483F-95B3-54B545728EA4}" srcOrd="0" destOrd="0" parTransId="{9997E50C-993C-4E27-B9A8-9282AF9B8A96}" sibTransId="{A710F76E-280C-4216-BA57-C0D6E76A6777}"/>
    <dgm:cxn modelId="{7466EFA4-3F0A-4CE9-B68A-CA657F1F6F0C}" type="presParOf" srcId="{CA606F5A-DA8F-4EBE-990D-0B681E77BAB9}" destId="{B927A3A6-AE92-4EEE-9BF6-355435B20462}" srcOrd="0" destOrd="0" presId="urn:microsoft.com/office/officeart/2018/2/layout/IconCircleList"/>
    <dgm:cxn modelId="{C4FD2467-F392-4025-A3A8-B25C36DD9CE2}" type="presParOf" srcId="{B927A3A6-AE92-4EEE-9BF6-355435B20462}" destId="{48AE7D8E-E7F2-4985-A6CC-FFE03F9712BF}" srcOrd="0" destOrd="0" presId="urn:microsoft.com/office/officeart/2018/2/layout/IconCircleList"/>
    <dgm:cxn modelId="{21BA29C7-0234-44AF-B28E-F8716D65DCC0}" type="presParOf" srcId="{48AE7D8E-E7F2-4985-A6CC-FFE03F9712BF}" destId="{0B6B122B-72F8-4803-BF33-FB6CD7946493}" srcOrd="0" destOrd="0" presId="urn:microsoft.com/office/officeart/2018/2/layout/IconCircleList"/>
    <dgm:cxn modelId="{36F53048-5CC6-45ED-971B-CDB21E677C57}" type="presParOf" srcId="{48AE7D8E-E7F2-4985-A6CC-FFE03F9712BF}" destId="{0F9CE816-3047-4CCF-9B4B-1C247655FA4E}" srcOrd="1" destOrd="0" presId="urn:microsoft.com/office/officeart/2018/2/layout/IconCircleList"/>
    <dgm:cxn modelId="{5BB9427A-D0E5-40DA-ABCA-9A75E5AD4E9E}" type="presParOf" srcId="{48AE7D8E-E7F2-4985-A6CC-FFE03F9712BF}" destId="{C100C72D-47AA-47A7-ADDE-1BD3FD669ECE}" srcOrd="2" destOrd="0" presId="urn:microsoft.com/office/officeart/2018/2/layout/IconCircleList"/>
    <dgm:cxn modelId="{0FCF245C-1C69-4095-BD0C-58DC12649775}" type="presParOf" srcId="{48AE7D8E-E7F2-4985-A6CC-FFE03F9712BF}" destId="{B61BC700-BF82-43E2-8AD6-D641270190AD}" srcOrd="3" destOrd="0" presId="urn:microsoft.com/office/officeart/2018/2/layout/IconCircleList"/>
    <dgm:cxn modelId="{B01CEABD-4682-44E1-AC76-88D08D67CB47}" type="presParOf" srcId="{B927A3A6-AE92-4EEE-9BF6-355435B20462}" destId="{DBA3EA32-6558-408A-BBB1-ED5D83D5E1B8}" srcOrd="1" destOrd="0" presId="urn:microsoft.com/office/officeart/2018/2/layout/IconCircleList"/>
    <dgm:cxn modelId="{C2102F24-A4CB-41E6-946B-7FC670C740EE}" type="presParOf" srcId="{B927A3A6-AE92-4EEE-9BF6-355435B20462}" destId="{D3F2E930-3CD1-4447-9A2B-175240EFC486}" srcOrd="2" destOrd="0" presId="urn:microsoft.com/office/officeart/2018/2/layout/IconCircleList"/>
    <dgm:cxn modelId="{9E59EF87-5ECA-4AFC-88AD-B91801B11805}" type="presParOf" srcId="{D3F2E930-3CD1-4447-9A2B-175240EFC486}" destId="{7CB166FD-467B-4615-A0A0-861DACF6CE00}" srcOrd="0" destOrd="0" presId="urn:microsoft.com/office/officeart/2018/2/layout/IconCircleList"/>
    <dgm:cxn modelId="{1BD5C129-90D1-489A-91CA-69E2E4E4227B}" type="presParOf" srcId="{D3F2E930-3CD1-4447-9A2B-175240EFC486}" destId="{69622032-077A-4D88-9A58-1FCA1BC49EE4}" srcOrd="1" destOrd="0" presId="urn:microsoft.com/office/officeart/2018/2/layout/IconCircleList"/>
    <dgm:cxn modelId="{153181AC-097C-4EA5-B854-D4A779234A09}" type="presParOf" srcId="{D3F2E930-3CD1-4447-9A2B-175240EFC486}" destId="{52137DD3-BFF9-402C-A9D6-D42D45007237}" srcOrd="2" destOrd="0" presId="urn:microsoft.com/office/officeart/2018/2/layout/IconCircleList"/>
    <dgm:cxn modelId="{BC6AFEE7-6A95-4E48-8D58-C0379390C9FD}" type="presParOf" srcId="{D3F2E930-3CD1-4447-9A2B-175240EFC486}" destId="{49A4A426-F715-487F-A42C-1AE6FFC40015}" srcOrd="3" destOrd="0" presId="urn:microsoft.com/office/officeart/2018/2/layout/IconCircleList"/>
    <dgm:cxn modelId="{B8B45C6C-B57E-4F4F-B18D-C4DC31B1B700}" type="presParOf" srcId="{B927A3A6-AE92-4EEE-9BF6-355435B20462}" destId="{6C7D7D25-FF23-40A3-9FC0-A51436171EF6}" srcOrd="3" destOrd="0" presId="urn:microsoft.com/office/officeart/2018/2/layout/IconCircleList"/>
    <dgm:cxn modelId="{D4BB9CD9-F6B7-44BB-BBF2-ECAE0050FAFB}" type="presParOf" srcId="{B927A3A6-AE92-4EEE-9BF6-355435B20462}" destId="{8EFF0E38-E45D-4E41-90E3-41A95B7DD3FF}" srcOrd="4" destOrd="0" presId="urn:microsoft.com/office/officeart/2018/2/layout/IconCircleList"/>
    <dgm:cxn modelId="{E875FE71-6C2E-420B-B6C7-C6EB6C690E7F}" type="presParOf" srcId="{8EFF0E38-E45D-4E41-90E3-41A95B7DD3FF}" destId="{9ED9310B-B812-4603-8E76-C8E5B37CF69A}" srcOrd="0" destOrd="0" presId="urn:microsoft.com/office/officeart/2018/2/layout/IconCircleList"/>
    <dgm:cxn modelId="{8912D291-140F-4424-A574-63ABC470B08A}" type="presParOf" srcId="{8EFF0E38-E45D-4E41-90E3-41A95B7DD3FF}" destId="{8505A118-0BA1-4455-A8B5-EC2FCD7D9F5A}" srcOrd="1" destOrd="0" presId="urn:microsoft.com/office/officeart/2018/2/layout/IconCircleList"/>
    <dgm:cxn modelId="{05C3BB85-4E83-43B4-9018-400684A95D10}" type="presParOf" srcId="{8EFF0E38-E45D-4E41-90E3-41A95B7DD3FF}" destId="{8C5BD8D0-15D5-4096-B19C-227575542E41}" srcOrd="2" destOrd="0" presId="urn:microsoft.com/office/officeart/2018/2/layout/IconCircleList"/>
    <dgm:cxn modelId="{A377027D-470D-4B83-9EB9-1B78EE0E4DB6}" type="presParOf" srcId="{8EFF0E38-E45D-4E41-90E3-41A95B7DD3FF}" destId="{8374A1B2-8300-4F0D-A3B9-CE290B0220A6}" srcOrd="3" destOrd="0" presId="urn:microsoft.com/office/officeart/2018/2/layout/IconCircleList"/>
    <dgm:cxn modelId="{5DA5CFAF-0262-403E-A267-D741FFCAA56E}" type="presParOf" srcId="{B927A3A6-AE92-4EEE-9BF6-355435B20462}" destId="{9A63A62F-B735-44C4-9BB2-DA6958DB653C}" srcOrd="5" destOrd="0" presId="urn:microsoft.com/office/officeart/2018/2/layout/IconCircleList"/>
    <dgm:cxn modelId="{2D8200B9-7469-4D7C-B5F9-DCD210822A01}" type="presParOf" srcId="{B927A3A6-AE92-4EEE-9BF6-355435B20462}" destId="{A1DA12F7-9462-474B-AD9B-6C7BD5871AD6}" srcOrd="6" destOrd="0" presId="urn:microsoft.com/office/officeart/2018/2/layout/IconCircleList"/>
    <dgm:cxn modelId="{F6875F33-72E1-4232-9F63-F99A92C38FC8}" type="presParOf" srcId="{A1DA12F7-9462-474B-AD9B-6C7BD5871AD6}" destId="{199823F1-8E6B-4721-A910-1AC979576232}" srcOrd="0" destOrd="0" presId="urn:microsoft.com/office/officeart/2018/2/layout/IconCircleList"/>
    <dgm:cxn modelId="{E117AEF3-1942-4513-AA5A-A97F1A572D28}" type="presParOf" srcId="{A1DA12F7-9462-474B-AD9B-6C7BD5871AD6}" destId="{47CF8BFC-194F-4FDE-9BDE-08E3AECDD886}" srcOrd="1" destOrd="0" presId="urn:microsoft.com/office/officeart/2018/2/layout/IconCircleList"/>
    <dgm:cxn modelId="{B963E805-06D7-48C2-95C2-31B2B383CD88}" type="presParOf" srcId="{A1DA12F7-9462-474B-AD9B-6C7BD5871AD6}" destId="{831A8C2E-E38D-41AF-AF6E-FFB728A2740B}" srcOrd="2" destOrd="0" presId="urn:microsoft.com/office/officeart/2018/2/layout/IconCircleList"/>
    <dgm:cxn modelId="{C16FA65B-B4D3-430F-8338-89738C3F3277}" type="presParOf" srcId="{A1DA12F7-9462-474B-AD9B-6C7BD5871AD6}" destId="{4E75108B-C4F3-49A3-9C06-C5C2C4612D2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31A5AA8-A8FA-451C-A72A-42D22F4AF73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E057E27-D483-4E05-8AE6-DB66F7A916BE}">
      <dgm:prSet/>
      <dgm:spPr/>
      <dgm:t>
        <a:bodyPr/>
        <a:lstStyle/>
        <a:p>
          <a:r>
            <a:rPr lang="en-IN" b="0" i="0"/>
            <a:t>df = pd.DataFrame({'YearsExperience': [...], 'Salary': [...]})</a:t>
          </a:r>
          <a:endParaRPr lang="en-US"/>
        </a:p>
      </dgm:t>
    </dgm:pt>
    <dgm:pt modelId="{3437307C-0B10-4961-913C-1B526906229C}" type="parTrans" cxnId="{610CF0E9-D748-49AB-B69E-F668F83BB68A}">
      <dgm:prSet/>
      <dgm:spPr/>
      <dgm:t>
        <a:bodyPr/>
        <a:lstStyle/>
        <a:p>
          <a:endParaRPr lang="en-US"/>
        </a:p>
      </dgm:t>
    </dgm:pt>
    <dgm:pt modelId="{15E67F77-3524-4BBE-B4D2-4F8DB08B635A}" type="sibTrans" cxnId="{610CF0E9-D748-49AB-B69E-F668F83BB68A}">
      <dgm:prSet/>
      <dgm:spPr/>
      <dgm:t>
        <a:bodyPr/>
        <a:lstStyle/>
        <a:p>
          <a:endParaRPr lang="en-US"/>
        </a:p>
      </dgm:t>
    </dgm:pt>
    <dgm:pt modelId="{69F4331F-F4A6-4268-8368-1BE365F0E35D}">
      <dgm:prSet/>
      <dgm:spPr/>
      <dgm:t>
        <a:bodyPr/>
        <a:lstStyle/>
        <a:p>
          <a:r>
            <a:rPr lang="en-IN"/>
            <a:t>df=pd.read_csv(‘dataset name.csv’)</a:t>
          </a:r>
          <a:endParaRPr lang="en-US"/>
        </a:p>
      </dgm:t>
    </dgm:pt>
    <dgm:pt modelId="{A4DF7EDA-D8B8-440E-816C-BACD5A7D2017}" type="parTrans" cxnId="{7AED4895-E225-46B4-9E9E-DA6106C20780}">
      <dgm:prSet/>
      <dgm:spPr/>
      <dgm:t>
        <a:bodyPr/>
        <a:lstStyle/>
        <a:p>
          <a:endParaRPr lang="en-US"/>
        </a:p>
      </dgm:t>
    </dgm:pt>
    <dgm:pt modelId="{55CB2794-5714-446D-94EC-E58556076132}" type="sibTrans" cxnId="{7AED4895-E225-46B4-9E9E-DA6106C20780}">
      <dgm:prSet/>
      <dgm:spPr/>
      <dgm:t>
        <a:bodyPr/>
        <a:lstStyle/>
        <a:p>
          <a:endParaRPr lang="en-US"/>
        </a:p>
      </dgm:t>
    </dgm:pt>
    <dgm:pt modelId="{4F92ED63-2E6F-4527-9595-721637102BD2}" type="pres">
      <dgm:prSet presAssocID="{231A5AA8-A8FA-451C-A72A-42D22F4AF739}" presName="root" presStyleCnt="0">
        <dgm:presLayoutVars>
          <dgm:dir/>
          <dgm:resizeHandles val="exact"/>
        </dgm:presLayoutVars>
      </dgm:prSet>
      <dgm:spPr/>
    </dgm:pt>
    <dgm:pt modelId="{AF9BA302-071C-4BB4-90E5-78F4ECC995E7}" type="pres">
      <dgm:prSet presAssocID="{4E057E27-D483-4E05-8AE6-DB66F7A916BE}" presName="compNode" presStyleCnt="0"/>
      <dgm:spPr/>
    </dgm:pt>
    <dgm:pt modelId="{F76681D3-F9D4-45E8-AEEC-B4B1968DBF2E}" type="pres">
      <dgm:prSet presAssocID="{4E057E27-D483-4E05-8AE6-DB66F7A916BE}" presName="bgRect" presStyleLbl="bgShp" presStyleIdx="0" presStyleCnt="2"/>
      <dgm:spPr/>
    </dgm:pt>
    <dgm:pt modelId="{8F506091-7245-4A4D-A2F3-6AE11DF02304}" type="pres">
      <dgm:prSet presAssocID="{4E057E27-D483-4E05-8AE6-DB66F7A916B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idney"/>
        </a:ext>
      </dgm:extLst>
    </dgm:pt>
    <dgm:pt modelId="{8281A6D3-7B92-40CE-B18E-3ACDCFEA7559}" type="pres">
      <dgm:prSet presAssocID="{4E057E27-D483-4E05-8AE6-DB66F7A916BE}" presName="spaceRect" presStyleCnt="0"/>
      <dgm:spPr/>
    </dgm:pt>
    <dgm:pt modelId="{FA91304E-4FF0-442E-89D4-19CD2F1C400B}" type="pres">
      <dgm:prSet presAssocID="{4E057E27-D483-4E05-8AE6-DB66F7A916BE}" presName="parTx" presStyleLbl="revTx" presStyleIdx="0" presStyleCnt="2">
        <dgm:presLayoutVars>
          <dgm:chMax val="0"/>
          <dgm:chPref val="0"/>
        </dgm:presLayoutVars>
      </dgm:prSet>
      <dgm:spPr/>
    </dgm:pt>
    <dgm:pt modelId="{FA4EDA39-9367-4400-84FA-734FDF01537C}" type="pres">
      <dgm:prSet presAssocID="{15E67F77-3524-4BBE-B4D2-4F8DB08B635A}" presName="sibTrans" presStyleCnt="0"/>
      <dgm:spPr/>
    </dgm:pt>
    <dgm:pt modelId="{CFE77995-E47C-423D-B0B3-6DF84BDBC7D1}" type="pres">
      <dgm:prSet presAssocID="{69F4331F-F4A6-4268-8368-1BE365F0E35D}" presName="compNode" presStyleCnt="0"/>
      <dgm:spPr/>
    </dgm:pt>
    <dgm:pt modelId="{16E6E7B4-5B81-4B36-871A-33B4A3F7115B}" type="pres">
      <dgm:prSet presAssocID="{69F4331F-F4A6-4268-8368-1BE365F0E35D}" presName="bgRect" presStyleLbl="bgShp" presStyleIdx="1" presStyleCnt="2"/>
      <dgm:spPr/>
    </dgm:pt>
    <dgm:pt modelId="{EF37859A-B9EA-4DED-A9A0-40E2F2C55B30}" type="pres">
      <dgm:prSet presAssocID="{69F4331F-F4A6-4268-8368-1BE365F0E35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FC1F331E-B392-4DE6-954A-31A3A137042E}" type="pres">
      <dgm:prSet presAssocID="{69F4331F-F4A6-4268-8368-1BE365F0E35D}" presName="spaceRect" presStyleCnt="0"/>
      <dgm:spPr/>
    </dgm:pt>
    <dgm:pt modelId="{F7DE80FB-5B14-4D5B-AFE7-59D841DA7B48}" type="pres">
      <dgm:prSet presAssocID="{69F4331F-F4A6-4268-8368-1BE365F0E35D}" presName="parTx" presStyleLbl="revTx" presStyleIdx="1" presStyleCnt="2">
        <dgm:presLayoutVars>
          <dgm:chMax val="0"/>
          <dgm:chPref val="0"/>
        </dgm:presLayoutVars>
      </dgm:prSet>
      <dgm:spPr/>
    </dgm:pt>
  </dgm:ptLst>
  <dgm:cxnLst>
    <dgm:cxn modelId="{7AED4895-E225-46B4-9E9E-DA6106C20780}" srcId="{231A5AA8-A8FA-451C-A72A-42D22F4AF739}" destId="{69F4331F-F4A6-4268-8368-1BE365F0E35D}" srcOrd="1" destOrd="0" parTransId="{A4DF7EDA-D8B8-440E-816C-BACD5A7D2017}" sibTransId="{55CB2794-5714-446D-94EC-E58556076132}"/>
    <dgm:cxn modelId="{2CE3F59C-56E2-41A8-B091-9BC1DC56696B}" type="presOf" srcId="{4E057E27-D483-4E05-8AE6-DB66F7A916BE}" destId="{FA91304E-4FF0-442E-89D4-19CD2F1C400B}" srcOrd="0" destOrd="0" presId="urn:microsoft.com/office/officeart/2018/2/layout/IconVerticalSolidList"/>
    <dgm:cxn modelId="{6B0421BE-B79D-4860-BE4D-6088998F124F}" type="presOf" srcId="{69F4331F-F4A6-4268-8368-1BE365F0E35D}" destId="{F7DE80FB-5B14-4D5B-AFE7-59D841DA7B48}" srcOrd="0" destOrd="0" presId="urn:microsoft.com/office/officeart/2018/2/layout/IconVerticalSolidList"/>
    <dgm:cxn modelId="{F90EBCD7-2FF6-4F36-815A-F247F8FC6DB5}" type="presOf" srcId="{231A5AA8-A8FA-451C-A72A-42D22F4AF739}" destId="{4F92ED63-2E6F-4527-9595-721637102BD2}" srcOrd="0" destOrd="0" presId="urn:microsoft.com/office/officeart/2018/2/layout/IconVerticalSolidList"/>
    <dgm:cxn modelId="{610CF0E9-D748-49AB-B69E-F668F83BB68A}" srcId="{231A5AA8-A8FA-451C-A72A-42D22F4AF739}" destId="{4E057E27-D483-4E05-8AE6-DB66F7A916BE}" srcOrd="0" destOrd="0" parTransId="{3437307C-0B10-4961-913C-1B526906229C}" sibTransId="{15E67F77-3524-4BBE-B4D2-4F8DB08B635A}"/>
    <dgm:cxn modelId="{9C04C505-28CD-471C-96C5-542A5B629728}" type="presParOf" srcId="{4F92ED63-2E6F-4527-9595-721637102BD2}" destId="{AF9BA302-071C-4BB4-90E5-78F4ECC995E7}" srcOrd="0" destOrd="0" presId="urn:microsoft.com/office/officeart/2018/2/layout/IconVerticalSolidList"/>
    <dgm:cxn modelId="{2B016B87-8D6E-411A-A6A1-7C4DFCBA01EF}" type="presParOf" srcId="{AF9BA302-071C-4BB4-90E5-78F4ECC995E7}" destId="{F76681D3-F9D4-45E8-AEEC-B4B1968DBF2E}" srcOrd="0" destOrd="0" presId="urn:microsoft.com/office/officeart/2018/2/layout/IconVerticalSolidList"/>
    <dgm:cxn modelId="{AA53A834-B193-4C09-B957-448487A808FA}" type="presParOf" srcId="{AF9BA302-071C-4BB4-90E5-78F4ECC995E7}" destId="{8F506091-7245-4A4D-A2F3-6AE11DF02304}" srcOrd="1" destOrd="0" presId="urn:microsoft.com/office/officeart/2018/2/layout/IconVerticalSolidList"/>
    <dgm:cxn modelId="{FCF9EE9E-C746-4901-83E7-299896CD984E}" type="presParOf" srcId="{AF9BA302-071C-4BB4-90E5-78F4ECC995E7}" destId="{8281A6D3-7B92-40CE-B18E-3ACDCFEA7559}" srcOrd="2" destOrd="0" presId="urn:microsoft.com/office/officeart/2018/2/layout/IconVerticalSolidList"/>
    <dgm:cxn modelId="{F7E8F5DB-D07A-4397-BE54-BF86F0CE8490}" type="presParOf" srcId="{AF9BA302-071C-4BB4-90E5-78F4ECC995E7}" destId="{FA91304E-4FF0-442E-89D4-19CD2F1C400B}" srcOrd="3" destOrd="0" presId="urn:microsoft.com/office/officeart/2018/2/layout/IconVerticalSolidList"/>
    <dgm:cxn modelId="{8CAC1511-2499-40F1-840A-C0F1ED3404F4}" type="presParOf" srcId="{4F92ED63-2E6F-4527-9595-721637102BD2}" destId="{FA4EDA39-9367-4400-84FA-734FDF01537C}" srcOrd="1" destOrd="0" presId="urn:microsoft.com/office/officeart/2018/2/layout/IconVerticalSolidList"/>
    <dgm:cxn modelId="{85734142-4AED-40C5-80A3-A03560FB4139}" type="presParOf" srcId="{4F92ED63-2E6F-4527-9595-721637102BD2}" destId="{CFE77995-E47C-423D-B0B3-6DF84BDBC7D1}" srcOrd="2" destOrd="0" presId="urn:microsoft.com/office/officeart/2018/2/layout/IconVerticalSolidList"/>
    <dgm:cxn modelId="{6EEC46D8-9117-46B2-A95A-01B56DEF05A7}" type="presParOf" srcId="{CFE77995-E47C-423D-B0B3-6DF84BDBC7D1}" destId="{16E6E7B4-5B81-4B36-871A-33B4A3F7115B}" srcOrd="0" destOrd="0" presId="urn:microsoft.com/office/officeart/2018/2/layout/IconVerticalSolidList"/>
    <dgm:cxn modelId="{30A3AD25-C530-4D80-B291-1A67577434F6}" type="presParOf" srcId="{CFE77995-E47C-423D-B0B3-6DF84BDBC7D1}" destId="{EF37859A-B9EA-4DED-A9A0-40E2F2C55B30}" srcOrd="1" destOrd="0" presId="urn:microsoft.com/office/officeart/2018/2/layout/IconVerticalSolidList"/>
    <dgm:cxn modelId="{723349F1-B0BD-4BF4-B361-6472DA4CDED2}" type="presParOf" srcId="{CFE77995-E47C-423D-B0B3-6DF84BDBC7D1}" destId="{FC1F331E-B392-4DE6-954A-31A3A137042E}" srcOrd="2" destOrd="0" presId="urn:microsoft.com/office/officeart/2018/2/layout/IconVerticalSolidList"/>
    <dgm:cxn modelId="{0549F5B2-48D8-410C-B819-758D743CDAC5}" type="presParOf" srcId="{CFE77995-E47C-423D-B0B3-6DF84BDBC7D1}" destId="{F7DE80FB-5B14-4D5B-AFE7-59D841DA7B4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875DF8-053A-4EDE-89E9-E0197086FF84}"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52973D62-4F32-4F34-AEAF-0CC2745B8BA4}">
      <dgm:prSet/>
      <dgm:spPr/>
      <dgm:t>
        <a:bodyPr/>
        <a:lstStyle/>
        <a:p>
          <a:r>
            <a:rPr lang="en-US" dirty="0">
              <a:solidFill>
                <a:schemeClr val="bg1"/>
              </a:solidFill>
            </a:rPr>
            <a:t>Correlation Analysis</a:t>
          </a:r>
        </a:p>
      </dgm:t>
    </dgm:pt>
    <dgm:pt modelId="{4EE4CE44-BE17-4B6E-9D7B-5BC31BAFF109}" type="parTrans" cxnId="{91591A72-2B35-42DC-AE13-414156C0143E}">
      <dgm:prSet/>
      <dgm:spPr/>
      <dgm:t>
        <a:bodyPr/>
        <a:lstStyle/>
        <a:p>
          <a:endParaRPr lang="en-US">
            <a:solidFill>
              <a:schemeClr val="bg1"/>
            </a:solidFill>
          </a:endParaRPr>
        </a:p>
      </dgm:t>
    </dgm:pt>
    <dgm:pt modelId="{54D04371-0BBA-4E4B-BDAC-A86E45892CFC}" type="sibTrans" cxnId="{91591A72-2B35-42DC-AE13-414156C0143E}">
      <dgm:prSet/>
      <dgm:spPr/>
      <dgm:t>
        <a:bodyPr/>
        <a:lstStyle/>
        <a:p>
          <a:endParaRPr lang="en-US">
            <a:solidFill>
              <a:schemeClr val="bg1"/>
            </a:solidFill>
          </a:endParaRPr>
        </a:p>
      </dgm:t>
    </dgm:pt>
    <dgm:pt modelId="{F2CF7B9D-50B9-4B64-A7C6-1ECFA9CBAA78}">
      <dgm:prSet/>
      <dgm:spPr/>
      <dgm:t>
        <a:bodyPr/>
        <a:lstStyle/>
        <a:p>
          <a:r>
            <a:rPr lang="en-IN" dirty="0">
              <a:solidFill>
                <a:schemeClr val="bg1"/>
              </a:solidFill>
            </a:rPr>
            <a:t>Simple Linear Regression</a:t>
          </a:r>
          <a:endParaRPr lang="en-US" dirty="0">
            <a:solidFill>
              <a:schemeClr val="bg1"/>
            </a:solidFill>
          </a:endParaRPr>
        </a:p>
      </dgm:t>
    </dgm:pt>
    <dgm:pt modelId="{93E70EB5-812E-4613-966B-DD93C0A35C19}" type="parTrans" cxnId="{80C2C2AF-846C-45F2-9282-2B80F7533ACC}">
      <dgm:prSet/>
      <dgm:spPr/>
      <dgm:t>
        <a:bodyPr/>
        <a:lstStyle/>
        <a:p>
          <a:endParaRPr lang="en-US">
            <a:solidFill>
              <a:schemeClr val="bg1"/>
            </a:solidFill>
          </a:endParaRPr>
        </a:p>
      </dgm:t>
    </dgm:pt>
    <dgm:pt modelId="{1182B053-FFB7-41AC-9F90-2E8569CA5BE1}" type="sibTrans" cxnId="{80C2C2AF-846C-45F2-9282-2B80F7533ACC}">
      <dgm:prSet/>
      <dgm:spPr/>
      <dgm:t>
        <a:bodyPr/>
        <a:lstStyle/>
        <a:p>
          <a:endParaRPr lang="en-US">
            <a:solidFill>
              <a:schemeClr val="bg1"/>
            </a:solidFill>
          </a:endParaRPr>
        </a:p>
      </dgm:t>
    </dgm:pt>
    <dgm:pt modelId="{0535915C-5007-4A7A-9007-08FF22858B14}">
      <dgm:prSet/>
      <dgm:spPr/>
      <dgm:t>
        <a:bodyPr/>
        <a:lstStyle/>
        <a:p>
          <a:r>
            <a:rPr lang="en-IN">
              <a:solidFill>
                <a:schemeClr val="bg1"/>
              </a:solidFill>
            </a:rPr>
            <a:t>Cost Function</a:t>
          </a:r>
          <a:endParaRPr lang="en-US">
            <a:solidFill>
              <a:schemeClr val="bg1"/>
            </a:solidFill>
          </a:endParaRPr>
        </a:p>
      </dgm:t>
    </dgm:pt>
    <dgm:pt modelId="{FB53FE83-2976-4C87-853A-5888AC9222DF}" type="parTrans" cxnId="{A655CC8A-C1DB-4812-BF16-51A149DC6F81}">
      <dgm:prSet/>
      <dgm:spPr/>
      <dgm:t>
        <a:bodyPr/>
        <a:lstStyle/>
        <a:p>
          <a:endParaRPr lang="en-US">
            <a:solidFill>
              <a:schemeClr val="bg1"/>
            </a:solidFill>
          </a:endParaRPr>
        </a:p>
      </dgm:t>
    </dgm:pt>
    <dgm:pt modelId="{D9F26C76-2169-49DF-B0B2-51335F69F14D}" type="sibTrans" cxnId="{A655CC8A-C1DB-4812-BF16-51A149DC6F81}">
      <dgm:prSet/>
      <dgm:spPr/>
      <dgm:t>
        <a:bodyPr/>
        <a:lstStyle/>
        <a:p>
          <a:endParaRPr lang="en-US">
            <a:solidFill>
              <a:schemeClr val="bg1"/>
            </a:solidFill>
          </a:endParaRPr>
        </a:p>
      </dgm:t>
    </dgm:pt>
    <dgm:pt modelId="{DF96472D-7DDB-4ADF-9EF9-E4409F71F310}">
      <dgm:prSet/>
      <dgm:spPr/>
      <dgm:t>
        <a:bodyPr/>
        <a:lstStyle/>
        <a:p>
          <a:r>
            <a:rPr lang="en-IN">
              <a:solidFill>
                <a:schemeClr val="bg1"/>
              </a:solidFill>
            </a:rPr>
            <a:t>Gradient Descent</a:t>
          </a:r>
          <a:endParaRPr lang="en-US">
            <a:solidFill>
              <a:schemeClr val="bg1"/>
            </a:solidFill>
          </a:endParaRPr>
        </a:p>
      </dgm:t>
    </dgm:pt>
    <dgm:pt modelId="{8A46656C-5D0D-4BCD-8408-79204EB6F858}" type="parTrans" cxnId="{D26C6450-FC77-40F6-B2B8-AB5F9F2FA001}">
      <dgm:prSet/>
      <dgm:spPr/>
      <dgm:t>
        <a:bodyPr/>
        <a:lstStyle/>
        <a:p>
          <a:endParaRPr lang="en-US">
            <a:solidFill>
              <a:schemeClr val="bg1"/>
            </a:solidFill>
          </a:endParaRPr>
        </a:p>
      </dgm:t>
    </dgm:pt>
    <dgm:pt modelId="{8842D089-055E-4BBC-A270-32356F663458}" type="sibTrans" cxnId="{D26C6450-FC77-40F6-B2B8-AB5F9F2FA001}">
      <dgm:prSet/>
      <dgm:spPr/>
      <dgm:t>
        <a:bodyPr/>
        <a:lstStyle/>
        <a:p>
          <a:endParaRPr lang="en-US">
            <a:solidFill>
              <a:schemeClr val="bg1"/>
            </a:solidFill>
          </a:endParaRPr>
        </a:p>
      </dgm:t>
    </dgm:pt>
    <dgm:pt modelId="{D20E9688-2C16-489D-BBA2-4962D55D1BF5}">
      <dgm:prSet/>
      <dgm:spPr/>
      <dgm:t>
        <a:bodyPr/>
        <a:lstStyle/>
        <a:p>
          <a:r>
            <a:rPr lang="en-IN">
              <a:solidFill>
                <a:schemeClr val="bg1"/>
              </a:solidFill>
            </a:rPr>
            <a:t>Assumptions of Linear Regression</a:t>
          </a:r>
          <a:endParaRPr lang="en-US">
            <a:solidFill>
              <a:schemeClr val="bg1"/>
            </a:solidFill>
          </a:endParaRPr>
        </a:p>
      </dgm:t>
    </dgm:pt>
    <dgm:pt modelId="{4B4FE290-A38A-4488-BD37-000A541093BA}" type="parTrans" cxnId="{80A8CA9D-0325-4B31-8A17-EBADE6C14A3E}">
      <dgm:prSet/>
      <dgm:spPr/>
      <dgm:t>
        <a:bodyPr/>
        <a:lstStyle/>
        <a:p>
          <a:endParaRPr lang="en-US">
            <a:solidFill>
              <a:schemeClr val="bg1"/>
            </a:solidFill>
          </a:endParaRPr>
        </a:p>
      </dgm:t>
    </dgm:pt>
    <dgm:pt modelId="{E38EAECE-7F1C-4532-B5E9-54A17C3A42DB}" type="sibTrans" cxnId="{80A8CA9D-0325-4B31-8A17-EBADE6C14A3E}">
      <dgm:prSet/>
      <dgm:spPr/>
      <dgm:t>
        <a:bodyPr/>
        <a:lstStyle/>
        <a:p>
          <a:endParaRPr lang="en-US">
            <a:solidFill>
              <a:schemeClr val="bg1"/>
            </a:solidFill>
          </a:endParaRPr>
        </a:p>
      </dgm:t>
    </dgm:pt>
    <dgm:pt modelId="{60FF7B8E-B218-4739-955D-96DBDE773023}">
      <dgm:prSet/>
      <dgm:spPr/>
      <dgm:t>
        <a:bodyPr/>
        <a:lstStyle/>
        <a:p>
          <a:r>
            <a:rPr lang="en-IN">
              <a:solidFill>
                <a:schemeClr val="bg1"/>
              </a:solidFill>
            </a:rPr>
            <a:t>Evaluation metrics for regression analysis</a:t>
          </a:r>
          <a:endParaRPr lang="en-US">
            <a:solidFill>
              <a:schemeClr val="bg1"/>
            </a:solidFill>
          </a:endParaRPr>
        </a:p>
      </dgm:t>
    </dgm:pt>
    <dgm:pt modelId="{53022586-AEA1-4C48-A09E-1B83297FF250}" type="parTrans" cxnId="{E52662D8-CFA0-4A00-83E2-E22C8D58C78F}">
      <dgm:prSet/>
      <dgm:spPr/>
      <dgm:t>
        <a:bodyPr/>
        <a:lstStyle/>
        <a:p>
          <a:endParaRPr lang="en-US">
            <a:solidFill>
              <a:schemeClr val="bg1"/>
            </a:solidFill>
          </a:endParaRPr>
        </a:p>
      </dgm:t>
    </dgm:pt>
    <dgm:pt modelId="{B1869F9A-EA6E-4D33-94C1-BB2498AA0C38}" type="sibTrans" cxnId="{E52662D8-CFA0-4A00-83E2-E22C8D58C78F}">
      <dgm:prSet/>
      <dgm:spPr/>
      <dgm:t>
        <a:bodyPr/>
        <a:lstStyle/>
        <a:p>
          <a:endParaRPr lang="en-US">
            <a:solidFill>
              <a:schemeClr val="bg1"/>
            </a:solidFill>
          </a:endParaRPr>
        </a:p>
      </dgm:t>
    </dgm:pt>
    <dgm:pt modelId="{3C0CB387-BE2B-4C7C-80E2-BAEB7BD79964}">
      <dgm:prSet/>
      <dgm:spPr/>
      <dgm:t>
        <a:bodyPr/>
        <a:lstStyle/>
        <a:p>
          <a:r>
            <a:rPr lang="en-IN">
              <a:solidFill>
                <a:schemeClr val="bg1"/>
              </a:solidFill>
            </a:rPr>
            <a:t>F-test for significance</a:t>
          </a:r>
          <a:endParaRPr lang="en-US">
            <a:solidFill>
              <a:schemeClr val="bg1"/>
            </a:solidFill>
          </a:endParaRPr>
        </a:p>
      </dgm:t>
    </dgm:pt>
    <dgm:pt modelId="{7AFBBC9D-7FFB-493A-A66E-C9DE2422629E}" type="parTrans" cxnId="{990A3615-53CF-4715-BC88-61F8CEEA9695}">
      <dgm:prSet/>
      <dgm:spPr/>
      <dgm:t>
        <a:bodyPr/>
        <a:lstStyle/>
        <a:p>
          <a:endParaRPr lang="en-US">
            <a:solidFill>
              <a:schemeClr val="bg1"/>
            </a:solidFill>
          </a:endParaRPr>
        </a:p>
      </dgm:t>
    </dgm:pt>
    <dgm:pt modelId="{CDA60529-25B7-40AC-BF6C-B15027553B74}" type="sibTrans" cxnId="{990A3615-53CF-4715-BC88-61F8CEEA9695}">
      <dgm:prSet/>
      <dgm:spPr/>
      <dgm:t>
        <a:bodyPr/>
        <a:lstStyle/>
        <a:p>
          <a:endParaRPr lang="en-US">
            <a:solidFill>
              <a:schemeClr val="bg1"/>
            </a:solidFill>
          </a:endParaRPr>
        </a:p>
      </dgm:t>
    </dgm:pt>
    <dgm:pt modelId="{EB1B8282-CCFB-4034-BC78-08DE60F392FD}">
      <dgm:prSet/>
      <dgm:spPr/>
      <dgm:t>
        <a:bodyPr/>
        <a:lstStyle/>
        <a:p>
          <a:r>
            <a:rPr lang="en-IN">
              <a:solidFill>
                <a:schemeClr val="bg1"/>
              </a:solidFill>
            </a:rPr>
            <a:t>T-test </a:t>
          </a:r>
          <a:endParaRPr lang="en-US">
            <a:solidFill>
              <a:schemeClr val="bg1"/>
            </a:solidFill>
          </a:endParaRPr>
        </a:p>
      </dgm:t>
    </dgm:pt>
    <dgm:pt modelId="{D6D37D28-FDC3-479E-B230-9728604FF153}" type="parTrans" cxnId="{1E9399C5-032F-47C2-981A-A3569297B5D8}">
      <dgm:prSet/>
      <dgm:spPr/>
      <dgm:t>
        <a:bodyPr/>
        <a:lstStyle/>
        <a:p>
          <a:endParaRPr lang="en-US">
            <a:solidFill>
              <a:schemeClr val="bg1"/>
            </a:solidFill>
          </a:endParaRPr>
        </a:p>
      </dgm:t>
    </dgm:pt>
    <dgm:pt modelId="{517B4E42-00C3-4E3F-BC81-638721C0E895}" type="sibTrans" cxnId="{1E9399C5-032F-47C2-981A-A3569297B5D8}">
      <dgm:prSet/>
      <dgm:spPr/>
      <dgm:t>
        <a:bodyPr/>
        <a:lstStyle/>
        <a:p>
          <a:endParaRPr lang="en-US">
            <a:solidFill>
              <a:schemeClr val="bg1"/>
            </a:solidFill>
          </a:endParaRPr>
        </a:p>
      </dgm:t>
    </dgm:pt>
    <dgm:pt modelId="{4C8858C4-123E-4650-970E-6703299726D1}">
      <dgm:prSet/>
      <dgm:spPr/>
      <dgm:t>
        <a:bodyPr/>
        <a:lstStyle/>
        <a:p>
          <a:r>
            <a:rPr lang="en-IN" dirty="0">
              <a:solidFill>
                <a:schemeClr val="bg1"/>
              </a:solidFill>
            </a:rPr>
            <a:t>Multiple Linear Regression</a:t>
          </a:r>
          <a:endParaRPr lang="en-US" dirty="0">
            <a:solidFill>
              <a:schemeClr val="bg1"/>
            </a:solidFill>
          </a:endParaRPr>
        </a:p>
      </dgm:t>
    </dgm:pt>
    <dgm:pt modelId="{75904953-4F73-4711-9DA6-F6C9294E3306}" type="parTrans" cxnId="{01D4178C-07E0-406B-8A20-9DACFF127533}">
      <dgm:prSet/>
      <dgm:spPr/>
      <dgm:t>
        <a:bodyPr/>
        <a:lstStyle/>
        <a:p>
          <a:endParaRPr lang="en-US">
            <a:solidFill>
              <a:schemeClr val="bg1"/>
            </a:solidFill>
          </a:endParaRPr>
        </a:p>
      </dgm:t>
    </dgm:pt>
    <dgm:pt modelId="{2D29B9E6-60A9-4B07-BA4C-7ADF9CA7F6B6}" type="sibTrans" cxnId="{01D4178C-07E0-406B-8A20-9DACFF127533}">
      <dgm:prSet/>
      <dgm:spPr/>
      <dgm:t>
        <a:bodyPr/>
        <a:lstStyle/>
        <a:p>
          <a:endParaRPr lang="en-US">
            <a:solidFill>
              <a:schemeClr val="bg1"/>
            </a:solidFill>
          </a:endParaRPr>
        </a:p>
      </dgm:t>
    </dgm:pt>
    <dgm:pt modelId="{E71D18D7-4147-4C26-AB3E-B12511904F39}">
      <dgm:prSet/>
      <dgm:spPr/>
      <dgm:t>
        <a:bodyPr/>
        <a:lstStyle/>
        <a:p>
          <a:r>
            <a:rPr lang="en-IN" dirty="0">
              <a:solidFill>
                <a:schemeClr val="bg1"/>
              </a:solidFill>
            </a:rPr>
            <a:t>Introduction to Linear Regression</a:t>
          </a:r>
          <a:endParaRPr lang="en-US" dirty="0">
            <a:solidFill>
              <a:schemeClr val="bg1"/>
            </a:solidFill>
          </a:endParaRPr>
        </a:p>
      </dgm:t>
    </dgm:pt>
    <dgm:pt modelId="{1DF343D5-1907-4240-93A6-F31FEDC777E5}" type="sibTrans" cxnId="{0E1D1612-EDC0-4295-9262-93AD06F10826}">
      <dgm:prSet/>
      <dgm:spPr/>
      <dgm:t>
        <a:bodyPr/>
        <a:lstStyle/>
        <a:p>
          <a:endParaRPr lang="en-US">
            <a:solidFill>
              <a:schemeClr val="bg1"/>
            </a:solidFill>
          </a:endParaRPr>
        </a:p>
      </dgm:t>
    </dgm:pt>
    <dgm:pt modelId="{4569F9BB-382D-4E5C-B067-249CA1812B38}" type="parTrans" cxnId="{0E1D1612-EDC0-4295-9262-93AD06F10826}">
      <dgm:prSet/>
      <dgm:spPr/>
      <dgm:t>
        <a:bodyPr/>
        <a:lstStyle/>
        <a:p>
          <a:endParaRPr lang="en-US">
            <a:solidFill>
              <a:schemeClr val="bg1"/>
            </a:solidFill>
          </a:endParaRPr>
        </a:p>
      </dgm:t>
    </dgm:pt>
    <dgm:pt modelId="{49B84B21-8882-4EA2-A60A-2EFF712994F2}" type="pres">
      <dgm:prSet presAssocID="{01875DF8-053A-4EDE-89E9-E0197086FF84}" presName="vert0" presStyleCnt="0">
        <dgm:presLayoutVars>
          <dgm:dir/>
          <dgm:animOne val="branch"/>
          <dgm:animLvl val="lvl"/>
        </dgm:presLayoutVars>
      </dgm:prSet>
      <dgm:spPr/>
    </dgm:pt>
    <dgm:pt modelId="{4430C729-81B2-4B89-BFD4-BF5E743A2FBD}" type="pres">
      <dgm:prSet presAssocID="{52973D62-4F32-4F34-AEAF-0CC2745B8BA4}" presName="thickLine" presStyleLbl="alignNode1" presStyleIdx="0" presStyleCnt="10"/>
      <dgm:spPr/>
    </dgm:pt>
    <dgm:pt modelId="{9CAE450A-F9CB-45B9-A595-534A4609678A}" type="pres">
      <dgm:prSet presAssocID="{52973D62-4F32-4F34-AEAF-0CC2745B8BA4}" presName="horz1" presStyleCnt="0"/>
      <dgm:spPr/>
    </dgm:pt>
    <dgm:pt modelId="{52FAB961-51A8-4F65-9DE7-5DAF8B8DAAF1}" type="pres">
      <dgm:prSet presAssocID="{52973D62-4F32-4F34-AEAF-0CC2745B8BA4}" presName="tx1" presStyleLbl="revTx" presStyleIdx="0" presStyleCnt="10"/>
      <dgm:spPr/>
    </dgm:pt>
    <dgm:pt modelId="{52E1187A-B1BE-45E5-97B2-5861D594FE54}" type="pres">
      <dgm:prSet presAssocID="{52973D62-4F32-4F34-AEAF-0CC2745B8BA4}" presName="vert1" presStyleCnt="0"/>
      <dgm:spPr/>
    </dgm:pt>
    <dgm:pt modelId="{CDD54340-4462-43CD-875D-B6737137C212}" type="pres">
      <dgm:prSet presAssocID="{E71D18D7-4147-4C26-AB3E-B12511904F39}" presName="thickLine" presStyleLbl="alignNode1" presStyleIdx="1" presStyleCnt="10"/>
      <dgm:spPr/>
    </dgm:pt>
    <dgm:pt modelId="{E4D8EC33-16D9-4757-8A67-098A9623E5D0}" type="pres">
      <dgm:prSet presAssocID="{E71D18D7-4147-4C26-AB3E-B12511904F39}" presName="horz1" presStyleCnt="0"/>
      <dgm:spPr/>
    </dgm:pt>
    <dgm:pt modelId="{FCE95109-D0D4-44DC-8413-3468752D8E7D}" type="pres">
      <dgm:prSet presAssocID="{E71D18D7-4147-4C26-AB3E-B12511904F39}" presName="tx1" presStyleLbl="revTx" presStyleIdx="1" presStyleCnt="10"/>
      <dgm:spPr/>
    </dgm:pt>
    <dgm:pt modelId="{09B82194-D1C5-405C-8C7D-F0A45C69AACD}" type="pres">
      <dgm:prSet presAssocID="{E71D18D7-4147-4C26-AB3E-B12511904F39}" presName="vert1" presStyleCnt="0"/>
      <dgm:spPr/>
    </dgm:pt>
    <dgm:pt modelId="{84D371AD-B03F-42E3-9A87-832B3B69F20B}" type="pres">
      <dgm:prSet presAssocID="{F2CF7B9D-50B9-4B64-A7C6-1ECFA9CBAA78}" presName="thickLine" presStyleLbl="alignNode1" presStyleIdx="2" presStyleCnt="10"/>
      <dgm:spPr/>
    </dgm:pt>
    <dgm:pt modelId="{360585AA-ED63-438F-B1C4-BEB5FA16366E}" type="pres">
      <dgm:prSet presAssocID="{F2CF7B9D-50B9-4B64-A7C6-1ECFA9CBAA78}" presName="horz1" presStyleCnt="0"/>
      <dgm:spPr/>
    </dgm:pt>
    <dgm:pt modelId="{893B1D2A-4E68-4A0A-A792-799D5D7771D9}" type="pres">
      <dgm:prSet presAssocID="{F2CF7B9D-50B9-4B64-A7C6-1ECFA9CBAA78}" presName="tx1" presStyleLbl="revTx" presStyleIdx="2" presStyleCnt="10"/>
      <dgm:spPr/>
    </dgm:pt>
    <dgm:pt modelId="{CBE41DE2-9CE0-4B4F-85D3-67CAC0720731}" type="pres">
      <dgm:prSet presAssocID="{F2CF7B9D-50B9-4B64-A7C6-1ECFA9CBAA78}" presName="vert1" presStyleCnt="0"/>
      <dgm:spPr/>
    </dgm:pt>
    <dgm:pt modelId="{0D02C206-A20C-4F45-B2F7-E77558B6B63B}" type="pres">
      <dgm:prSet presAssocID="{0535915C-5007-4A7A-9007-08FF22858B14}" presName="thickLine" presStyleLbl="alignNode1" presStyleIdx="3" presStyleCnt="10"/>
      <dgm:spPr/>
    </dgm:pt>
    <dgm:pt modelId="{DFB31800-E165-4B74-89F3-12BB562C6115}" type="pres">
      <dgm:prSet presAssocID="{0535915C-5007-4A7A-9007-08FF22858B14}" presName="horz1" presStyleCnt="0"/>
      <dgm:spPr/>
    </dgm:pt>
    <dgm:pt modelId="{9781EDA6-76B2-435A-977B-09C6F684CC3E}" type="pres">
      <dgm:prSet presAssocID="{0535915C-5007-4A7A-9007-08FF22858B14}" presName="tx1" presStyleLbl="revTx" presStyleIdx="3" presStyleCnt="10"/>
      <dgm:spPr/>
    </dgm:pt>
    <dgm:pt modelId="{18DC485C-0FD7-4D79-8A8C-176EEB4CE11D}" type="pres">
      <dgm:prSet presAssocID="{0535915C-5007-4A7A-9007-08FF22858B14}" presName="vert1" presStyleCnt="0"/>
      <dgm:spPr/>
    </dgm:pt>
    <dgm:pt modelId="{F3B0F79C-7769-41AA-B653-DC98D1CCF82C}" type="pres">
      <dgm:prSet presAssocID="{DF96472D-7DDB-4ADF-9EF9-E4409F71F310}" presName="thickLine" presStyleLbl="alignNode1" presStyleIdx="4" presStyleCnt="10"/>
      <dgm:spPr/>
    </dgm:pt>
    <dgm:pt modelId="{DCE9EEFB-2FEC-4050-86D1-B39E1719FE0B}" type="pres">
      <dgm:prSet presAssocID="{DF96472D-7DDB-4ADF-9EF9-E4409F71F310}" presName="horz1" presStyleCnt="0"/>
      <dgm:spPr/>
    </dgm:pt>
    <dgm:pt modelId="{C588A26D-FAEE-4077-B0B1-6CC49D1B47BB}" type="pres">
      <dgm:prSet presAssocID="{DF96472D-7DDB-4ADF-9EF9-E4409F71F310}" presName="tx1" presStyleLbl="revTx" presStyleIdx="4" presStyleCnt="10"/>
      <dgm:spPr/>
    </dgm:pt>
    <dgm:pt modelId="{27AA26AA-14BA-4E37-85C1-9D25AE1BEEB4}" type="pres">
      <dgm:prSet presAssocID="{DF96472D-7DDB-4ADF-9EF9-E4409F71F310}" presName="vert1" presStyleCnt="0"/>
      <dgm:spPr/>
    </dgm:pt>
    <dgm:pt modelId="{406DDC1D-5476-4FCB-888D-A646F1394FE2}" type="pres">
      <dgm:prSet presAssocID="{D20E9688-2C16-489D-BBA2-4962D55D1BF5}" presName="thickLine" presStyleLbl="alignNode1" presStyleIdx="5" presStyleCnt="10"/>
      <dgm:spPr/>
    </dgm:pt>
    <dgm:pt modelId="{3B2A9F01-8B7E-4B2F-B7A6-220D6D1A6F65}" type="pres">
      <dgm:prSet presAssocID="{D20E9688-2C16-489D-BBA2-4962D55D1BF5}" presName="horz1" presStyleCnt="0"/>
      <dgm:spPr/>
    </dgm:pt>
    <dgm:pt modelId="{3D0C3C23-BE3C-4167-A53E-7AF027FFF36D}" type="pres">
      <dgm:prSet presAssocID="{D20E9688-2C16-489D-BBA2-4962D55D1BF5}" presName="tx1" presStyleLbl="revTx" presStyleIdx="5" presStyleCnt="10"/>
      <dgm:spPr/>
    </dgm:pt>
    <dgm:pt modelId="{67FF9659-7EC7-48B9-9DA9-B3E02695859D}" type="pres">
      <dgm:prSet presAssocID="{D20E9688-2C16-489D-BBA2-4962D55D1BF5}" presName="vert1" presStyleCnt="0"/>
      <dgm:spPr/>
    </dgm:pt>
    <dgm:pt modelId="{FD63D935-8E3D-4CDE-8589-BCE94EE24AF6}" type="pres">
      <dgm:prSet presAssocID="{60FF7B8E-B218-4739-955D-96DBDE773023}" presName="thickLine" presStyleLbl="alignNode1" presStyleIdx="6" presStyleCnt="10"/>
      <dgm:spPr/>
    </dgm:pt>
    <dgm:pt modelId="{75612C99-FE57-4516-8A4E-F8561141D746}" type="pres">
      <dgm:prSet presAssocID="{60FF7B8E-B218-4739-955D-96DBDE773023}" presName="horz1" presStyleCnt="0"/>
      <dgm:spPr/>
    </dgm:pt>
    <dgm:pt modelId="{B04EE9D4-0836-40E0-B29F-75432B3E0859}" type="pres">
      <dgm:prSet presAssocID="{60FF7B8E-B218-4739-955D-96DBDE773023}" presName="tx1" presStyleLbl="revTx" presStyleIdx="6" presStyleCnt="10"/>
      <dgm:spPr/>
    </dgm:pt>
    <dgm:pt modelId="{3B8C9A86-6A8D-49D5-BC25-22CE6885AB53}" type="pres">
      <dgm:prSet presAssocID="{60FF7B8E-B218-4739-955D-96DBDE773023}" presName="vert1" presStyleCnt="0"/>
      <dgm:spPr/>
    </dgm:pt>
    <dgm:pt modelId="{CA16637E-11ED-4B40-AE9E-B8AC8DC6C50E}" type="pres">
      <dgm:prSet presAssocID="{3C0CB387-BE2B-4C7C-80E2-BAEB7BD79964}" presName="thickLine" presStyleLbl="alignNode1" presStyleIdx="7" presStyleCnt="10"/>
      <dgm:spPr/>
    </dgm:pt>
    <dgm:pt modelId="{F6004E3A-2B39-44F6-83F7-8AAAEF16DCA2}" type="pres">
      <dgm:prSet presAssocID="{3C0CB387-BE2B-4C7C-80E2-BAEB7BD79964}" presName="horz1" presStyleCnt="0"/>
      <dgm:spPr/>
    </dgm:pt>
    <dgm:pt modelId="{06C690B5-EF88-4EE7-B1B0-A6B8FB5B4EE9}" type="pres">
      <dgm:prSet presAssocID="{3C0CB387-BE2B-4C7C-80E2-BAEB7BD79964}" presName="tx1" presStyleLbl="revTx" presStyleIdx="7" presStyleCnt="10"/>
      <dgm:spPr/>
    </dgm:pt>
    <dgm:pt modelId="{86E47390-C3DC-4258-B54D-318A4FFA0D18}" type="pres">
      <dgm:prSet presAssocID="{3C0CB387-BE2B-4C7C-80E2-BAEB7BD79964}" presName="vert1" presStyleCnt="0"/>
      <dgm:spPr/>
    </dgm:pt>
    <dgm:pt modelId="{952B79CF-6993-4F2F-9F89-0398A8DF0E2C}" type="pres">
      <dgm:prSet presAssocID="{EB1B8282-CCFB-4034-BC78-08DE60F392FD}" presName="thickLine" presStyleLbl="alignNode1" presStyleIdx="8" presStyleCnt="10"/>
      <dgm:spPr/>
    </dgm:pt>
    <dgm:pt modelId="{692E1A90-B917-4902-A2FD-91B7A4557067}" type="pres">
      <dgm:prSet presAssocID="{EB1B8282-CCFB-4034-BC78-08DE60F392FD}" presName="horz1" presStyleCnt="0"/>
      <dgm:spPr/>
    </dgm:pt>
    <dgm:pt modelId="{4554D78C-E4A8-46AF-AD98-49ED798D42FD}" type="pres">
      <dgm:prSet presAssocID="{EB1B8282-CCFB-4034-BC78-08DE60F392FD}" presName="tx1" presStyleLbl="revTx" presStyleIdx="8" presStyleCnt="10"/>
      <dgm:spPr/>
    </dgm:pt>
    <dgm:pt modelId="{B0B74D7C-D464-4251-BCC4-7A87ECC98499}" type="pres">
      <dgm:prSet presAssocID="{EB1B8282-CCFB-4034-BC78-08DE60F392FD}" presName="vert1" presStyleCnt="0"/>
      <dgm:spPr/>
    </dgm:pt>
    <dgm:pt modelId="{3570BCF2-7140-4EDD-8851-9872CA7D7B13}" type="pres">
      <dgm:prSet presAssocID="{4C8858C4-123E-4650-970E-6703299726D1}" presName="thickLine" presStyleLbl="alignNode1" presStyleIdx="9" presStyleCnt="10"/>
      <dgm:spPr/>
    </dgm:pt>
    <dgm:pt modelId="{A0AB7DF0-77A3-47FF-A248-61E77D9CE5C6}" type="pres">
      <dgm:prSet presAssocID="{4C8858C4-123E-4650-970E-6703299726D1}" presName="horz1" presStyleCnt="0"/>
      <dgm:spPr/>
    </dgm:pt>
    <dgm:pt modelId="{D96F4E85-8DB6-45E9-A816-281087AF7E06}" type="pres">
      <dgm:prSet presAssocID="{4C8858C4-123E-4650-970E-6703299726D1}" presName="tx1" presStyleLbl="revTx" presStyleIdx="9" presStyleCnt="10"/>
      <dgm:spPr/>
    </dgm:pt>
    <dgm:pt modelId="{1AC6AE79-E3FC-4224-AA3F-865486A56338}" type="pres">
      <dgm:prSet presAssocID="{4C8858C4-123E-4650-970E-6703299726D1}" presName="vert1" presStyleCnt="0"/>
      <dgm:spPr/>
    </dgm:pt>
  </dgm:ptLst>
  <dgm:cxnLst>
    <dgm:cxn modelId="{0E1D1612-EDC0-4295-9262-93AD06F10826}" srcId="{01875DF8-053A-4EDE-89E9-E0197086FF84}" destId="{E71D18D7-4147-4C26-AB3E-B12511904F39}" srcOrd="1" destOrd="0" parTransId="{4569F9BB-382D-4E5C-B067-249CA1812B38}" sibTransId="{1DF343D5-1907-4240-93A6-F31FEDC777E5}"/>
    <dgm:cxn modelId="{990A3615-53CF-4715-BC88-61F8CEEA9695}" srcId="{01875DF8-053A-4EDE-89E9-E0197086FF84}" destId="{3C0CB387-BE2B-4C7C-80E2-BAEB7BD79964}" srcOrd="7" destOrd="0" parTransId="{7AFBBC9D-7FFB-493A-A66E-C9DE2422629E}" sibTransId="{CDA60529-25B7-40AC-BF6C-B15027553B74}"/>
    <dgm:cxn modelId="{BD882918-9162-47F7-870E-BE23F6275F16}" type="presOf" srcId="{E71D18D7-4147-4C26-AB3E-B12511904F39}" destId="{FCE95109-D0D4-44DC-8413-3468752D8E7D}" srcOrd="0" destOrd="0" presId="urn:microsoft.com/office/officeart/2008/layout/LinedList"/>
    <dgm:cxn modelId="{3F83DA32-6FB5-4119-A822-920C23F33624}" type="presOf" srcId="{60FF7B8E-B218-4739-955D-96DBDE773023}" destId="{B04EE9D4-0836-40E0-B29F-75432B3E0859}" srcOrd="0" destOrd="0" presId="urn:microsoft.com/office/officeart/2008/layout/LinedList"/>
    <dgm:cxn modelId="{BE0AB941-CD96-4E9F-B5EC-924E7C4F7B76}" type="presOf" srcId="{52973D62-4F32-4F34-AEAF-0CC2745B8BA4}" destId="{52FAB961-51A8-4F65-9DE7-5DAF8B8DAAF1}" srcOrd="0" destOrd="0" presId="urn:microsoft.com/office/officeart/2008/layout/LinedList"/>
    <dgm:cxn modelId="{E5824963-F086-4F23-89F3-C08880508BF3}" type="presOf" srcId="{DF96472D-7DDB-4ADF-9EF9-E4409F71F310}" destId="{C588A26D-FAEE-4077-B0B1-6CC49D1B47BB}" srcOrd="0" destOrd="0" presId="urn:microsoft.com/office/officeart/2008/layout/LinedList"/>
    <dgm:cxn modelId="{C2BD1C44-5624-43DE-B443-7ECD23A3F499}" type="presOf" srcId="{D20E9688-2C16-489D-BBA2-4962D55D1BF5}" destId="{3D0C3C23-BE3C-4167-A53E-7AF027FFF36D}" srcOrd="0" destOrd="0" presId="urn:microsoft.com/office/officeart/2008/layout/LinedList"/>
    <dgm:cxn modelId="{E0F2874D-AE1D-424B-9C9C-F59D1F4DBD74}" type="presOf" srcId="{3C0CB387-BE2B-4C7C-80E2-BAEB7BD79964}" destId="{06C690B5-EF88-4EE7-B1B0-A6B8FB5B4EE9}" srcOrd="0" destOrd="0" presId="urn:microsoft.com/office/officeart/2008/layout/LinedList"/>
    <dgm:cxn modelId="{D26C6450-FC77-40F6-B2B8-AB5F9F2FA001}" srcId="{01875DF8-053A-4EDE-89E9-E0197086FF84}" destId="{DF96472D-7DDB-4ADF-9EF9-E4409F71F310}" srcOrd="4" destOrd="0" parTransId="{8A46656C-5D0D-4BCD-8408-79204EB6F858}" sibTransId="{8842D089-055E-4BBC-A270-32356F663458}"/>
    <dgm:cxn modelId="{91591A72-2B35-42DC-AE13-414156C0143E}" srcId="{01875DF8-053A-4EDE-89E9-E0197086FF84}" destId="{52973D62-4F32-4F34-AEAF-0CC2745B8BA4}" srcOrd="0" destOrd="0" parTransId="{4EE4CE44-BE17-4B6E-9D7B-5BC31BAFF109}" sibTransId="{54D04371-0BBA-4E4B-BDAC-A86E45892CFC}"/>
    <dgm:cxn modelId="{3D051A85-5C49-4338-972C-696F9C1EF520}" type="presOf" srcId="{4C8858C4-123E-4650-970E-6703299726D1}" destId="{D96F4E85-8DB6-45E9-A816-281087AF7E06}" srcOrd="0" destOrd="0" presId="urn:microsoft.com/office/officeart/2008/layout/LinedList"/>
    <dgm:cxn modelId="{994B028A-AF4B-49DF-91D2-1E0A8376854E}" type="presOf" srcId="{01875DF8-053A-4EDE-89E9-E0197086FF84}" destId="{49B84B21-8882-4EA2-A60A-2EFF712994F2}" srcOrd="0" destOrd="0" presId="urn:microsoft.com/office/officeart/2008/layout/LinedList"/>
    <dgm:cxn modelId="{A655CC8A-C1DB-4812-BF16-51A149DC6F81}" srcId="{01875DF8-053A-4EDE-89E9-E0197086FF84}" destId="{0535915C-5007-4A7A-9007-08FF22858B14}" srcOrd="3" destOrd="0" parTransId="{FB53FE83-2976-4C87-853A-5888AC9222DF}" sibTransId="{D9F26C76-2169-49DF-B0B2-51335F69F14D}"/>
    <dgm:cxn modelId="{01D4178C-07E0-406B-8A20-9DACFF127533}" srcId="{01875DF8-053A-4EDE-89E9-E0197086FF84}" destId="{4C8858C4-123E-4650-970E-6703299726D1}" srcOrd="9" destOrd="0" parTransId="{75904953-4F73-4711-9DA6-F6C9294E3306}" sibTransId="{2D29B9E6-60A9-4B07-BA4C-7ADF9CA7F6B6}"/>
    <dgm:cxn modelId="{78F27094-E4F8-4BC3-B468-86689931A63D}" type="presOf" srcId="{F2CF7B9D-50B9-4B64-A7C6-1ECFA9CBAA78}" destId="{893B1D2A-4E68-4A0A-A792-799D5D7771D9}" srcOrd="0" destOrd="0" presId="urn:microsoft.com/office/officeart/2008/layout/LinedList"/>
    <dgm:cxn modelId="{DED46396-0B87-4446-886B-DF04342A53BE}" type="presOf" srcId="{0535915C-5007-4A7A-9007-08FF22858B14}" destId="{9781EDA6-76B2-435A-977B-09C6F684CC3E}" srcOrd="0" destOrd="0" presId="urn:microsoft.com/office/officeart/2008/layout/LinedList"/>
    <dgm:cxn modelId="{80A8CA9D-0325-4B31-8A17-EBADE6C14A3E}" srcId="{01875DF8-053A-4EDE-89E9-E0197086FF84}" destId="{D20E9688-2C16-489D-BBA2-4962D55D1BF5}" srcOrd="5" destOrd="0" parTransId="{4B4FE290-A38A-4488-BD37-000A541093BA}" sibTransId="{E38EAECE-7F1C-4532-B5E9-54A17C3A42DB}"/>
    <dgm:cxn modelId="{80C2C2AF-846C-45F2-9282-2B80F7533ACC}" srcId="{01875DF8-053A-4EDE-89E9-E0197086FF84}" destId="{F2CF7B9D-50B9-4B64-A7C6-1ECFA9CBAA78}" srcOrd="2" destOrd="0" parTransId="{93E70EB5-812E-4613-966B-DD93C0A35C19}" sibTransId="{1182B053-FFB7-41AC-9F90-2E8569CA5BE1}"/>
    <dgm:cxn modelId="{1E9399C5-032F-47C2-981A-A3569297B5D8}" srcId="{01875DF8-053A-4EDE-89E9-E0197086FF84}" destId="{EB1B8282-CCFB-4034-BC78-08DE60F392FD}" srcOrd="8" destOrd="0" parTransId="{D6D37D28-FDC3-479E-B230-9728604FF153}" sibTransId="{517B4E42-00C3-4E3F-BC81-638721C0E895}"/>
    <dgm:cxn modelId="{34560BC9-21E4-4383-9DDC-F2F817ECAB65}" type="presOf" srcId="{EB1B8282-CCFB-4034-BC78-08DE60F392FD}" destId="{4554D78C-E4A8-46AF-AD98-49ED798D42FD}" srcOrd="0" destOrd="0" presId="urn:microsoft.com/office/officeart/2008/layout/LinedList"/>
    <dgm:cxn modelId="{E52662D8-CFA0-4A00-83E2-E22C8D58C78F}" srcId="{01875DF8-053A-4EDE-89E9-E0197086FF84}" destId="{60FF7B8E-B218-4739-955D-96DBDE773023}" srcOrd="6" destOrd="0" parTransId="{53022586-AEA1-4C48-A09E-1B83297FF250}" sibTransId="{B1869F9A-EA6E-4D33-94C1-BB2498AA0C38}"/>
    <dgm:cxn modelId="{8C3E6595-0849-4858-BBAC-EC4C8AC9DA8B}" type="presParOf" srcId="{49B84B21-8882-4EA2-A60A-2EFF712994F2}" destId="{4430C729-81B2-4B89-BFD4-BF5E743A2FBD}" srcOrd="0" destOrd="0" presId="urn:microsoft.com/office/officeart/2008/layout/LinedList"/>
    <dgm:cxn modelId="{8FB17531-03B1-4D67-B7CE-523908E13887}" type="presParOf" srcId="{49B84B21-8882-4EA2-A60A-2EFF712994F2}" destId="{9CAE450A-F9CB-45B9-A595-534A4609678A}" srcOrd="1" destOrd="0" presId="urn:microsoft.com/office/officeart/2008/layout/LinedList"/>
    <dgm:cxn modelId="{ACAA7202-2E68-4838-A612-B39E99E808A5}" type="presParOf" srcId="{9CAE450A-F9CB-45B9-A595-534A4609678A}" destId="{52FAB961-51A8-4F65-9DE7-5DAF8B8DAAF1}" srcOrd="0" destOrd="0" presId="urn:microsoft.com/office/officeart/2008/layout/LinedList"/>
    <dgm:cxn modelId="{0D85D76E-5F81-4EFD-9231-131C48EF4D0D}" type="presParOf" srcId="{9CAE450A-F9CB-45B9-A595-534A4609678A}" destId="{52E1187A-B1BE-45E5-97B2-5861D594FE54}" srcOrd="1" destOrd="0" presId="urn:microsoft.com/office/officeart/2008/layout/LinedList"/>
    <dgm:cxn modelId="{E958FFE7-FB40-4AF3-AAB5-E4358F306993}" type="presParOf" srcId="{49B84B21-8882-4EA2-A60A-2EFF712994F2}" destId="{CDD54340-4462-43CD-875D-B6737137C212}" srcOrd="2" destOrd="0" presId="urn:microsoft.com/office/officeart/2008/layout/LinedList"/>
    <dgm:cxn modelId="{F923D9CD-0D09-4F07-92EC-4056F973B029}" type="presParOf" srcId="{49B84B21-8882-4EA2-A60A-2EFF712994F2}" destId="{E4D8EC33-16D9-4757-8A67-098A9623E5D0}" srcOrd="3" destOrd="0" presId="urn:microsoft.com/office/officeart/2008/layout/LinedList"/>
    <dgm:cxn modelId="{16C05427-3DFF-48BF-95A5-052C64A067F9}" type="presParOf" srcId="{E4D8EC33-16D9-4757-8A67-098A9623E5D0}" destId="{FCE95109-D0D4-44DC-8413-3468752D8E7D}" srcOrd="0" destOrd="0" presId="urn:microsoft.com/office/officeart/2008/layout/LinedList"/>
    <dgm:cxn modelId="{FD015320-31D0-4046-A036-1C9E09BED58D}" type="presParOf" srcId="{E4D8EC33-16D9-4757-8A67-098A9623E5D0}" destId="{09B82194-D1C5-405C-8C7D-F0A45C69AACD}" srcOrd="1" destOrd="0" presId="urn:microsoft.com/office/officeart/2008/layout/LinedList"/>
    <dgm:cxn modelId="{E6B12BC7-0ED9-4653-B1A7-FB5A1400DA7E}" type="presParOf" srcId="{49B84B21-8882-4EA2-A60A-2EFF712994F2}" destId="{84D371AD-B03F-42E3-9A87-832B3B69F20B}" srcOrd="4" destOrd="0" presId="urn:microsoft.com/office/officeart/2008/layout/LinedList"/>
    <dgm:cxn modelId="{B0BA8DC2-21AE-4512-BDF9-810D57A719C2}" type="presParOf" srcId="{49B84B21-8882-4EA2-A60A-2EFF712994F2}" destId="{360585AA-ED63-438F-B1C4-BEB5FA16366E}" srcOrd="5" destOrd="0" presId="urn:microsoft.com/office/officeart/2008/layout/LinedList"/>
    <dgm:cxn modelId="{B7D8B353-6DF6-41B0-BDB3-B6694955E85E}" type="presParOf" srcId="{360585AA-ED63-438F-B1C4-BEB5FA16366E}" destId="{893B1D2A-4E68-4A0A-A792-799D5D7771D9}" srcOrd="0" destOrd="0" presId="urn:microsoft.com/office/officeart/2008/layout/LinedList"/>
    <dgm:cxn modelId="{2FCF4737-39CD-4C09-AFD6-BDDBD42DD36F}" type="presParOf" srcId="{360585AA-ED63-438F-B1C4-BEB5FA16366E}" destId="{CBE41DE2-9CE0-4B4F-85D3-67CAC0720731}" srcOrd="1" destOrd="0" presId="urn:microsoft.com/office/officeart/2008/layout/LinedList"/>
    <dgm:cxn modelId="{DB4DF319-8069-4DE5-A10A-CD66AE76BF1B}" type="presParOf" srcId="{49B84B21-8882-4EA2-A60A-2EFF712994F2}" destId="{0D02C206-A20C-4F45-B2F7-E77558B6B63B}" srcOrd="6" destOrd="0" presId="urn:microsoft.com/office/officeart/2008/layout/LinedList"/>
    <dgm:cxn modelId="{DD565D47-B7FC-4A22-8D54-FB4DB8B31B4D}" type="presParOf" srcId="{49B84B21-8882-4EA2-A60A-2EFF712994F2}" destId="{DFB31800-E165-4B74-89F3-12BB562C6115}" srcOrd="7" destOrd="0" presId="urn:microsoft.com/office/officeart/2008/layout/LinedList"/>
    <dgm:cxn modelId="{4DEE0095-A200-4AB9-99CC-44928ACA3020}" type="presParOf" srcId="{DFB31800-E165-4B74-89F3-12BB562C6115}" destId="{9781EDA6-76B2-435A-977B-09C6F684CC3E}" srcOrd="0" destOrd="0" presId="urn:microsoft.com/office/officeart/2008/layout/LinedList"/>
    <dgm:cxn modelId="{7BD01573-417F-43AF-9023-CA65277544E9}" type="presParOf" srcId="{DFB31800-E165-4B74-89F3-12BB562C6115}" destId="{18DC485C-0FD7-4D79-8A8C-176EEB4CE11D}" srcOrd="1" destOrd="0" presId="urn:microsoft.com/office/officeart/2008/layout/LinedList"/>
    <dgm:cxn modelId="{70941CF3-6A6F-48AD-A4A1-C019047D0F15}" type="presParOf" srcId="{49B84B21-8882-4EA2-A60A-2EFF712994F2}" destId="{F3B0F79C-7769-41AA-B653-DC98D1CCF82C}" srcOrd="8" destOrd="0" presId="urn:microsoft.com/office/officeart/2008/layout/LinedList"/>
    <dgm:cxn modelId="{7A3A25D3-2EFC-4FA2-9BD0-30FF58CED35D}" type="presParOf" srcId="{49B84B21-8882-4EA2-A60A-2EFF712994F2}" destId="{DCE9EEFB-2FEC-4050-86D1-B39E1719FE0B}" srcOrd="9" destOrd="0" presId="urn:microsoft.com/office/officeart/2008/layout/LinedList"/>
    <dgm:cxn modelId="{5E4483E2-7E28-403C-9F5A-A0F3C2A16455}" type="presParOf" srcId="{DCE9EEFB-2FEC-4050-86D1-B39E1719FE0B}" destId="{C588A26D-FAEE-4077-B0B1-6CC49D1B47BB}" srcOrd="0" destOrd="0" presId="urn:microsoft.com/office/officeart/2008/layout/LinedList"/>
    <dgm:cxn modelId="{86D6EE13-5B71-464F-B24A-5B83F42A2F36}" type="presParOf" srcId="{DCE9EEFB-2FEC-4050-86D1-B39E1719FE0B}" destId="{27AA26AA-14BA-4E37-85C1-9D25AE1BEEB4}" srcOrd="1" destOrd="0" presId="urn:microsoft.com/office/officeart/2008/layout/LinedList"/>
    <dgm:cxn modelId="{93DF8955-3674-46D2-9CED-202CC2650558}" type="presParOf" srcId="{49B84B21-8882-4EA2-A60A-2EFF712994F2}" destId="{406DDC1D-5476-4FCB-888D-A646F1394FE2}" srcOrd="10" destOrd="0" presId="urn:microsoft.com/office/officeart/2008/layout/LinedList"/>
    <dgm:cxn modelId="{332DB977-DA11-48AB-AA6D-1FD5A8FACEE8}" type="presParOf" srcId="{49B84B21-8882-4EA2-A60A-2EFF712994F2}" destId="{3B2A9F01-8B7E-4B2F-B7A6-220D6D1A6F65}" srcOrd="11" destOrd="0" presId="urn:microsoft.com/office/officeart/2008/layout/LinedList"/>
    <dgm:cxn modelId="{6772A916-D2DC-4BE8-B083-985F399F3358}" type="presParOf" srcId="{3B2A9F01-8B7E-4B2F-B7A6-220D6D1A6F65}" destId="{3D0C3C23-BE3C-4167-A53E-7AF027FFF36D}" srcOrd="0" destOrd="0" presId="urn:microsoft.com/office/officeart/2008/layout/LinedList"/>
    <dgm:cxn modelId="{7B56B880-A9BA-4377-A8E0-B1C4AD158B6D}" type="presParOf" srcId="{3B2A9F01-8B7E-4B2F-B7A6-220D6D1A6F65}" destId="{67FF9659-7EC7-48B9-9DA9-B3E02695859D}" srcOrd="1" destOrd="0" presId="urn:microsoft.com/office/officeart/2008/layout/LinedList"/>
    <dgm:cxn modelId="{B7D83959-D77E-4105-8152-95717B297511}" type="presParOf" srcId="{49B84B21-8882-4EA2-A60A-2EFF712994F2}" destId="{FD63D935-8E3D-4CDE-8589-BCE94EE24AF6}" srcOrd="12" destOrd="0" presId="urn:microsoft.com/office/officeart/2008/layout/LinedList"/>
    <dgm:cxn modelId="{57F41F33-746C-445F-A038-9833817A0B0B}" type="presParOf" srcId="{49B84B21-8882-4EA2-A60A-2EFF712994F2}" destId="{75612C99-FE57-4516-8A4E-F8561141D746}" srcOrd="13" destOrd="0" presId="urn:microsoft.com/office/officeart/2008/layout/LinedList"/>
    <dgm:cxn modelId="{D2C7510F-79AD-4651-910F-7866801E268C}" type="presParOf" srcId="{75612C99-FE57-4516-8A4E-F8561141D746}" destId="{B04EE9D4-0836-40E0-B29F-75432B3E0859}" srcOrd="0" destOrd="0" presId="urn:microsoft.com/office/officeart/2008/layout/LinedList"/>
    <dgm:cxn modelId="{A5722838-BCD7-4216-A3AC-28C0974151FB}" type="presParOf" srcId="{75612C99-FE57-4516-8A4E-F8561141D746}" destId="{3B8C9A86-6A8D-49D5-BC25-22CE6885AB53}" srcOrd="1" destOrd="0" presId="urn:microsoft.com/office/officeart/2008/layout/LinedList"/>
    <dgm:cxn modelId="{2091127A-64A4-4F93-BA85-9DC5C509A0EF}" type="presParOf" srcId="{49B84B21-8882-4EA2-A60A-2EFF712994F2}" destId="{CA16637E-11ED-4B40-AE9E-B8AC8DC6C50E}" srcOrd="14" destOrd="0" presId="urn:microsoft.com/office/officeart/2008/layout/LinedList"/>
    <dgm:cxn modelId="{57B6C91E-7A72-4222-8A0F-0AB5E2CEA05B}" type="presParOf" srcId="{49B84B21-8882-4EA2-A60A-2EFF712994F2}" destId="{F6004E3A-2B39-44F6-83F7-8AAAEF16DCA2}" srcOrd="15" destOrd="0" presId="urn:microsoft.com/office/officeart/2008/layout/LinedList"/>
    <dgm:cxn modelId="{CBF65CF9-E25B-414F-9FF6-4461A3A37951}" type="presParOf" srcId="{F6004E3A-2B39-44F6-83F7-8AAAEF16DCA2}" destId="{06C690B5-EF88-4EE7-B1B0-A6B8FB5B4EE9}" srcOrd="0" destOrd="0" presId="urn:microsoft.com/office/officeart/2008/layout/LinedList"/>
    <dgm:cxn modelId="{EB6EAC53-C818-44BB-92FF-F6C3A0256654}" type="presParOf" srcId="{F6004E3A-2B39-44F6-83F7-8AAAEF16DCA2}" destId="{86E47390-C3DC-4258-B54D-318A4FFA0D18}" srcOrd="1" destOrd="0" presId="urn:microsoft.com/office/officeart/2008/layout/LinedList"/>
    <dgm:cxn modelId="{9954BF13-3949-4183-94A3-CF4A4CED61B1}" type="presParOf" srcId="{49B84B21-8882-4EA2-A60A-2EFF712994F2}" destId="{952B79CF-6993-4F2F-9F89-0398A8DF0E2C}" srcOrd="16" destOrd="0" presId="urn:microsoft.com/office/officeart/2008/layout/LinedList"/>
    <dgm:cxn modelId="{A95DD633-8588-4A56-A6B6-11CF49023AC6}" type="presParOf" srcId="{49B84B21-8882-4EA2-A60A-2EFF712994F2}" destId="{692E1A90-B917-4902-A2FD-91B7A4557067}" srcOrd="17" destOrd="0" presId="urn:microsoft.com/office/officeart/2008/layout/LinedList"/>
    <dgm:cxn modelId="{C7C7DF9D-1A2E-4966-8F65-DA9C39A8EAFE}" type="presParOf" srcId="{692E1A90-B917-4902-A2FD-91B7A4557067}" destId="{4554D78C-E4A8-46AF-AD98-49ED798D42FD}" srcOrd="0" destOrd="0" presId="urn:microsoft.com/office/officeart/2008/layout/LinedList"/>
    <dgm:cxn modelId="{509C3A06-ED09-44A6-BAEE-F37CE2A36E10}" type="presParOf" srcId="{692E1A90-B917-4902-A2FD-91B7A4557067}" destId="{B0B74D7C-D464-4251-BCC4-7A87ECC98499}" srcOrd="1" destOrd="0" presId="urn:microsoft.com/office/officeart/2008/layout/LinedList"/>
    <dgm:cxn modelId="{148F7BC3-0758-4795-87AA-E61576DE2D62}" type="presParOf" srcId="{49B84B21-8882-4EA2-A60A-2EFF712994F2}" destId="{3570BCF2-7140-4EDD-8851-9872CA7D7B13}" srcOrd="18" destOrd="0" presId="urn:microsoft.com/office/officeart/2008/layout/LinedList"/>
    <dgm:cxn modelId="{050E970A-D552-435E-8980-4E327D081C7D}" type="presParOf" srcId="{49B84B21-8882-4EA2-A60A-2EFF712994F2}" destId="{A0AB7DF0-77A3-47FF-A248-61E77D9CE5C6}" srcOrd="19" destOrd="0" presId="urn:microsoft.com/office/officeart/2008/layout/LinedList"/>
    <dgm:cxn modelId="{59689F8A-EAB8-46B1-8343-D4E09FBD9C05}" type="presParOf" srcId="{A0AB7DF0-77A3-47FF-A248-61E77D9CE5C6}" destId="{D96F4E85-8DB6-45E9-A816-281087AF7E06}" srcOrd="0" destOrd="0" presId="urn:microsoft.com/office/officeart/2008/layout/LinedList"/>
    <dgm:cxn modelId="{AA72E438-5490-4D48-AEBA-A7586AE0BD93}" type="presParOf" srcId="{A0AB7DF0-77A3-47FF-A248-61E77D9CE5C6}" destId="{1AC6AE79-E3FC-4224-AA3F-865486A5633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841085-D9F7-4C90-B255-F2316E3AF10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0FC9CD5-397C-4B5A-AFD8-4BC21051707F}">
      <dgm:prSet/>
      <dgm:spPr/>
      <dgm:t>
        <a:bodyPr/>
        <a:lstStyle/>
        <a:p>
          <a:r>
            <a:rPr lang="en-US"/>
            <a:t>The population correlation coefficient  </a:t>
          </a:r>
          <a:r>
            <a:rPr lang="el-GR"/>
            <a:t>ρ</a:t>
          </a:r>
          <a:r>
            <a:rPr lang="en-US"/>
            <a:t>  (rho) measures the strength of the association between the variables</a:t>
          </a:r>
        </a:p>
      </dgm:t>
    </dgm:pt>
    <dgm:pt modelId="{6DCFD9F3-637B-45CF-9E3F-D4657FFAA526}" type="parTrans" cxnId="{1BC53084-779A-45EC-B02B-78CE5F1EC5D8}">
      <dgm:prSet/>
      <dgm:spPr/>
      <dgm:t>
        <a:bodyPr/>
        <a:lstStyle/>
        <a:p>
          <a:endParaRPr lang="en-US"/>
        </a:p>
      </dgm:t>
    </dgm:pt>
    <dgm:pt modelId="{86DEFFBE-BF3B-44CA-B209-D070808B8B00}" type="sibTrans" cxnId="{1BC53084-779A-45EC-B02B-78CE5F1EC5D8}">
      <dgm:prSet/>
      <dgm:spPr/>
      <dgm:t>
        <a:bodyPr/>
        <a:lstStyle/>
        <a:p>
          <a:endParaRPr lang="en-US"/>
        </a:p>
      </dgm:t>
    </dgm:pt>
    <dgm:pt modelId="{14C3DB06-B330-45D4-AF39-032943B74053}">
      <dgm:prSet/>
      <dgm:spPr/>
      <dgm:t>
        <a:bodyPr/>
        <a:lstStyle/>
        <a:p>
          <a:r>
            <a:rPr lang="en-US"/>
            <a:t>The sample correlation coefficient  </a:t>
          </a:r>
          <a:r>
            <a:rPr lang="en-US" i="1"/>
            <a:t>r</a:t>
          </a:r>
          <a:r>
            <a:rPr lang="en-US"/>
            <a:t>  is an estimate of  </a:t>
          </a:r>
          <a:r>
            <a:rPr lang="el-GR"/>
            <a:t>ρ</a:t>
          </a:r>
          <a:r>
            <a:rPr lang="en-US"/>
            <a:t>  and is used to measure the strength of the </a:t>
          </a:r>
          <a:r>
            <a:rPr lang="en-US" u="sng"/>
            <a:t>linear</a:t>
          </a:r>
          <a:r>
            <a:rPr lang="en-US"/>
            <a:t> relationship in the sample observations</a:t>
          </a:r>
        </a:p>
      </dgm:t>
    </dgm:pt>
    <dgm:pt modelId="{76BCAF34-5B06-4150-991E-2980FE282E23}" type="parTrans" cxnId="{6B672C48-2D37-4761-B557-D75399D7B358}">
      <dgm:prSet/>
      <dgm:spPr/>
      <dgm:t>
        <a:bodyPr/>
        <a:lstStyle/>
        <a:p>
          <a:endParaRPr lang="en-US"/>
        </a:p>
      </dgm:t>
    </dgm:pt>
    <dgm:pt modelId="{F775078B-330E-4A69-8FEB-4753B2CF8D41}" type="sibTrans" cxnId="{6B672C48-2D37-4761-B557-D75399D7B358}">
      <dgm:prSet/>
      <dgm:spPr/>
      <dgm:t>
        <a:bodyPr/>
        <a:lstStyle/>
        <a:p>
          <a:endParaRPr lang="en-US"/>
        </a:p>
      </dgm:t>
    </dgm:pt>
    <dgm:pt modelId="{2DA2BD69-9E3E-4D3A-B8C5-F573A733FF2A}" type="pres">
      <dgm:prSet presAssocID="{32841085-D9F7-4C90-B255-F2316E3AF102}" presName="root" presStyleCnt="0">
        <dgm:presLayoutVars>
          <dgm:dir/>
          <dgm:resizeHandles val="exact"/>
        </dgm:presLayoutVars>
      </dgm:prSet>
      <dgm:spPr/>
    </dgm:pt>
    <dgm:pt modelId="{9F797D4E-F00F-48B2-BE15-4955FE8DC3CF}" type="pres">
      <dgm:prSet presAssocID="{10FC9CD5-397C-4B5A-AFD8-4BC21051707F}" presName="compNode" presStyleCnt="0"/>
      <dgm:spPr/>
    </dgm:pt>
    <dgm:pt modelId="{E80F2CB9-86FD-4D14-917C-DCFEE07FAD17}" type="pres">
      <dgm:prSet presAssocID="{10FC9CD5-397C-4B5A-AFD8-4BC21051707F}" presName="bgRect" presStyleLbl="bgShp" presStyleIdx="0" presStyleCnt="2"/>
      <dgm:spPr/>
    </dgm:pt>
    <dgm:pt modelId="{EB6AE386-6486-40C0-90C6-AA062B6E4C12}" type="pres">
      <dgm:prSet presAssocID="{10FC9CD5-397C-4B5A-AFD8-4BC21051707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617D2ABE-D0CA-4E97-A103-EE207A9E88D9}" type="pres">
      <dgm:prSet presAssocID="{10FC9CD5-397C-4B5A-AFD8-4BC21051707F}" presName="spaceRect" presStyleCnt="0"/>
      <dgm:spPr/>
    </dgm:pt>
    <dgm:pt modelId="{3AF710D0-225C-4F1D-8B35-4EC56870DB13}" type="pres">
      <dgm:prSet presAssocID="{10FC9CD5-397C-4B5A-AFD8-4BC21051707F}" presName="parTx" presStyleLbl="revTx" presStyleIdx="0" presStyleCnt="2">
        <dgm:presLayoutVars>
          <dgm:chMax val="0"/>
          <dgm:chPref val="0"/>
        </dgm:presLayoutVars>
      </dgm:prSet>
      <dgm:spPr/>
    </dgm:pt>
    <dgm:pt modelId="{264CCCEB-B820-418E-8C91-B3F5D79D0AD2}" type="pres">
      <dgm:prSet presAssocID="{86DEFFBE-BF3B-44CA-B209-D070808B8B00}" presName="sibTrans" presStyleCnt="0"/>
      <dgm:spPr/>
    </dgm:pt>
    <dgm:pt modelId="{702CC0A8-4A5C-4090-A446-79B71BD82815}" type="pres">
      <dgm:prSet presAssocID="{14C3DB06-B330-45D4-AF39-032943B74053}" presName="compNode" presStyleCnt="0"/>
      <dgm:spPr/>
    </dgm:pt>
    <dgm:pt modelId="{0D1525F9-F369-4D85-AEA8-587111A76346}" type="pres">
      <dgm:prSet presAssocID="{14C3DB06-B330-45D4-AF39-032943B74053}" presName="bgRect" presStyleLbl="bgShp" presStyleIdx="1" presStyleCnt="2"/>
      <dgm:spPr/>
    </dgm:pt>
    <dgm:pt modelId="{B917EE6E-2F63-4CE0-8137-822E8C215DB0}" type="pres">
      <dgm:prSet presAssocID="{14C3DB06-B330-45D4-AF39-032943B740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4FD857FF-0E12-4C85-8AC2-DE1A80018B52}" type="pres">
      <dgm:prSet presAssocID="{14C3DB06-B330-45D4-AF39-032943B74053}" presName="spaceRect" presStyleCnt="0"/>
      <dgm:spPr/>
    </dgm:pt>
    <dgm:pt modelId="{A6D98172-B9AC-4AEF-894D-EDC4F5CB056D}" type="pres">
      <dgm:prSet presAssocID="{14C3DB06-B330-45D4-AF39-032943B74053}" presName="parTx" presStyleLbl="revTx" presStyleIdx="1" presStyleCnt="2">
        <dgm:presLayoutVars>
          <dgm:chMax val="0"/>
          <dgm:chPref val="0"/>
        </dgm:presLayoutVars>
      </dgm:prSet>
      <dgm:spPr/>
    </dgm:pt>
  </dgm:ptLst>
  <dgm:cxnLst>
    <dgm:cxn modelId="{6CD46B14-176D-4C45-B517-95B6E8E844D4}" type="presOf" srcId="{32841085-D9F7-4C90-B255-F2316E3AF102}" destId="{2DA2BD69-9E3E-4D3A-B8C5-F573A733FF2A}" srcOrd="0" destOrd="0" presId="urn:microsoft.com/office/officeart/2018/2/layout/IconVerticalSolidList"/>
    <dgm:cxn modelId="{3B336743-D7B8-4DC0-858D-4B6AF065E700}" type="presOf" srcId="{10FC9CD5-397C-4B5A-AFD8-4BC21051707F}" destId="{3AF710D0-225C-4F1D-8B35-4EC56870DB13}" srcOrd="0" destOrd="0" presId="urn:microsoft.com/office/officeart/2018/2/layout/IconVerticalSolidList"/>
    <dgm:cxn modelId="{6B672C48-2D37-4761-B557-D75399D7B358}" srcId="{32841085-D9F7-4C90-B255-F2316E3AF102}" destId="{14C3DB06-B330-45D4-AF39-032943B74053}" srcOrd="1" destOrd="0" parTransId="{76BCAF34-5B06-4150-991E-2980FE282E23}" sibTransId="{F775078B-330E-4A69-8FEB-4753B2CF8D41}"/>
    <dgm:cxn modelId="{3F80CA7F-FFA6-4B9F-BCFD-3FD38C657919}" type="presOf" srcId="{14C3DB06-B330-45D4-AF39-032943B74053}" destId="{A6D98172-B9AC-4AEF-894D-EDC4F5CB056D}" srcOrd="0" destOrd="0" presId="urn:microsoft.com/office/officeart/2018/2/layout/IconVerticalSolidList"/>
    <dgm:cxn modelId="{1BC53084-779A-45EC-B02B-78CE5F1EC5D8}" srcId="{32841085-D9F7-4C90-B255-F2316E3AF102}" destId="{10FC9CD5-397C-4B5A-AFD8-4BC21051707F}" srcOrd="0" destOrd="0" parTransId="{6DCFD9F3-637B-45CF-9E3F-D4657FFAA526}" sibTransId="{86DEFFBE-BF3B-44CA-B209-D070808B8B00}"/>
    <dgm:cxn modelId="{6FBDC26F-FD37-4C12-BA51-3F23B0D8289C}" type="presParOf" srcId="{2DA2BD69-9E3E-4D3A-B8C5-F573A733FF2A}" destId="{9F797D4E-F00F-48B2-BE15-4955FE8DC3CF}" srcOrd="0" destOrd="0" presId="urn:microsoft.com/office/officeart/2018/2/layout/IconVerticalSolidList"/>
    <dgm:cxn modelId="{3D766E68-996E-4B5F-BC56-011455988EB7}" type="presParOf" srcId="{9F797D4E-F00F-48B2-BE15-4955FE8DC3CF}" destId="{E80F2CB9-86FD-4D14-917C-DCFEE07FAD17}" srcOrd="0" destOrd="0" presId="urn:microsoft.com/office/officeart/2018/2/layout/IconVerticalSolidList"/>
    <dgm:cxn modelId="{B6D17D81-531E-4FA2-880E-DB298DA2543F}" type="presParOf" srcId="{9F797D4E-F00F-48B2-BE15-4955FE8DC3CF}" destId="{EB6AE386-6486-40C0-90C6-AA062B6E4C12}" srcOrd="1" destOrd="0" presId="urn:microsoft.com/office/officeart/2018/2/layout/IconVerticalSolidList"/>
    <dgm:cxn modelId="{BB865436-EF3F-4D76-ADB5-19F332434D31}" type="presParOf" srcId="{9F797D4E-F00F-48B2-BE15-4955FE8DC3CF}" destId="{617D2ABE-D0CA-4E97-A103-EE207A9E88D9}" srcOrd="2" destOrd="0" presId="urn:microsoft.com/office/officeart/2018/2/layout/IconVerticalSolidList"/>
    <dgm:cxn modelId="{9FF526DA-2AA9-4031-81B7-88EA522346E5}" type="presParOf" srcId="{9F797D4E-F00F-48B2-BE15-4955FE8DC3CF}" destId="{3AF710D0-225C-4F1D-8B35-4EC56870DB13}" srcOrd="3" destOrd="0" presId="urn:microsoft.com/office/officeart/2018/2/layout/IconVerticalSolidList"/>
    <dgm:cxn modelId="{0A8B21C0-4267-42CF-9EEF-1B1B57CC1F2F}" type="presParOf" srcId="{2DA2BD69-9E3E-4D3A-B8C5-F573A733FF2A}" destId="{264CCCEB-B820-418E-8C91-B3F5D79D0AD2}" srcOrd="1" destOrd="0" presId="urn:microsoft.com/office/officeart/2018/2/layout/IconVerticalSolidList"/>
    <dgm:cxn modelId="{568292CC-78B8-4126-9842-99C1D8AB8F7F}" type="presParOf" srcId="{2DA2BD69-9E3E-4D3A-B8C5-F573A733FF2A}" destId="{702CC0A8-4A5C-4090-A446-79B71BD82815}" srcOrd="2" destOrd="0" presId="urn:microsoft.com/office/officeart/2018/2/layout/IconVerticalSolidList"/>
    <dgm:cxn modelId="{1B22A114-5513-468C-A30A-E3910765137B}" type="presParOf" srcId="{702CC0A8-4A5C-4090-A446-79B71BD82815}" destId="{0D1525F9-F369-4D85-AEA8-587111A76346}" srcOrd="0" destOrd="0" presId="urn:microsoft.com/office/officeart/2018/2/layout/IconVerticalSolidList"/>
    <dgm:cxn modelId="{0E9B1FD1-28D7-4C46-B8AE-10AC596C56B3}" type="presParOf" srcId="{702CC0A8-4A5C-4090-A446-79B71BD82815}" destId="{B917EE6E-2F63-4CE0-8137-822E8C215DB0}" srcOrd="1" destOrd="0" presId="urn:microsoft.com/office/officeart/2018/2/layout/IconVerticalSolidList"/>
    <dgm:cxn modelId="{930EF043-248C-4358-9136-8986F1EF4BC1}" type="presParOf" srcId="{702CC0A8-4A5C-4090-A446-79B71BD82815}" destId="{4FD857FF-0E12-4C85-8AC2-DE1A80018B52}" srcOrd="2" destOrd="0" presId="urn:microsoft.com/office/officeart/2018/2/layout/IconVerticalSolidList"/>
    <dgm:cxn modelId="{43E7653A-F076-42F9-8AA9-3546BBA887DC}" type="presParOf" srcId="{702CC0A8-4A5C-4090-A446-79B71BD82815}" destId="{A6D98172-B9AC-4AEF-894D-EDC4F5CB056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A8BB5D-5FD0-4FFB-8D14-98713705150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7967FA6-9B3A-411E-88E3-DA2E6B301786}">
      <dgm:prSet/>
      <dgm:spPr/>
      <dgm:t>
        <a:bodyPr/>
        <a:lstStyle/>
        <a:p>
          <a:r>
            <a:rPr lang="en-IN"/>
            <a:t>In linear regression, a cost function is used to quantify the overall difference between the predicted values and the actual values of the dependent variable. The goal is to find the values of the slope (m) and y-intercept (c) that minimize this difference and provide the best-fitting line.</a:t>
          </a:r>
          <a:endParaRPr lang="en-US"/>
        </a:p>
      </dgm:t>
    </dgm:pt>
    <dgm:pt modelId="{3C2E487A-85F0-4620-9FBE-A2FEE439643E}" type="parTrans" cxnId="{8DEFE993-7ECF-4C99-A6F4-34037C9129DB}">
      <dgm:prSet/>
      <dgm:spPr/>
      <dgm:t>
        <a:bodyPr/>
        <a:lstStyle/>
        <a:p>
          <a:endParaRPr lang="en-US"/>
        </a:p>
      </dgm:t>
    </dgm:pt>
    <dgm:pt modelId="{1C36EE37-2FFF-4246-9276-7D12E8DD691C}" type="sibTrans" cxnId="{8DEFE993-7ECF-4C99-A6F4-34037C9129DB}">
      <dgm:prSet/>
      <dgm:spPr/>
      <dgm:t>
        <a:bodyPr/>
        <a:lstStyle/>
        <a:p>
          <a:endParaRPr lang="en-US"/>
        </a:p>
      </dgm:t>
    </dgm:pt>
    <dgm:pt modelId="{45B91F2E-665C-4494-BE11-AACD4B7C4EB7}">
      <dgm:prSet/>
      <dgm:spPr/>
      <dgm:t>
        <a:bodyPr/>
        <a:lstStyle/>
        <a:p>
          <a:r>
            <a:rPr lang="en-IN"/>
            <a:t>The most commonly used cost function for linear regression is the mean squared error (MSE). It is calculated by taking the average of the squared differences between the predicted values and the actual values:</a:t>
          </a:r>
          <a:endParaRPr lang="en-US"/>
        </a:p>
      </dgm:t>
    </dgm:pt>
    <dgm:pt modelId="{89F1C4AE-3889-4713-86F1-FF8E038DDBC1}" type="parTrans" cxnId="{A190C5E8-00F6-4BD3-8F11-BB55390A88EA}">
      <dgm:prSet/>
      <dgm:spPr/>
      <dgm:t>
        <a:bodyPr/>
        <a:lstStyle/>
        <a:p>
          <a:endParaRPr lang="en-US"/>
        </a:p>
      </dgm:t>
    </dgm:pt>
    <dgm:pt modelId="{C0BAC482-1DE5-4CF7-8343-A7514131E98F}" type="sibTrans" cxnId="{A190C5E8-00F6-4BD3-8F11-BB55390A88EA}">
      <dgm:prSet/>
      <dgm:spPr/>
      <dgm:t>
        <a:bodyPr/>
        <a:lstStyle/>
        <a:p>
          <a:endParaRPr lang="en-US"/>
        </a:p>
      </dgm:t>
    </dgm:pt>
    <dgm:pt modelId="{C01E4EF1-BE3B-4624-ACDF-601D8E41E542}" type="pres">
      <dgm:prSet presAssocID="{C4A8BB5D-5FD0-4FFB-8D14-98713705150E}" presName="root" presStyleCnt="0">
        <dgm:presLayoutVars>
          <dgm:dir/>
          <dgm:resizeHandles val="exact"/>
        </dgm:presLayoutVars>
      </dgm:prSet>
      <dgm:spPr/>
    </dgm:pt>
    <dgm:pt modelId="{8BAF7793-B08D-4A88-9402-300078C1E98C}" type="pres">
      <dgm:prSet presAssocID="{37967FA6-9B3A-411E-88E3-DA2E6B301786}" presName="compNode" presStyleCnt="0"/>
      <dgm:spPr/>
    </dgm:pt>
    <dgm:pt modelId="{76FFB43E-EB7C-45B0-A5A1-04B9AAD014B4}" type="pres">
      <dgm:prSet presAssocID="{37967FA6-9B3A-411E-88E3-DA2E6B301786}" presName="bgRect" presStyleLbl="bgShp" presStyleIdx="0" presStyleCnt="2"/>
      <dgm:spPr/>
    </dgm:pt>
    <dgm:pt modelId="{1B618258-9859-4616-8F6D-B8E5B766A765}" type="pres">
      <dgm:prSet presAssocID="{37967FA6-9B3A-411E-88E3-DA2E6B30178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tor"/>
        </a:ext>
      </dgm:extLst>
    </dgm:pt>
    <dgm:pt modelId="{131611F5-FD4B-4A45-9B34-4B3A8F97F6BD}" type="pres">
      <dgm:prSet presAssocID="{37967FA6-9B3A-411E-88E3-DA2E6B301786}" presName="spaceRect" presStyleCnt="0"/>
      <dgm:spPr/>
    </dgm:pt>
    <dgm:pt modelId="{A2486E5D-412F-4062-8ED5-707EC69E49AE}" type="pres">
      <dgm:prSet presAssocID="{37967FA6-9B3A-411E-88E3-DA2E6B301786}" presName="parTx" presStyleLbl="revTx" presStyleIdx="0" presStyleCnt="2">
        <dgm:presLayoutVars>
          <dgm:chMax val="0"/>
          <dgm:chPref val="0"/>
        </dgm:presLayoutVars>
      </dgm:prSet>
      <dgm:spPr/>
    </dgm:pt>
    <dgm:pt modelId="{8D6D4F32-D91D-474B-AA38-E3B6F8174C44}" type="pres">
      <dgm:prSet presAssocID="{1C36EE37-2FFF-4246-9276-7D12E8DD691C}" presName="sibTrans" presStyleCnt="0"/>
      <dgm:spPr/>
    </dgm:pt>
    <dgm:pt modelId="{2100DC6B-0FB9-424E-BAEF-B7F061BED72C}" type="pres">
      <dgm:prSet presAssocID="{45B91F2E-665C-4494-BE11-AACD4B7C4EB7}" presName="compNode" presStyleCnt="0"/>
      <dgm:spPr/>
    </dgm:pt>
    <dgm:pt modelId="{4DBDE171-099A-4705-91E9-19BEFE5A335F}" type="pres">
      <dgm:prSet presAssocID="{45B91F2E-665C-4494-BE11-AACD4B7C4EB7}" presName="bgRect" presStyleLbl="bgShp" presStyleIdx="1" presStyleCnt="2"/>
      <dgm:spPr/>
    </dgm:pt>
    <dgm:pt modelId="{6B882C3F-833B-4597-8AA2-399819E80160}" type="pres">
      <dgm:prSet presAssocID="{45B91F2E-665C-4494-BE11-AACD4B7C4EB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thematics"/>
        </a:ext>
      </dgm:extLst>
    </dgm:pt>
    <dgm:pt modelId="{71B231A3-6CBD-4EA0-8542-AEFF5168F255}" type="pres">
      <dgm:prSet presAssocID="{45B91F2E-665C-4494-BE11-AACD4B7C4EB7}" presName="spaceRect" presStyleCnt="0"/>
      <dgm:spPr/>
    </dgm:pt>
    <dgm:pt modelId="{FC83BB2E-97C1-44CD-A459-DE0202881C5A}" type="pres">
      <dgm:prSet presAssocID="{45B91F2E-665C-4494-BE11-AACD4B7C4EB7}" presName="parTx" presStyleLbl="revTx" presStyleIdx="1" presStyleCnt="2">
        <dgm:presLayoutVars>
          <dgm:chMax val="0"/>
          <dgm:chPref val="0"/>
        </dgm:presLayoutVars>
      </dgm:prSet>
      <dgm:spPr/>
    </dgm:pt>
  </dgm:ptLst>
  <dgm:cxnLst>
    <dgm:cxn modelId="{BD459D59-0226-4586-B178-5C57B5D5B191}" type="presOf" srcId="{C4A8BB5D-5FD0-4FFB-8D14-98713705150E}" destId="{C01E4EF1-BE3B-4624-ACDF-601D8E41E542}" srcOrd="0" destOrd="0" presId="urn:microsoft.com/office/officeart/2018/2/layout/IconVerticalSolidList"/>
    <dgm:cxn modelId="{8DEFE993-7ECF-4C99-A6F4-34037C9129DB}" srcId="{C4A8BB5D-5FD0-4FFB-8D14-98713705150E}" destId="{37967FA6-9B3A-411E-88E3-DA2E6B301786}" srcOrd="0" destOrd="0" parTransId="{3C2E487A-85F0-4620-9FBE-A2FEE439643E}" sibTransId="{1C36EE37-2FFF-4246-9276-7D12E8DD691C}"/>
    <dgm:cxn modelId="{421A64BC-2587-4D01-91DD-75BB478A1F6B}" type="presOf" srcId="{45B91F2E-665C-4494-BE11-AACD4B7C4EB7}" destId="{FC83BB2E-97C1-44CD-A459-DE0202881C5A}" srcOrd="0" destOrd="0" presId="urn:microsoft.com/office/officeart/2018/2/layout/IconVerticalSolidList"/>
    <dgm:cxn modelId="{90E72DC4-2318-4743-A710-6FE1B842C5FE}" type="presOf" srcId="{37967FA6-9B3A-411E-88E3-DA2E6B301786}" destId="{A2486E5D-412F-4062-8ED5-707EC69E49AE}" srcOrd="0" destOrd="0" presId="urn:microsoft.com/office/officeart/2018/2/layout/IconVerticalSolidList"/>
    <dgm:cxn modelId="{A190C5E8-00F6-4BD3-8F11-BB55390A88EA}" srcId="{C4A8BB5D-5FD0-4FFB-8D14-98713705150E}" destId="{45B91F2E-665C-4494-BE11-AACD4B7C4EB7}" srcOrd="1" destOrd="0" parTransId="{89F1C4AE-3889-4713-86F1-FF8E038DDBC1}" sibTransId="{C0BAC482-1DE5-4CF7-8343-A7514131E98F}"/>
    <dgm:cxn modelId="{5A986998-9E36-4A7F-BB90-300E93BC2719}" type="presParOf" srcId="{C01E4EF1-BE3B-4624-ACDF-601D8E41E542}" destId="{8BAF7793-B08D-4A88-9402-300078C1E98C}" srcOrd="0" destOrd="0" presId="urn:microsoft.com/office/officeart/2018/2/layout/IconVerticalSolidList"/>
    <dgm:cxn modelId="{7D1E5F71-A693-40C4-B969-00FF6DD2EFBC}" type="presParOf" srcId="{8BAF7793-B08D-4A88-9402-300078C1E98C}" destId="{76FFB43E-EB7C-45B0-A5A1-04B9AAD014B4}" srcOrd="0" destOrd="0" presId="urn:microsoft.com/office/officeart/2018/2/layout/IconVerticalSolidList"/>
    <dgm:cxn modelId="{5C185B21-0F56-4752-B6D2-CC713630D1F1}" type="presParOf" srcId="{8BAF7793-B08D-4A88-9402-300078C1E98C}" destId="{1B618258-9859-4616-8F6D-B8E5B766A765}" srcOrd="1" destOrd="0" presId="urn:microsoft.com/office/officeart/2018/2/layout/IconVerticalSolidList"/>
    <dgm:cxn modelId="{01CE6C4C-396C-4DC6-A7AC-B34078CA34F8}" type="presParOf" srcId="{8BAF7793-B08D-4A88-9402-300078C1E98C}" destId="{131611F5-FD4B-4A45-9B34-4B3A8F97F6BD}" srcOrd="2" destOrd="0" presId="urn:microsoft.com/office/officeart/2018/2/layout/IconVerticalSolidList"/>
    <dgm:cxn modelId="{B7B8F0E0-9678-494D-B45E-74782F9A2B12}" type="presParOf" srcId="{8BAF7793-B08D-4A88-9402-300078C1E98C}" destId="{A2486E5D-412F-4062-8ED5-707EC69E49AE}" srcOrd="3" destOrd="0" presId="urn:microsoft.com/office/officeart/2018/2/layout/IconVerticalSolidList"/>
    <dgm:cxn modelId="{ADC56E33-C123-460F-81B0-C96BE50C8EC1}" type="presParOf" srcId="{C01E4EF1-BE3B-4624-ACDF-601D8E41E542}" destId="{8D6D4F32-D91D-474B-AA38-E3B6F8174C44}" srcOrd="1" destOrd="0" presId="urn:microsoft.com/office/officeart/2018/2/layout/IconVerticalSolidList"/>
    <dgm:cxn modelId="{EDA6A22B-E07B-4D11-802F-01052B49E94F}" type="presParOf" srcId="{C01E4EF1-BE3B-4624-ACDF-601D8E41E542}" destId="{2100DC6B-0FB9-424E-BAEF-B7F061BED72C}" srcOrd="2" destOrd="0" presId="urn:microsoft.com/office/officeart/2018/2/layout/IconVerticalSolidList"/>
    <dgm:cxn modelId="{E4C56E79-8EDE-4021-A1B6-56D12446D48D}" type="presParOf" srcId="{2100DC6B-0FB9-424E-BAEF-B7F061BED72C}" destId="{4DBDE171-099A-4705-91E9-19BEFE5A335F}" srcOrd="0" destOrd="0" presId="urn:microsoft.com/office/officeart/2018/2/layout/IconVerticalSolidList"/>
    <dgm:cxn modelId="{DD3DC448-F7F4-4CA9-A934-7597654C056A}" type="presParOf" srcId="{2100DC6B-0FB9-424E-BAEF-B7F061BED72C}" destId="{6B882C3F-833B-4597-8AA2-399819E80160}" srcOrd="1" destOrd="0" presId="urn:microsoft.com/office/officeart/2018/2/layout/IconVerticalSolidList"/>
    <dgm:cxn modelId="{F1994456-2278-4139-ACF9-6C1F7CA87182}" type="presParOf" srcId="{2100DC6B-0FB9-424E-BAEF-B7F061BED72C}" destId="{71B231A3-6CBD-4EA0-8542-AEFF5168F255}" srcOrd="2" destOrd="0" presId="urn:microsoft.com/office/officeart/2018/2/layout/IconVerticalSolidList"/>
    <dgm:cxn modelId="{E6062220-8199-42B1-A8D2-BF8A9B91CA08}" type="presParOf" srcId="{2100DC6B-0FB9-424E-BAEF-B7F061BED72C}" destId="{FC83BB2E-97C1-44CD-A459-DE0202881C5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806F9C-B0B5-4263-8131-A29A58D2434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12EE98F-4220-4DB1-AE5D-87758300F217}">
      <dgm:prSet/>
      <dgm:spPr/>
      <dgm:t>
        <a:bodyPr/>
        <a:lstStyle/>
        <a:p>
          <a:r>
            <a:rPr lang="en-IN"/>
            <a:t>The goal of linear regression is to minimize the MSE, which means finding the values of m and c that result in the smallest possible average squared difference between the predicted and actual values.</a:t>
          </a:r>
          <a:endParaRPr lang="en-US"/>
        </a:p>
      </dgm:t>
    </dgm:pt>
    <dgm:pt modelId="{145C0BBA-9903-4717-8EC0-4CFC356E0927}" type="parTrans" cxnId="{63ECE1C6-AB7D-4FBF-B1B5-8BBE6430F7FD}">
      <dgm:prSet/>
      <dgm:spPr/>
      <dgm:t>
        <a:bodyPr/>
        <a:lstStyle/>
        <a:p>
          <a:endParaRPr lang="en-US"/>
        </a:p>
      </dgm:t>
    </dgm:pt>
    <dgm:pt modelId="{8042C72B-B24A-421E-825B-C98DAB7E47AB}" type="sibTrans" cxnId="{63ECE1C6-AB7D-4FBF-B1B5-8BBE6430F7FD}">
      <dgm:prSet/>
      <dgm:spPr/>
      <dgm:t>
        <a:bodyPr/>
        <a:lstStyle/>
        <a:p>
          <a:endParaRPr lang="en-US"/>
        </a:p>
      </dgm:t>
    </dgm:pt>
    <dgm:pt modelId="{A7C213D5-8443-4836-952F-7EAEC6D97C31}">
      <dgm:prSet/>
      <dgm:spPr/>
      <dgm:t>
        <a:bodyPr/>
        <a:lstStyle/>
        <a:p>
          <a:r>
            <a:rPr lang="en-IN"/>
            <a:t>To achieve this, optimization algorithms like gradient descent are commonly used. These algorithms iteratively adjust the values of m and c to find the optimal values that minimize the cost function.</a:t>
          </a:r>
          <a:endParaRPr lang="en-US"/>
        </a:p>
      </dgm:t>
    </dgm:pt>
    <dgm:pt modelId="{2C851DD5-187F-49B6-834F-940EE958247A}" type="parTrans" cxnId="{C57F9A29-8CF4-4C96-81CA-FD12D0B0FDBA}">
      <dgm:prSet/>
      <dgm:spPr/>
      <dgm:t>
        <a:bodyPr/>
        <a:lstStyle/>
        <a:p>
          <a:endParaRPr lang="en-US"/>
        </a:p>
      </dgm:t>
    </dgm:pt>
    <dgm:pt modelId="{A67FF214-2CB4-4F8C-8455-93B613A83D8D}" type="sibTrans" cxnId="{C57F9A29-8CF4-4C96-81CA-FD12D0B0FDBA}">
      <dgm:prSet/>
      <dgm:spPr/>
      <dgm:t>
        <a:bodyPr/>
        <a:lstStyle/>
        <a:p>
          <a:endParaRPr lang="en-US"/>
        </a:p>
      </dgm:t>
    </dgm:pt>
    <dgm:pt modelId="{40FAFE6A-C54F-44B1-8D98-CE893C14F161}">
      <dgm:prSet/>
      <dgm:spPr/>
      <dgm:t>
        <a:bodyPr/>
        <a:lstStyle/>
        <a:p>
          <a:r>
            <a:rPr lang="en-IN"/>
            <a:t>By minimizing the MSE, we obtain the line that best fits the data and represents the relationship between the independent and dependent variables. This line can then be used for making predictions on new instances.</a:t>
          </a:r>
          <a:endParaRPr lang="en-US"/>
        </a:p>
      </dgm:t>
    </dgm:pt>
    <dgm:pt modelId="{3ACE18AA-43F5-4B7D-B927-A7C17D36082C}" type="parTrans" cxnId="{9BBCAA1F-A71A-417C-B375-A38D24D7313F}">
      <dgm:prSet/>
      <dgm:spPr/>
      <dgm:t>
        <a:bodyPr/>
        <a:lstStyle/>
        <a:p>
          <a:endParaRPr lang="en-US"/>
        </a:p>
      </dgm:t>
    </dgm:pt>
    <dgm:pt modelId="{EE33995C-C3C8-4E60-A2C0-5ED5E4063521}" type="sibTrans" cxnId="{9BBCAA1F-A71A-417C-B375-A38D24D7313F}">
      <dgm:prSet/>
      <dgm:spPr/>
      <dgm:t>
        <a:bodyPr/>
        <a:lstStyle/>
        <a:p>
          <a:endParaRPr lang="en-US"/>
        </a:p>
      </dgm:t>
    </dgm:pt>
    <dgm:pt modelId="{E6EBF4E9-E073-4550-AC62-14139178B975}" type="pres">
      <dgm:prSet presAssocID="{31806F9C-B0B5-4263-8131-A29A58D2434D}" presName="root" presStyleCnt="0">
        <dgm:presLayoutVars>
          <dgm:dir/>
          <dgm:resizeHandles val="exact"/>
        </dgm:presLayoutVars>
      </dgm:prSet>
      <dgm:spPr/>
    </dgm:pt>
    <dgm:pt modelId="{37D62806-ED0F-460E-9FAE-CE039DC99867}" type="pres">
      <dgm:prSet presAssocID="{112EE98F-4220-4DB1-AE5D-87758300F217}" presName="compNode" presStyleCnt="0"/>
      <dgm:spPr/>
    </dgm:pt>
    <dgm:pt modelId="{DE844635-91EC-441C-A8A7-90D91E8B986F}" type="pres">
      <dgm:prSet presAssocID="{112EE98F-4220-4DB1-AE5D-87758300F217}" presName="bgRect" presStyleLbl="bgShp" presStyleIdx="0" presStyleCnt="3"/>
      <dgm:spPr/>
    </dgm:pt>
    <dgm:pt modelId="{7FB1AD72-0A7B-448E-BEC4-70C91A526D7C}" type="pres">
      <dgm:prSet presAssocID="{112EE98F-4220-4DB1-AE5D-87758300F2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679A8F4F-DE00-4F44-8B15-5FDC49D9DA7F}" type="pres">
      <dgm:prSet presAssocID="{112EE98F-4220-4DB1-AE5D-87758300F217}" presName="spaceRect" presStyleCnt="0"/>
      <dgm:spPr/>
    </dgm:pt>
    <dgm:pt modelId="{0B7C00E8-3015-40F0-96DB-9B3C7AFFA1BF}" type="pres">
      <dgm:prSet presAssocID="{112EE98F-4220-4DB1-AE5D-87758300F217}" presName="parTx" presStyleLbl="revTx" presStyleIdx="0" presStyleCnt="3">
        <dgm:presLayoutVars>
          <dgm:chMax val="0"/>
          <dgm:chPref val="0"/>
        </dgm:presLayoutVars>
      </dgm:prSet>
      <dgm:spPr/>
    </dgm:pt>
    <dgm:pt modelId="{BE2B6CE7-85BB-4738-8759-3ACEB5A2ECF2}" type="pres">
      <dgm:prSet presAssocID="{8042C72B-B24A-421E-825B-C98DAB7E47AB}" presName="sibTrans" presStyleCnt="0"/>
      <dgm:spPr/>
    </dgm:pt>
    <dgm:pt modelId="{7B6ABDEF-76A5-4731-BF7D-B874EA66413A}" type="pres">
      <dgm:prSet presAssocID="{A7C213D5-8443-4836-952F-7EAEC6D97C31}" presName="compNode" presStyleCnt="0"/>
      <dgm:spPr/>
    </dgm:pt>
    <dgm:pt modelId="{43ACF4D0-C857-4AA0-835A-7DE29A45DF5C}" type="pres">
      <dgm:prSet presAssocID="{A7C213D5-8443-4836-952F-7EAEC6D97C31}" presName="bgRect" presStyleLbl="bgShp" presStyleIdx="1" presStyleCnt="3"/>
      <dgm:spPr/>
    </dgm:pt>
    <dgm:pt modelId="{07BE9126-D013-4961-92F9-6CFA40A8A3B6}" type="pres">
      <dgm:prSet presAssocID="{A7C213D5-8443-4836-952F-7EAEC6D97C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46AF9E23-22A3-4AAE-B3FD-2A302A7FBC10}" type="pres">
      <dgm:prSet presAssocID="{A7C213D5-8443-4836-952F-7EAEC6D97C31}" presName="spaceRect" presStyleCnt="0"/>
      <dgm:spPr/>
    </dgm:pt>
    <dgm:pt modelId="{B412F397-C3D9-48D1-816E-4BB70D51FD01}" type="pres">
      <dgm:prSet presAssocID="{A7C213D5-8443-4836-952F-7EAEC6D97C31}" presName="parTx" presStyleLbl="revTx" presStyleIdx="1" presStyleCnt="3">
        <dgm:presLayoutVars>
          <dgm:chMax val="0"/>
          <dgm:chPref val="0"/>
        </dgm:presLayoutVars>
      </dgm:prSet>
      <dgm:spPr/>
    </dgm:pt>
    <dgm:pt modelId="{E97145B2-96F9-4EA8-8805-30F1CB961C12}" type="pres">
      <dgm:prSet presAssocID="{A67FF214-2CB4-4F8C-8455-93B613A83D8D}" presName="sibTrans" presStyleCnt="0"/>
      <dgm:spPr/>
    </dgm:pt>
    <dgm:pt modelId="{CA717D7B-1C57-4E4E-A336-E953F35805D6}" type="pres">
      <dgm:prSet presAssocID="{40FAFE6A-C54F-44B1-8D98-CE893C14F161}" presName="compNode" presStyleCnt="0"/>
      <dgm:spPr/>
    </dgm:pt>
    <dgm:pt modelId="{967A3184-39FD-4839-A447-4B288A124448}" type="pres">
      <dgm:prSet presAssocID="{40FAFE6A-C54F-44B1-8D98-CE893C14F161}" presName="bgRect" presStyleLbl="bgShp" presStyleIdx="2" presStyleCnt="3"/>
      <dgm:spPr/>
    </dgm:pt>
    <dgm:pt modelId="{636EABAF-C047-4EFD-9877-353C217392EE}" type="pres">
      <dgm:prSet presAssocID="{40FAFE6A-C54F-44B1-8D98-CE893C14F16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05EA33B7-7DE3-4041-A598-EC426149AAF6}" type="pres">
      <dgm:prSet presAssocID="{40FAFE6A-C54F-44B1-8D98-CE893C14F161}" presName="spaceRect" presStyleCnt="0"/>
      <dgm:spPr/>
    </dgm:pt>
    <dgm:pt modelId="{F561A3F9-EF30-49C1-97B3-652ABE0EDBCB}" type="pres">
      <dgm:prSet presAssocID="{40FAFE6A-C54F-44B1-8D98-CE893C14F161}" presName="parTx" presStyleLbl="revTx" presStyleIdx="2" presStyleCnt="3">
        <dgm:presLayoutVars>
          <dgm:chMax val="0"/>
          <dgm:chPref val="0"/>
        </dgm:presLayoutVars>
      </dgm:prSet>
      <dgm:spPr/>
    </dgm:pt>
  </dgm:ptLst>
  <dgm:cxnLst>
    <dgm:cxn modelId="{9BBCAA1F-A71A-417C-B375-A38D24D7313F}" srcId="{31806F9C-B0B5-4263-8131-A29A58D2434D}" destId="{40FAFE6A-C54F-44B1-8D98-CE893C14F161}" srcOrd="2" destOrd="0" parTransId="{3ACE18AA-43F5-4B7D-B927-A7C17D36082C}" sibTransId="{EE33995C-C3C8-4E60-A2C0-5ED5E4063521}"/>
    <dgm:cxn modelId="{C57F9A29-8CF4-4C96-81CA-FD12D0B0FDBA}" srcId="{31806F9C-B0B5-4263-8131-A29A58D2434D}" destId="{A7C213D5-8443-4836-952F-7EAEC6D97C31}" srcOrd="1" destOrd="0" parTransId="{2C851DD5-187F-49B6-834F-940EE958247A}" sibTransId="{A67FF214-2CB4-4F8C-8455-93B613A83D8D}"/>
    <dgm:cxn modelId="{4FB4E26D-B698-4C6B-9820-DDA3BD890F15}" type="presOf" srcId="{112EE98F-4220-4DB1-AE5D-87758300F217}" destId="{0B7C00E8-3015-40F0-96DB-9B3C7AFFA1BF}" srcOrd="0" destOrd="0" presId="urn:microsoft.com/office/officeart/2018/2/layout/IconVerticalSolidList"/>
    <dgm:cxn modelId="{393FCDA4-CD0B-4645-8F79-827F248A62DE}" type="presOf" srcId="{A7C213D5-8443-4836-952F-7EAEC6D97C31}" destId="{B412F397-C3D9-48D1-816E-4BB70D51FD01}" srcOrd="0" destOrd="0" presId="urn:microsoft.com/office/officeart/2018/2/layout/IconVerticalSolidList"/>
    <dgm:cxn modelId="{E08183AE-48E3-44F2-88C2-CF9BD3CE627D}" type="presOf" srcId="{31806F9C-B0B5-4263-8131-A29A58D2434D}" destId="{E6EBF4E9-E073-4550-AC62-14139178B975}" srcOrd="0" destOrd="0" presId="urn:microsoft.com/office/officeart/2018/2/layout/IconVerticalSolidList"/>
    <dgm:cxn modelId="{C82FEFB9-6EB0-4CE8-B40A-9D19FB03BD80}" type="presOf" srcId="{40FAFE6A-C54F-44B1-8D98-CE893C14F161}" destId="{F561A3F9-EF30-49C1-97B3-652ABE0EDBCB}" srcOrd="0" destOrd="0" presId="urn:microsoft.com/office/officeart/2018/2/layout/IconVerticalSolidList"/>
    <dgm:cxn modelId="{63ECE1C6-AB7D-4FBF-B1B5-8BBE6430F7FD}" srcId="{31806F9C-B0B5-4263-8131-A29A58D2434D}" destId="{112EE98F-4220-4DB1-AE5D-87758300F217}" srcOrd="0" destOrd="0" parTransId="{145C0BBA-9903-4717-8EC0-4CFC356E0927}" sibTransId="{8042C72B-B24A-421E-825B-C98DAB7E47AB}"/>
    <dgm:cxn modelId="{33B6C690-5E66-4942-B591-95213DCDF025}" type="presParOf" srcId="{E6EBF4E9-E073-4550-AC62-14139178B975}" destId="{37D62806-ED0F-460E-9FAE-CE039DC99867}" srcOrd="0" destOrd="0" presId="urn:microsoft.com/office/officeart/2018/2/layout/IconVerticalSolidList"/>
    <dgm:cxn modelId="{DEB8B562-87C8-44BC-9BB7-96AE250688B5}" type="presParOf" srcId="{37D62806-ED0F-460E-9FAE-CE039DC99867}" destId="{DE844635-91EC-441C-A8A7-90D91E8B986F}" srcOrd="0" destOrd="0" presId="urn:microsoft.com/office/officeart/2018/2/layout/IconVerticalSolidList"/>
    <dgm:cxn modelId="{DBB54AD6-9530-4BE3-AD2A-6E464D8135A1}" type="presParOf" srcId="{37D62806-ED0F-460E-9FAE-CE039DC99867}" destId="{7FB1AD72-0A7B-448E-BEC4-70C91A526D7C}" srcOrd="1" destOrd="0" presId="urn:microsoft.com/office/officeart/2018/2/layout/IconVerticalSolidList"/>
    <dgm:cxn modelId="{FFFC5B35-1ACE-4179-8481-74FA6031D9F8}" type="presParOf" srcId="{37D62806-ED0F-460E-9FAE-CE039DC99867}" destId="{679A8F4F-DE00-4F44-8B15-5FDC49D9DA7F}" srcOrd="2" destOrd="0" presId="urn:microsoft.com/office/officeart/2018/2/layout/IconVerticalSolidList"/>
    <dgm:cxn modelId="{C5F5E5CD-4C94-4D2F-A458-0887B5C7AA41}" type="presParOf" srcId="{37D62806-ED0F-460E-9FAE-CE039DC99867}" destId="{0B7C00E8-3015-40F0-96DB-9B3C7AFFA1BF}" srcOrd="3" destOrd="0" presId="urn:microsoft.com/office/officeart/2018/2/layout/IconVerticalSolidList"/>
    <dgm:cxn modelId="{23B98DD5-0C5C-4C44-B1BD-6A07C9830A6A}" type="presParOf" srcId="{E6EBF4E9-E073-4550-AC62-14139178B975}" destId="{BE2B6CE7-85BB-4738-8759-3ACEB5A2ECF2}" srcOrd="1" destOrd="0" presId="urn:microsoft.com/office/officeart/2018/2/layout/IconVerticalSolidList"/>
    <dgm:cxn modelId="{1A3EFE5B-7B8E-4C31-875F-2B4FA1484A9A}" type="presParOf" srcId="{E6EBF4E9-E073-4550-AC62-14139178B975}" destId="{7B6ABDEF-76A5-4731-BF7D-B874EA66413A}" srcOrd="2" destOrd="0" presId="urn:microsoft.com/office/officeart/2018/2/layout/IconVerticalSolidList"/>
    <dgm:cxn modelId="{FEC59416-A12C-4128-A883-A0718E0060AB}" type="presParOf" srcId="{7B6ABDEF-76A5-4731-BF7D-B874EA66413A}" destId="{43ACF4D0-C857-4AA0-835A-7DE29A45DF5C}" srcOrd="0" destOrd="0" presId="urn:microsoft.com/office/officeart/2018/2/layout/IconVerticalSolidList"/>
    <dgm:cxn modelId="{5A56037D-D044-40DC-A794-0823B87BA0B6}" type="presParOf" srcId="{7B6ABDEF-76A5-4731-BF7D-B874EA66413A}" destId="{07BE9126-D013-4961-92F9-6CFA40A8A3B6}" srcOrd="1" destOrd="0" presId="urn:microsoft.com/office/officeart/2018/2/layout/IconVerticalSolidList"/>
    <dgm:cxn modelId="{D0F9CD30-8E93-46E0-9B83-16E93C56B262}" type="presParOf" srcId="{7B6ABDEF-76A5-4731-BF7D-B874EA66413A}" destId="{46AF9E23-22A3-4AAE-B3FD-2A302A7FBC10}" srcOrd="2" destOrd="0" presId="urn:microsoft.com/office/officeart/2018/2/layout/IconVerticalSolidList"/>
    <dgm:cxn modelId="{682F4EE0-DE10-46F3-B114-25640B4B6EA5}" type="presParOf" srcId="{7B6ABDEF-76A5-4731-BF7D-B874EA66413A}" destId="{B412F397-C3D9-48D1-816E-4BB70D51FD01}" srcOrd="3" destOrd="0" presId="urn:microsoft.com/office/officeart/2018/2/layout/IconVerticalSolidList"/>
    <dgm:cxn modelId="{7264083A-3743-4F41-B98A-08CB41AD2B39}" type="presParOf" srcId="{E6EBF4E9-E073-4550-AC62-14139178B975}" destId="{E97145B2-96F9-4EA8-8805-30F1CB961C12}" srcOrd="3" destOrd="0" presId="urn:microsoft.com/office/officeart/2018/2/layout/IconVerticalSolidList"/>
    <dgm:cxn modelId="{557A3064-0A72-4931-92A6-AA8B3ED5B6B2}" type="presParOf" srcId="{E6EBF4E9-E073-4550-AC62-14139178B975}" destId="{CA717D7B-1C57-4E4E-A336-E953F35805D6}" srcOrd="4" destOrd="0" presId="urn:microsoft.com/office/officeart/2018/2/layout/IconVerticalSolidList"/>
    <dgm:cxn modelId="{54940AA3-375C-408F-85CF-285A9717DBA4}" type="presParOf" srcId="{CA717D7B-1C57-4E4E-A336-E953F35805D6}" destId="{967A3184-39FD-4839-A447-4B288A124448}" srcOrd="0" destOrd="0" presId="urn:microsoft.com/office/officeart/2018/2/layout/IconVerticalSolidList"/>
    <dgm:cxn modelId="{412E4201-AB1D-4523-A14B-87FDF8208116}" type="presParOf" srcId="{CA717D7B-1C57-4E4E-A336-E953F35805D6}" destId="{636EABAF-C047-4EFD-9877-353C217392EE}" srcOrd="1" destOrd="0" presId="urn:microsoft.com/office/officeart/2018/2/layout/IconVerticalSolidList"/>
    <dgm:cxn modelId="{CD4BC045-618D-494B-AE7E-C0B6DD8283DA}" type="presParOf" srcId="{CA717D7B-1C57-4E4E-A336-E953F35805D6}" destId="{05EA33B7-7DE3-4041-A598-EC426149AAF6}" srcOrd="2" destOrd="0" presId="urn:microsoft.com/office/officeart/2018/2/layout/IconVerticalSolidList"/>
    <dgm:cxn modelId="{8425BFDB-D48D-4858-9391-E6643FB4AA67}" type="presParOf" srcId="{CA717D7B-1C57-4E4E-A336-E953F35805D6}" destId="{F561A3F9-EF30-49C1-97B3-652ABE0EDB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70390A-18F4-41BC-8C7D-94B4F40531C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E01D3-8D92-43BF-A98C-6D2F4DA35AA1}">
      <dgm:prSet/>
      <dgm:spPr/>
      <dgm:t>
        <a:bodyPr/>
        <a:lstStyle/>
        <a:p>
          <a:r>
            <a:rPr lang="en-IN"/>
            <a:t>Gradient descent is an optimization algorithm commonly used in linear regression to find the optimal values of the slope (m) and y-intercept (c) that minimize the cost function, such as the mean squared error (MSE).</a:t>
          </a:r>
          <a:endParaRPr lang="en-US"/>
        </a:p>
      </dgm:t>
    </dgm:pt>
    <dgm:pt modelId="{BCF654AA-1F9B-4610-A786-C49C0C933E4E}" type="parTrans" cxnId="{E4F6A03A-0A12-413C-A4C5-915369FF53CE}">
      <dgm:prSet/>
      <dgm:spPr/>
      <dgm:t>
        <a:bodyPr/>
        <a:lstStyle/>
        <a:p>
          <a:endParaRPr lang="en-US"/>
        </a:p>
      </dgm:t>
    </dgm:pt>
    <dgm:pt modelId="{33064B0E-2A14-43EB-A34E-083E27965CEA}" type="sibTrans" cxnId="{E4F6A03A-0A12-413C-A4C5-915369FF53CE}">
      <dgm:prSet/>
      <dgm:spPr/>
      <dgm:t>
        <a:bodyPr/>
        <a:lstStyle/>
        <a:p>
          <a:endParaRPr lang="en-US"/>
        </a:p>
      </dgm:t>
    </dgm:pt>
    <dgm:pt modelId="{5C22EDBC-6F03-4835-B1BE-262D39D4604B}">
      <dgm:prSet/>
      <dgm:spPr/>
      <dgm:t>
        <a:bodyPr/>
        <a:lstStyle/>
        <a:p>
          <a:r>
            <a:rPr lang="en-IN"/>
            <a:t>The key idea behind gradient descent is to iteratively update the values of m and c by taking steps proportional to the negative gradient of the cost function. The negative gradient points in the direction of steepest descent, allowing us to move closer to the minimum of the cost function.</a:t>
          </a:r>
          <a:endParaRPr lang="en-US"/>
        </a:p>
      </dgm:t>
    </dgm:pt>
    <dgm:pt modelId="{CD20737D-B491-4FE9-90EF-E61900F0B988}" type="parTrans" cxnId="{D89CB375-BA9C-4C46-A0D4-236A92474C8A}">
      <dgm:prSet/>
      <dgm:spPr/>
      <dgm:t>
        <a:bodyPr/>
        <a:lstStyle/>
        <a:p>
          <a:endParaRPr lang="en-US"/>
        </a:p>
      </dgm:t>
    </dgm:pt>
    <dgm:pt modelId="{3265159E-4009-41F8-BE51-A0DCF9077516}" type="sibTrans" cxnId="{D89CB375-BA9C-4C46-A0D4-236A92474C8A}">
      <dgm:prSet/>
      <dgm:spPr/>
      <dgm:t>
        <a:bodyPr/>
        <a:lstStyle/>
        <a:p>
          <a:endParaRPr lang="en-US"/>
        </a:p>
      </dgm:t>
    </dgm:pt>
    <dgm:pt modelId="{A5B0225C-5B8B-4B71-8310-B683B5D22C1C}" type="pres">
      <dgm:prSet presAssocID="{5370390A-18F4-41BC-8C7D-94B4F40531CB}" presName="root" presStyleCnt="0">
        <dgm:presLayoutVars>
          <dgm:dir/>
          <dgm:resizeHandles val="exact"/>
        </dgm:presLayoutVars>
      </dgm:prSet>
      <dgm:spPr/>
    </dgm:pt>
    <dgm:pt modelId="{675A36AC-AB1F-4F21-8B3E-B280F36A9B16}" type="pres">
      <dgm:prSet presAssocID="{799E01D3-8D92-43BF-A98C-6D2F4DA35AA1}" presName="compNode" presStyleCnt="0"/>
      <dgm:spPr/>
    </dgm:pt>
    <dgm:pt modelId="{E1ED15F2-A567-4686-AC9E-40F1AAD3879F}" type="pres">
      <dgm:prSet presAssocID="{799E01D3-8D92-43BF-A98C-6D2F4DA35AA1}" presName="bgRect" presStyleLbl="bgShp" presStyleIdx="0" presStyleCnt="2"/>
      <dgm:spPr/>
    </dgm:pt>
    <dgm:pt modelId="{678E9569-9451-43F8-A8D3-EB25606DE70D}" type="pres">
      <dgm:prSet presAssocID="{799E01D3-8D92-43BF-A98C-6D2F4DA35AA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awing Compass"/>
        </a:ext>
      </dgm:extLst>
    </dgm:pt>
    <dgm:pt modelId="{376BAB1E-444C-405C-B2B4-E0DDFE9D0BF3}" type="pres">
      <dgm:prSet presAssocID="{799E01D3-8D92-43BF-A98C-6D2F4DA35AA1}" presName="spaceRect" presStyleCnt="0"/>
      <dgm:spPr/>
    </dgm:pt>
    <dgm:pt modelId="{F808C81C-EBEC-4620-95DF-7D676ED8C0D1}" type="pres">
      <dgm:prSet presAssocID="{799E01D3-8D92-43BF-A98C-6D2F4DA35AA1}" presName="parTx" presStyleLbl="revTx" presStyleIdx="0" presStyleCnt="2">
        <dgm:presLayoutVars>
          <dgm:chMax val="0"/>
          <dgm:chPref val="0"/>
        </dgm:presLayoutVars>
      </dgm:prSet>
      <dgm:spPr/>
    </dgm:pt>
    <dgm:pt modelId="{D3357990-1A31-4618-8F28-76F9B23040E2}" type="pres">
      <dgm:prSet presAssocID="{33064B0E-2A14-43EB-A34E-083E27965CEA}" presName="sibTrans" presStyleCnt="0"/>
      <dgm:spPr/>
    </dgm:pt>
    <dgm:pt modelId="{037C3752-2586-44B2-A722-DE813E8789B0}" type="pres">
      <dgm:prSet presAssocID="{5C22EDBC-6F03-4835-B1BE-262D39D4604B}" presName="compNode" presStyleCnt="0"/>
      <dgm:spPr/>
    </dgm:pt>
    <dgm:pt modelId="{29E55D61-EA7C-4C09-9DD2-92FE7403F241}" type="pres">
      <dgm:prSet presAssocID="{5C22EDBC-6F03-4835-B1BE-262D39D4604B}" presName="bgRect" presStyleLbl="bgShp" presStyleIdx="1" presStyleCnt="2"/>
      <dgm:spPr/>
    </dgm:pt>
    <dgm:pt modelId="{CB59AD83-9690-4457-AFC5-A69EF8F1AC3B}" type="pres">
      <dgm:prSet presAssocID="{5C22EDBC-6F03-4835-B1BE-262D39D4604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838CF90D-F952-4456-9333-2607C8294436}" type="pres">
      <dgm:prSet presAssocID="{5C22EDBC-6F03-4835-B1BE-262D39D4604B}" presName="spaceRect" presStyleCnt="0"/>
      <dgm:spPr/>
    </dgm:pt>
    <dgm:pt modelId="{75C0A2B5-3B3B-44D3-9E30-F85691F72732}" type="pres">
      <dgm:prSet presAssocID="{5C22EDBC-6F03-4835-B1BE-262D39D4604B}" presName="parTx" presStyleLbl="revTx" presStyleIdx="1" presStyleCnt="2">
        <dgm:presLayoutVars>
          <dgm:chMax val="0"/>
          <dgm:chPref val="0"/>
        </dgm:presLayoutVars>
      </dgm:prSet>
      <dgm:spPr/>
    </dgm:pt>
  </dgm:ptLst>
  <dgm:cxnLst>
    <dgm:cxn modelId="{E4F6A03A-0A12-413C-A4C5-915369FF53CE}" srcId="{5370390A-18F4-41BC-8C7D-94B4F40531CB}" destId="{799E01D3-8D92-43BF-A98C-6D2F4DA35AA1}" srcOrd="0" destOrd="0" parTransId="{BCF654AA-1F9B-4610-A786-C49C0C933E4E}" sibTransId="{33064B0E-2A14-43EB-A34E-083E27965CEA}"/>
    <dgm:cxn modelId="{423B574C-73F6-4B52-930A-4BBE2F515408}" type="presOf" srcId="{5370390A-18F4-41BC-8C7D-94B4F40531CB}" destId="{A5B0225C-5B8B-4B71-8310-B683B5D22C1C}" srcOrd="0" destOrd="0" presId="urn:microsoft.com/office/officeart/2018/2/layout/IconVerticalSolidList"/>
    <dgm:cxn modelId="{D89CB375-BA9C-4C46-A0D4-236A92474C8A}" srcId="{5370390A-18F4-41BC-8C7D-94B4F40531CB}" destId="{5C22EDBC-6F03-4835-B1BE-262D39D4604B}" srcOrd="1" destOrd="0" parTransId="{CD20737D-B491-4FE9-90EF-E61900F0B988}" sibTransId="{3265159E-4009-41F8-BE51-A0DCF9077516}"/>
    <dgm:cxn modelId="{128BD2AD-423C-4B0F-8D8E-E2171F9AF63F}" type="presOf" srcId="{5C22EDBC-6F03-4835-B1BE-262D39D4604B}" destId="{75C0A2B5-3B3B-44D3-9E30-F85691F72732}" srcOrd="0" destOrd="0" presId="urn:microsoft.com/office/officeart/2018/2/layout/IconVerticalSolidList"/>
    <dgm:cxn modelId="{F43AA3D7-C7CC-4B3B-9D45-6509C1C53C06}" type="presOf" srcId="{799E01D3-8D92-43BF-A98C-6D2F4DA35AA1}" destId="{F808C81C-EBEC-4620-95DF-7D676ED8C0D1}" srcOrd="0" destOrd="0" presId="urn:microsoft.com/office/officeart/2018/2/layout/IconVerticalSolidList"/>
    <dgm:cxn modelId="{B4EA57BA-28E3-472B-B459-15E76A30DA8C}" type="presParOf" srcId="{A5B0225C-5B8B-4B71-8310-B683B5D22C1C}" destId="{675A36AC-AB1F-4F21-8B3E-B280F36A9B16}" srcOrd="0" destOrd="0" presId="urn:microsoft.com/office/officeart/2018/2/layout/IconVerticalSolidList"/>
    <dgm:cxn modelId="{BF3F03B6-65C5-4995-B1D0-7BA3B7A177A6}" type="presParOf" srcId="{675A36AC-AB1F-4F21-8B3E-B280F36A9B16}" destId="{E1ED15F2-A567-4686-AC9E-40F1AAD3879F}" srcOrd="0" destOrd="0" presId="urn:microsoft.com/office/officeart/2018/2/layout/IconVerticalSolidList"/>
    <dgm:cxn modelId="{D608BE33-A55B-4BA9-BE26-38EA9CAFF627}" type="presParOf" srcId="{675A36AC-AB1F-4F21-8B3E-B280F36A9B16}" destId="{678E9569-9451-43F8-A8D3-EB25606DE70D}" srcOrd="1" destOrd="0" presId="urn:microsoft.com/office/officeart/2018/2/layout/IconVerticalSolidList"/>
    <dgm:cxn modelId="{66DD3F28-FA11-4C30-866B-B3CDABF7F650}" type="presParOf" srcId="{675A36AC-AB1F-4F21-8B3E-B280F36A9B16}" destId="{376BAB1E-444C-405C-B2B4-E0DDFE9D0BF3}" srcOrd="2" destOrd="0" presId="urn:microsoft.com/office/officeart/2018/2/layout/IconVerticalSolidList"/>
    <dgm:cxn modelId="{FE5B4770-29EB-42F0-8864-2D4C94E5D3A1}" type="presParOf" srcId="{675A36AC-AB1F-4F21-8B3E-B280F36A9B16}" destId="{F808C81C-EBEC-4620-95DF-7D676ED8C0D1}" srcOrd="3" destOrd="0" presId="urn:microsoft.com/office/officeart/2018/2/layout/IconVerticalSolidList"/>
    <dgm:cxn modelId="{79D7FF56-40DF-46F1-A971-51678C944CB9}" type="presParOf" srcId="{A5B0225C-5B8B-4B71-8310-B683B5D22C1C}" destId="{D3357990-1A31-4618-8F28-76F9B23040E2}" srcOrd="1" destOrd="0" presId="urn:microsoft.com/office/officeart/2018/2/layout/IconVerticalSolidList"/>
    <dgm:cxn modelId="{CB460817-9344-4313-A92E-EAFD2F5EB3F1}" type="presParOf" srcId="{A5B0225C-5B8B-4B71-8310-B683B5D22C1C}" destId="{037C3752-2586-44B2-A722-DE813E8789B0}" srcOrd="2" destOrd="0" presId="urn:microsoft.com/office/officeart/2018/2/layout/IconVerticalSolidList"/>
    <dgm:cxn modelId="{2016E66E-E3EF-4DC9-98A0-CDF40DF148D4}" type="presParOf" srcId="{037C3752-2586-44B2-A722-DE813E8789B0}" destId="{29E55D61-EA7C-4C09-9DD2-92FE7403F241}" srcOrd="0" destOrd="0" presId="urn:microsoft.com/office/officeart/2018/2/layout/IconVerticalSolidList"/>
    <dgm:cxn modelId="{08C60BDA-EE52-40EE-887B-42CF6CBC8861}" type="presParOf" srcId="{037C3752-2586-44B2-A722-DE813E8789B0}" destId="{CB59AD83-9690-4457-AFC5-A69EF8F1AC3B}" srcOrd="1" destOrd="0" presId="urn:microsoft.com/office/officeart/2018/2/layout/IconVerticalSolidList"/>
    <dgm:cxn modelId="{9AA28C2C-7E2F-4EC1-91E9-6B11C846299F}" type="presParOf" srcId="{037C3752-2586-44B2-A722-DE813E8789B0}" destId="{838CF90D-F952-4456-9333-2607C8294436}" srcOrd="2" destOrd="0" presId="urn:microsoft.com/office/officeart/2018/2/layout/IconVerticalSolidList"/>
    <dgm:cxn modelId="{A780798D-83EA-4465-81C5-58ED1C12F19C}" type="presParOf" srcId="{037C3752-2586-44B2-A722-DE813E8789B0}" destId="{75C0A2B5-3B3B-44D3-9E30-F85691F727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225F941-98AA-4A48-8EC4-C9DD3E8BBE5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AAED1E3-8145-4E7C-AD83-D26AB3CEB16E}">
      <dgm:prSet/>
      <dgm:spPr/>
      <dgm:t>
        <a:bodyPr/>
        <a:lstStyle/>
        <a:p>
          <a:r>
            <a:rPr lang="en-IN"/>
            <a:t>The partial derivatives represent the rate of change of the MSE with respect to the slope and y-intercept. They indicate the direction in which the parameters should be updated to minimize the cost function.</a:t>
          </a:r>
          <a:endParaRPr lang="en-US"/>
        </a:p>
      </dgm:t>
    </dgm:pt>
    <dgm:pt modelId="{48C44119-4FB1-4094-96B4-33FE43401310}" type="parTrans" cxnId="{BDC93B46-0A3B-4B77-832E-6ABE0776BBCB}">
      <dgm:prSet/>
      <dgm:spPr/>
      <dgm:t>
        <a:bodyPr/>
        <a:lstStyle/>
        <a:p>
          <a:endParaRPr lang="en-US"/>
        </a:p>
      </dgm:t>
    </dgm:pt>
    <dgm:pt modelId="{F1E2F38E-4186-48F3-B6C5-A98DAB49306C}" type="sibTrans" cxnId="{BDC93B46-0A3B-4B77-832E-6ABE0776BBCB}">
      <dgm:prSet/>
      <dgm:spPr/>
      <dgm:t>
        <a:bodyPr/>
        <a:lstStyle/>
        <a:p>
          <a:endParaRPr lang="en-US"/>
        </a:p>
      </dgm:t>
    </dgm:pt>
    <dgm:pt modelId="{FEF746B8-56B9-4E86-9460-7AF59F62EEF5}">
      <dgm:prSet/>
      <dgm:spPr/>
      <dgm:t>
        <a:bodyPr/>
        <a:lstStyle/>
        <a:p>
          <a:r>
            <a:rPr lang="en-IN"/>
            <a:t>In each iteration of gradient descent, the updated values of m and c move closer to the optimal values that minimize the cost function. The learning rate controls the size of the steps taken during each update. Choosing an appropriate learning rate is crucial, as a too large value may result in overshooting the minimum, while a too small value may slow down the convergence.</a:t>
          </a:r>
          <a:endParaRPr lang="en-US"/>
        </a:p>
      </dgm:t>
    </dgm:pt>
    <dgm:pt modelId="{4F216AEA-9AF3-4A12-BA36-5F41CA63BC7B}" type="parTrans" cxnId="{4555EE7A-D849-4890-9989-78AD73FB82DA}">
      <dgm:prSet/>
      <dgm:spPr/>
      <dgm:t>
        <a:bodyPr/>
        <a:lstStyle/>
        <a:p>
          <a:endParaRPr lang="en-US"/>
        </a:p>
      </dgm:t>
    </dgm:pt>
    <dgm:pt modelId="{A150AE9D-D17B-41B7-899E-A2E3B18BBFF2}" type="sibTrans" cxnId="{4555EE7A-D849-4890-9989-78AD73FB82DA}">
      <dgm:prSet/>
      <dgm:spPr/>
      <dgm:t>
        <a:bodyPr/>
        <a:lstStyle/>
        <a:p>
          <a:endParaRPr lang="en-US"/>
        </a:p>
      </dgm:t>
    </dgm:pt>
    <dgm:pt modelId="{A0AFDCA6-2909-439D-B3B9-1791EC017974}">
      <dgm:prSet/>
      <dgm:spPr/>
      <dgm:t>
        <a:bodyPr/>
        <a:lstStyle/>
        <a:p>
          <a:r>
            <a:rPr lang="en-IN"/>
            <a:t>By iteratively updating the parameters using gradient descent, we can find the optimal values of m and c that result in the best-fitting line for the given data. This line represents the linear regression model that can be used for making predictions on new instances.</a:t>
          </a:r>
          <a:endParaRPr lang="en-US"/>
        </a:p>
      </dgm:t>
    </dgm:pt>
    <dgm:pt modelId="{DC93630A-569D-4F81-974B-6BE3937F618A}" type="parTrans" cxnId="{07D52582-A627-46E0-87C1-E1F8FFB808C9}">
      <dgm:prSet/>
      <dgm:spPr/>
      <dgm:t>
        <a:bodyPr/>
        <a:lstStyle/>
        <a:p>
          <a:endParaRPr lang="en-US"/>
        </a:p>
      </dgm:t>
    </dgm:pt>
    <dgm:pt modelId="{89E42B92-9E98-40D2-886D-0AF73304391D}" type="sibTrans" cxnId="{07D52582-A627-46E0-87C1-E1F8FFB808C9}">
      <dgm:prSet/>
      <dgm:spPr/>
      <dgm:t>
        <a:bodyPr/>
        <a:lstStyle/>
        <a:p>
          <a:endParaRPr lang="en-US"/>
        </a:p>
      </dgm:t>
    </dgm:pt>
    <dgm:pt modelId="{5851F5A7-8196-494B-B1D2-70067C233F17}" type="pres">
      <dgm:prSet presAssocID="{6225F941-98AA-4A48-8EC4-C9DD3E8BBE5D}" presName="root" presStyleCnt="0">
        <dgm:presLayoutVars>
          <dgm:dir/>
          <dgm:resizeHandles val="exact"/>
        </dgm:presLayoutVars>
      </dgm:prSet>
      <dgm:spPr/>
    </dgm:pt>
    <dgm:pt modelId="{5736808B-5296-493B-B5D1-34100D49A423}" type="pres">
      <dgm:prSet presAssocID="{4AAED1E3-8145-4E7C-AD83-D26AB3CEB16E}" presName="compNode" presStyleCnt="0"/>
      <dgm:spPr/>
    </dgm:pt>
    <dgm:pt modelId="{D9E62673-A3B7-49D4-BEED-013D13B0C89E}" type="pres">
      <dgm:prSet presAssocID="{4AAED1E3-8145-4E7C-AD83-D26AB3CEB16E}" presName="bgRect" presStyleLbl="bgShp" presStyleIdx="0" presStyleCnt="3"/>
      <dgm:spPr/>
    </dgm:pt>
    <dgm:pt modelId="{A476F326-8AC4-4E6D-A7F4-021CD6C70331}" type="pres">
      <dgm:prSet presAssocID="{4AAED1E3-8145-4E7C-AD83-D26AB3CEB1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ed Bump"/>
        </a:ext>
      </dgm:extLst>
    </dgm:pt>
    <dgm:pt modelId="{F74EE414-2E6A-44D8-B05C-B29C6D2C1131}" type="pres">
      <dgm:prSet presAssocID="{4AAED1E3-8145-4E7C-AD83-D26AB3CEB16E}" presName="spaceRect" presStyleCnt="0"/>
      <dgm:spPr/>
    </dgm:pt>
    <dgm:pt modelId="{685AFAE0-AAD2-49F1-B490-93B44B303BDB}" type="pres">
      <dgm:prSet presAssocID="{4AAED1E3-8145-4E7C-AD83-D26AB3CEB16E}" presName="parTx" presStyleLbl="revTx" presStyleIdx="0" presStyleCnt="3">
        <dgm:presLayoutVars>
          <dgm:chMax val="0"/>
          <dgm:chPref val="0"/>
        </dgm:presLayoutVars>
      </dgm:prSet>
      <dgm:spPr/>
    </dgm:pt>
    <dgm:pt modelId="{C33A2496-AD56-4AD5-B174-ABEDAEC30CBD}" type="pres">
      <dgm:prSet presAssocID="{F1E2F38E-4186-48F3-B6C5-A98DAB49306C}" presName="sibTrans" presStyleCnt="0"/>
      <dgm:spPr/>
    </dgm:pt>
    <dgm:pt modelId="{C48494B7-6C76-409B-BDF8-7D3BF39762A5}" type="pres">
      <dgm:prSet presAssocID="{FEF746B8-56B9-4E86-9460-7AF59F62EEF5}" presName="compNode" presStyleCnt="0"/>
      <dgm:spPr/>
    </dgm:pt>
    <dgm:pt modelId="{94FB1F44-F1EE-4148-9F53-208A208D7510}" type="pres">
      <dgm:prSet presAssocID="{FEF746B8-56B9-4E86-9460-7AF59F62EEF5}" presName="bgRect" presStyleLbl="bgShp" presStyleIdx="1" presStyleCnt="3"/>
      <dgm:spPr/>
    </dgm:pt>
    <dgm:pt modelId="{AD0DDBB1-677F-4A50-B6F0-A31D0AF244F1}" type="pres">
      <dgm:prSet presAssocID="{FEF746B8-56B9-4E86-9460-7AF59F62EEF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e"/>
        </a:ext>
      </dgm:extLst>
    </dgm:pt>
    <dgm:pt modelId="{1B684186-3317-4274-B339-C09E260A643F}" type="pres">
      <dgm:prSet presAssocID="{FEF746B8-56B9-4E86-9460-7AF59F62EEF5}" presName="spaceRect" presStyleCnt="0"/>
      <dgm:spPr/>
    </dgm:pt>
    <dgm:pt modelId="{3F300F8C-3A3B-40D0-A4D5-07A3912EB21B}" type="pres">
      <dgm:prSet presAssocID="{FEF746B8-56B9-4E86-9460-7AF59F62EEF5}" presName="parTx" presStyleLbl="revTx" presStyleIdx="1" presStyleCnt="3">
        <dgm:presLayoutVars>
          <dgm:chMax val="0"/>
          <dgm:chPref val="0"/>
        </dgm:presLayoutVars>
      </dgm:prSet>
      <dgm:spPr/>
    </dgm:pt>
    <dgm:pt modelId="{D899C9FF-5072-48D4-AB68-1F6A65E3C941}" type="pres">
      <dgm:prSet presAssocID="{A150AE9D-D17B-41B7-899E-A2E3B18BBFF2}" presName="sibTrans" presStyleCnt="0"/>
      <dgm:spPr/>
    </dgm:pt>
    <dgm:pt modelId="{EE2A5570-9FC7-4A70-AC31-71D7227E1A7C}" type="pres">
      <dgm:prSet presAssocID="{A0AFDCA6-2909-439D-B3B9-1791EC017974}" presName="compNode" presStyleCnt="0"/>
      <dgm:spPr/>
    </dgm:pt>
    <dgm:pt modelId="{B3EC1696-73B3-477A-B20C-96BC54649E92}" type="pres">
      <dgm:prSet presAssocID="{A0AFDCA6-2909-439D-B3B9-1791EC017974}" presName="bgRect" presStyleLbl="bgShp" presStyleIdx="2" presStyleCnt="3"/>
      <dgm:spPr/>
    </dgm:pt>
    <dgm:pt modelId="{9EA10B29-BDD5-4147-8F65-1E59BA5ADC11}" type="pres">
      <dgm:prSet presAssocID="{A0AFDCA6-2909-439D-B3B9-1791EC01797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DC376127-335D-44AA-A2BC-80C0CA97EF69}" type="pres">
      <dgm:prSet presAssocID="{A0AFDCA6-2909-439D-B3B9-1791EC017974}" presName="spaceRect" presStyleCnt="0"/>
      <dgm:spPr/>
    </dgm:pt>
    <dgm:pt modelId="{337CA5FB-C0E9-4857-B555-33DC8C2E3A81}" type="pres">
      <dgm:prSet presAssocID="{A0AFDCA6-2909-439D-B3B9-1791EC017974}" presName="parTx" presStyleLbl="revTx" presStyleIdx="2" presStyleCnt="3">
        <dgm:presLayoutVars>
          <dgm:chMax val="0"/>
          <dgm:chPref val="0"/>
        </dgm:presLayoutVars>
      </dgm:prSet>
      <dgm:spPr/>
    </dgm:pt>
  </dgm:ptLst>
  <dgm:cxnLst>
    <dgm:cxn modelId="{B3B2ED17-75C6-426C-A093-68AE44EE8839}" type="presOf" srcId="{A0AFDCA6-2909-439D-B3B9-1791EC017974}" destId="{337CA5FB-C0E9-4857-B555-33DC8C2E3A81}" srcOrd="0" destOrd="0" presId="urn:microsoft.com/office/officeart/2018/2/layout/IconVerticalSolidList"/>
    <dgm:cxn modelId="{BDC93B46-0A3B-4B77-832E-6ABE0776BBCB}" srcId="{6225F941-98AA-4A48-8EC4-C9DD3E8BBE5D}" destId="{4AAED1E3-8145-4E7C-AD83-D26AB3CEB16E}" srcOrd="0" destOrd="0" parTransId="{48C44119-4FB1-4094-96B4-33FE43401310}" sibTransId="{F1E2F38E-4186-48F3-B6C5-A98DAB49306C}"/>
    <dgm:cxn modelId="{E6A3FA50-9DCE-41F5-9520-4E694D468A7A}" type="presOf" srcId="{4AAED1E3-8145-4E7C-AD83-D26AB3CEB16E}" destId="{685AFAE0-AAD2-49F1-B490-93B44B303BDB}" srcOrd="0" destOrd="0" presId="urn:microsoft.com/office/officeart/2018/2/layout/IconVerticalSolidList"/>
    <dgm:cxn modelId="{4DB33E75-0749-4EDB-94D7-7519EF4771C1}" type="presOf" srcId="{6225F941-98AA-4A48-8EC4-C9DD3E8BBE5D}" destId="{5851F5A7-8196-494B-B1D2-70067C233F17}" srcOrd="0" destOrd="0" presId="urn:microsoft.com/office/officeart/2018/2/layout/IconVerticalSolidList"/>
    <dgm:cxn modelId="{4555EE7A-D849-4890-9989-78AD73FB82DA}" srcId="{6225F941-98AA-4A48-8EC4-C9DD3E8BBE5D}" destId="{FEF746B8-56B9-4E86-9460-7AF59F62EEF5}" srcOrd="1" destOrd="0" parTransId="{4F216AEA-9AF3-4A12-BA36-5F41CA63BC7B}" sibTransId="{A150AE9D-D17B-41B7-899E-A2E3B18BBFF2}"/>
    <dgm:cxn modelId="{07D52582-A627-46E0-87C1-E1F8FFB808C9}" srcId="{6225F941-98AA-4A48-8EC4-C9DD3E8BBE5D}" destId="{A0AFDCA6-2909-439D-B3B9-1791EC017974}" srcOrd="2" destOrd="0" parTransId="{DC93630A-569D-4F81-974B-6BE3937F618A}" sibTransId="{89E42B92-9E98-40D2-886D-0AF73304391D}"/>
    <dgm:cxn modelId="{4D96A994-2777-45B1-942A-D8C73D1CF2DA}" type="presOf" srcId="{FEF746B8-56B9-4E86-9460-7AF59F62EEF5}" destId="{3F300F8C-3A3B-40D0-A4D5-07A3912EB21B}" srcOrd="0" destOrd="0" presId="urn:microsoft.com/office/officeart/2018/2/layout/IconVerticalSolidList"/>
    <dgm:cxn modelId="{FEFBF7AF-08E3-45C1-B2BD-2234AF504399}" type="presParOf" srcId="{5851F5A7-8196-494B-B1D2-70067C233F17}" destId="{5736808B-5296-493B-B5D1-34100D49A423}" srcOrd="0" destOrd="0" presId="urn:microsoft.com/office/officeart/2018/2/layout/IconVerticalSolidList"/>
    <dgm:cxn modelId="{2FDFEDBA-F754-4DC1-B8D0-EBCE4A571227}" type="presParOf" srcId="{5736808B-5296-493B-B5D1-34100D49A423}" destId="{D9E62673-A3B7-49D4-BEED-013D13B0C89E}" srcOrd="0" destOrd="0" presId="urn:microsoft.com/office/officeart/2018/2/layout/IconVerticalSolidList"/>
    <dgm:cxn modelId="{124CBC03-4793-4A3D-B5C8-B8102D147D94}" type="presParOf" srcId="{5736808B-5296-493B-B5D1-34100D49A423}" destId="{A476F326-8AC4-4E6D-A7F4-021CD6C70331}" srcOrd="1" destOrd="0" presId="urn:microsoft.com/office/officeart/2018/2/layout/IconVerticalSolidList"/>
    <dgm:cxn modelId="{C50A5D04-15A4-4AB0-BE6D-B855848A1DD0}" type="presParOf" srcId="{5736808B-5296-493B-B5D1-34100D49A423}" destId="{F74EE414-2E6A-44D8-B05C-B29C6D2C1131}" srcOrd="2" destOrd="0" presId="urn:microsoft.com/office/officeart/2018/2/layout/IconVerticalSolidList"/>
    <dgm:cxn modelId="{ED97E426-3574-4731-BF71-9CA5A39BA601}" type="presParOf" srcId="{5736808B-5296-493B-B5D1-34100D49A423}" destId="{685AFAE0-AAD2-49F1-B490-93B44B303BDB}" srcOrd="3" destOrd="0" presId="urn:microsoft.com/office/officeart/2018/2/layout/IconVerticalSolidList"/>
    <dgm:cxn modelId="{8EAFEEB4-CC13-40EB-B344-FA7AAA16DBD0}" type="presParOf" srcId="{5851F5A7-8196-494B-B1D2-70067C233F17}" destId="{C33A2496-AD56-4AD5-B174-ABEDAEC30CBD}" srcOrd="1" destOrd="0" presId="urn:microsoft.com/office/officeart/2018/2/layout/IconVerticalSolidList"/>
    <dgm:cxn modelId="{E54FF2F2-6661-4BE7-BD9E-99F3547C7946}" type="presParOf" srcId="{5851F5A7-8196-494B-B1D2-70067C233F17}" destId="{C48494B7-6C76-409B-BDF8-7D3BF39762A5}" srcOrd="2" destOrd="0" presId="urn:microsoft.com/office/officeart/2018/2/layout/IconVerticalSolidList"/>
    <dgm:cxn modelId="{3BC36173-E925-46E2-A96A-1818CD1E7563}" type="presParOf" srcId="{C48494B7-6C76-409B-BDF8-7D3BF39762A5}" destId="{94FB1F44-F1EE-4148-9F53-208A208D7510}" srcOrd="0" destOrd="0" presId="urn:microsoft.com/office/officeart/2018/2/layout/IconVerticalSolidList"/>
    <dgm:cxn modelId="{5C03454E-B401-47B9-95B5-3F6C79DF2003}" type="presParOf" srcId="{C48494B7-6C76-409B-BDF8-7D3BF39762A5}" destId="{AD0DDBB1-677F-4A50-B6F0-A31D0AF244F1}" srcOrd="1" destOrd="0" presId="urn:microsoft.com/office/officeart/2018/2/layout/IconVerticalSolidList"/>
    <dgm:cxn modelId="{A83D60B7-9977-4882-AC62-1A11B92985D7}" type="presParOf" srcId="{C48494B7-6C76-409B-BDF8-7D3BF39762A5}" destId="{1B684186-3317-4274-B339-C09E260A643F}" srcOrd="2" destOrd="0" presId="urn:microsoft.com/office/officeart/2018/2/layout/IconVerticalSolidList"/>
    <dgm:cxn modelId="{BE2938F4-CC62-4155-83E3-3C1C6C696077}" type="presParOf" srcId="{C48494B7-6C76-409B-BDF8-7D3BF39762A5}" destId="{3F300F8C-3A3B-40D0-A4D5-07A3912EB21B}" srcOrd="3" destOrd="0" presId="urn:microsoft.com/office/officeart/2018/2/layout/IconVerticalSolidList"/>
    <dgm:cxn modelId="{9D557F4D-5A5F-4C03-A466-7019EC2D2F73}" type="presParOf" srcId="{5851F5A7-8196-494B-B1D2-70067C233F17}" destId="{D899C9FF-5072-48D4-AB68-1F6A65E3C941}" srcOrd="3" destOrd="0" presId="urn:microsoft.com/office/officeart/2018/2/layout/IconVerticalSolidList"/>
    <dgm:cxn modelId="{CC7EBC6D-668C-4EAC-9EC9-2390634B8345}" type="presParOf" srcId="{5851F5A7-8196-494B-B1D2-70067C233F17}" destId="{EE2A5570-9FC7-4A70-AC31-71D7227E1A7C}" srcOrd="4" destOrd="0" presId="urn:microsoft.com/office/officeart/2018/2/layout/IconVerticalSolidList"/>
    <dgm:cxn modelId="{528F07D5-4386-4B8D-BF31-2038C78236ED}" type="presParOf" srcId="{EE2A5570-9FC7-4A70-AC31-71D7227E1A7C}" destId="{B3EC1696-73B3-477A-B20C-96BC54649E92}" srcOrd="0" destOrd="0" presId="urn:microsoft.com/office/officeart/2018/2/layout/IconVerticalSolidList"/>
    <dgm:cxn modelId="{D96D92E4-8C30-46B3-B64E-074A7DC76F52}" type="presParOf" srcId="{EE2A5570-9FC7-4A70-AC31-71D7227E1A7C}" destId="{9EA10B29-BDD5-4147-8F65-1E59BA5ADC11}" srcOrd="1" destOrd="0" presId="urn:microsoft.com/office/officeart/2018/2/layout/IconVerticalSolidList"/>
    <dgm:cxn modelId="{305D3E5C-A1D6-454F-ADC4-9291638DB2A1}" type="presParOf" srcId="{EE2A5570-9FC7-4A70-AC31-71D7227E1A7C}" destId="{DC376127-335D-44AA-A2BC-80C0CA97EF69}" srcOrd="2" destOrd="0" presId="urn:microsoft.com/office/officeart/2018/2/layout/IconVerticalSolidList"/>
    <dgm:cxn modelId="{CAF64DD5-18ED-48E5-9DBF-0EA76633CD82}" type="presParOf" srcId="{EE2A5570-9FC7-4A70-AC31-71D7227E1A7C}" destId="{337CA5FB-C0E9-4857-B555-33DC8C2E3A8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4C87AA-2DA2-420E-BEDC-6066A5861BF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9A735BC-FB4E-4FCE-9713-4EBC57E4CD16}">
      <dgm:prSet/>
      <dgm:spPr/>
      <dgm:t>
        <a:bodyPr/>
        <a:lstStyle/>
        <a:p>
          <a:r>
            <a:rPr lang="en-US"/>
            <a:t>To understand the performance of the Regression model performing model evaluation is necessary. Some of the Evaluation metrics used for Regression analysis are:</a:t>
          </a:r>
        </a:p>
      </dgm:t>
    </dgm:pt>
    <dgm:pt modelId="{1FF8066F-C95B-4FF6-97B9-C13C179ECEB8}" type="parTrans" cxnId="{951C9A76-AF31-4A17-A3DA-2A0ABB7CC9EE}">
      <dgm:prSet/>
      <dgm:spPr/>
      <dgm:t>
        <a:bodyPr/>
        <a:lstStyle/>
        <a:p>
          <a:endParaRPr lang="en-US"/>
        </a:p>
      </dgm:t>
    </dgm:pt>
    <dgm:pt modelId="{218BA478-89F6-4213-A700-A1F958C0A38A}" type="sibTrans" cxnId="{951C9A76-AF31-4A17-A3DA-2A0ABB7CC9EE}">
      <dgm:prSet/>
      <dgm:spPr/>
      <dgm:t>
        <a:bodyPr/>
        <a:lstStyle/>
        <a:p>
          <a:endParaRPr lang="en-US"/>
        </a:p>
      </dgm:t>
    </dgm:pt>
    <dgm:pt modelId="{FCF7A1E6-BA18-4651-B9D6-A1B4DD49F76D}">
      <dgm:prSet/>
      <dgm:spPr/>
      <dgm:t>
        <a:bodyPr/>
        <a:lstStyle/>
        <a:p>
          <a:r>
            <a:rPr lang="en-US"/>
            <a:t>R squared or Coefficient of Determination:</a:t>
          </a:r>
        </a:p>
      </dgm:t>
    </dgm:pt>
    <dgm:pt modelId="{C4AE760D-45C9-4486-B44D-42E87B33421C}" type="parTrans" cxnId="{8675F06A-C7B4-4C22-BFC6-ECE6DADA6F68}">
      <dgm:prSet/>
      <dgm:spPr/>
      <dgm:t>
        <a:bodyPr/>
        <a:lstStyle/>
        <a:p>
          <a:endParaRPr lang="en-US"/>
        </a:p>
      </dgm:t>
    </dgm:pt>
    <dgm:pt modelId="{0A4C5E2F-2A3D-443D-A0E9-267075E589F2}" type="sibTrans" cxnId="{8675F06A-C7B4-4C22-BFC6-ECE6DADA6F68}">
      <dgm:prSet/>
      <dgm:spPr/>
      <dgm:t>
        <a:bodyPr/>
        <a:lstStyle/>
        <a:p>
          <a:endParaRPr lang="en-US"/>
        </a:p>
      </dgm:t>
    </dgm:pt>
    <dgm:pt modelId="{D961915E-17B2-41CA-803B-417122BF3A9F}">
      <dgm:prSet/>
      <dgm:spPr/>
      <dgm:t>
        <a:bodyPr/>
        <a:lstStyle/>
        <a:p>
          <a:r>
            <a:rPr lang="en-US"/>
            <a:t>Adjusted R squared</a:t>
          </a:r>
        </a:p>
      </dgm:t>
    </dgm:pt>
    <dgm:pt modelId="{2850F13D-C13C-4CAF-B1CA-9CCD0FBCF259}" type="parTrans" cxnId="{866DE5E1-457B-4B05-B219-7E4E77D904D3}">
      <dgm:prSet/>
      <dgm:spPr/>
      <dgm:t>
        <a:bodyPr/>
        <a:lstStyle/>
        <a:p>
          <a:endParaRPr lang="en-US"/>
        </a:p>
      </dgm:t>
    </dgm:pt>
    <dgm:pt modelId="{1A433BB8-DED7-4219-BFC8-B34AB613775A}" type="sibTrans" cxnId="{866DE5E1-457B-4B05-B219-7E4E77D904D3}">
      <dgm:prSet/>
      <dgm:spPr/>
      <dgm:t>
        <a:bodyPr/>
        <a:lstStyle/>
        <a:p>
          <a:endParaRPr lang="en-US"/>
        </a:p>
      </dgm:t>
    </dgm:pt>
    <dgm:pt modelId="{9A246B3C-8F65-4951-BACE-469E516BEC25}">
      <dgm:prSet/>
      <dgm:spPr/>
      <dgm:t>
        <a:bodyPr/>
        <a:lstStyle/>
        <a:p>
          <a:r>
            <a:rPr lang="en-US"/>
            <a:t>Mean Squared Error (MSE)</a:t>
          </a:r>
        </a:p>
      </dgm:t>
    </dgm:pt>
    <dgm:pt modelId="{9E94D232-0200-405E-982E-C17E3228DE3B}" type="parTrans" cxnId="{AD97A2C6-9C67-4281-8A15-7BB9EA6064D9}">
      <dgm:prSet/>
      <dgm:spPr/>
      <dgm:t>
        <a:bodyPr/>
        <a:lstStyle/>
        <a:p>
          <a:endParaRPr lang="en-US"/>
        </a:p>
      </dgm:t>
    </dgm:pt>
    <dgm:pt modelId="{F3DB6C9E-6FF4-46B6-BD51-DDF004F71039}" type="sibTrans" cxnId="{AD97A2C6-9C67-4281-8A15-7BB9EA6064D9}">
      <dgm:prSet/>
      <dgm:spPr/>
      <dgm:t>
        <a:bodyPr/>
        <a:lstStyle/>
        <a:p>
          <a:endParaRPr lang="en-US"/>
        </a:p>
      </dgm:t>
    </dgm:pt>
    <dgm:pt modelId="{8779389C-2CF2-419E-A2F9-121C7CA0A8A6}">
      <dgm:prSet/>
      <dgm:spPr/>
      <dgm:t>
        <a:bodyPr/>
        <a:lstStyle/>
        <a:p>
          <a:r>
            <a:rPr lang="en-US"/>
            <a:t>Root Mean Squared Error (RMSE)</a:t>
          </a:r>
        </a:p>
      </dgm:t>
    </dgm:pt>
    <dgm:pt modelId="{9B5CB8DD-4598-4FC2-A254-71918E2C3D97}" type="parTrans" cxnId="{330F5BF0-48CA-4D62-BFAA-50C841FFCFB3}">
      <dgm:prSet/>
      <dgm:spPr/>
      <dgm:t>
        <a:bodyPr/>
        <a:lstStyle/>
        <a:p>
          <a:endParaRPr lang="en-US"/>
        </a:p>
      </dgm:t>
    </dgm:pt>
    <dgm:pt modelId="{B4ED3799-46C1-4721-9730-FE349D596A87}" type="sibTrans" cxnId="{330F5BF0-48CA-4D62-BFAA-50C841FFCFB3}">
      <dgm:prSet/>
      <dgm:spPr/>
      <dgm:t>
        <a:bodyPr/>
        <a:lstStyle/>
        <a:p>
          <a:endParaRPr lang="en-US"/>
        </a:p>
      </dgm:t>
    </dgm:pt>
    <dgm:pt modelId="{6917EFE4-4C23-41A6-BC37-0BD2ACD9159F}" type="pres">
      <dgm:prSet presAssocID="{1A4C87AA-2DA2-420E-BEDC-6066A5861BF4}" presName="root" presStyleCnt="0">
        <dgm:presLayoutVars>
          <dgm:dir/>
          <dgm:resizeHandles val="exact"/>
        </dgm:presLayoutVars>
      </dgm:prSet>
      <dgm:spPr/>
    </dgm:pt>
    <dgm:pt modelId="{FE82D77D-0168-4932-9A16-8EA638895A75}" type="pres">
      <dgm:prSet presAssocID="{A9A735BC-FB4E-4FCE-9713-4EBC57E4CD16}" presName="compNode" presStyleCnt="0"/>
      <dgm:spPr/>
    </dgm:pt>
    <dgm:pt modelId="{AF4A42BD-3B0B-4317-9CF7-325F8411F47D}" type="pres">
      <dgm:prSet presAssocID="{A9A735BC-FB4E-4FCE-9713-4EBC57E4CD16}" presName="bgRect" presStyleLbl="bgShp" presStyleIdx="0" presStyleCnt="5"/>
      <dgm:spPr/>
    </dgm:pt>
    <dgm:pt modelId="{EE519F54-AC0C-4546-87B7-E0A23E7157B2}" type="pres">
      <dgm:prSet presAssocID="{A9A735BC-FB4E-4FCE-9713-4EBC57E4CD1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4FD8A6D2-9631-4570-9066-6DE6E99516D1}" type="pres">
      <dgm:prSet presAssocID="{A9A735BC-FB4E-4FCE-9713-4EBC57E4CD16}" presName="spaceRect" presStyleCnt="0"/>
      <dgm:spPr/>
    </dgm:pt>
    <dgm:pt modelId="{B87B4B9A-24AA-49FC-BDBE-0649C079D643}" type="pres">
      <dgm:prSet presAssocID="{A9A735BC-FB4E-4FCE-9713-4EBC57E4CD16}" presName="parTx" presStyleLbl="revTx" presStyleIdx="0" presStyleCnt="5">
        <dgm:presLayoutVars>
          <dgm:chMax val="0"/>
          <dgm:chPref val="0"/>
        </dgm:presLayoutVars>
      </dgm:prSet>
      <dgm:spPr/>
    </dgm:pt>
    <dgm:pt modelId="{4DADC48F-EDB8-4E78-8EA1-DBB4E4A43E1C}" type="pres">
      <dgm:prSet presAssocID="{218BA478-89F6-4213-A700-A1F958C0A38A}" presName="sibTrans" presStyleCnt="0"/>
      <dgm:spPr/>
    </dgm:pt>
    <dgm:pt modelId="{193F38E4-F83A-468A-9F1C-9C1CAE979037}" type="pres">
      <dgm:prSet presAssocID="{FCF7A1E6-BA18-4651-B9D6-A1B4DD49F76D}" presName="compNode" presStyleCnt="0"/>
      <dgm:spPr/>
    </dgm:pt>
    <dgm:pt modelId="{8E9FDBB3-D454-4E01-96B0-73C1301DD872}" type="pres">
      <dgm:prSet presAssocID="{FCF7A1E6-BA18-4651-B9D6-A1B4DD49F76D}" presName="bgRect" presStyleLbl="bgShp" presStyleIdx="1" presStyleCnt="5"/>
      <dgm:spPr/>
    </dgm:pt>
    <dgm:pt modelId="{CA005C36-21B7-463F-81C2-DCF5997C5CB5}" type="pres">
      <dgm:prSet presAssocID="{FCF7A1E6-BA18-4651-B9D6-A1B4DD49F76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B4AB260F-BDAE-409F-A638-464994D73582}" type="pres">
      <dgm:prSet presAssocID="{FCF7A1E6-BA18-4651-B9D6-A1B4DD49F76D}" presName="spaceRect" presStyleCnt="0"/>
      <dgm:spPr/>
    </dgm:pt>
    <dgm:pt modelId="{384ED1B2-A991-4E63-BA49-F0A3E4648317}" type="pres">
      <dgm:prSet presAssocID="{FCF7A1E6-BA18-4651-B9D6-A1B4DD49F76D}" presName="parTx" presStyleLbl="revTx" presStyleIdx="1" presStyleCnt="5">
        <dgm:presLayoutVars>
          <dgm:chMax val="0"/>
          <dgm:chPref val="0"/>
        </dgm:presLayoutVars>
      </dgm:prSet>
      <dgm:spPr/>
    </dgm:pt>
    <dgm:pt modelId="{4F7612B2-8000-481A-85E2-0A59AE13F08E}" type="pres">
      <dgm:prSet presAssocID="{0A4C5E2F-2A3D-443D-A0E9-267075E589F2}" presName="sibTrans" presStyleCnt="0"/>
      <dgm:spPr/>
    </dgm:pt>
    <dgm:pt modelId="{24FBEAF0-C079-413F-955C-92CF42C6E0E1}" type="pres">
      <dgm:prSet presAssocID="{D961915E-17B2-41CA-803B-417122BF3A9F}" presName="compNode" presStyleCnt="0"/>
      <dgm:spPr/>
    </dgm:pt>
    <dgm:pt modelId="{C6FA5C8C-A245-43CB-A69B-0F8606637FD4}" type="pres">
      <dgm:prSet presAssocID="{D961915E-17B2-41CA-803B-417122BF3A9F}" presName="bgRect" presStyleLbl="bgShp" presStyleIdx="2" presStyleCnt="5"/>
      <dgm:spPr/>
    </dgm:pt>
    <dgm:pt modelId="{991850F5-9D47-4CCD-A4E5-67DCE1160C49}" type="pres">
      <dgm:prSet presAssocID="{D961915E-17B2-41CA-803B-417122BF3A9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F418AE77-1AA4-4CF0-8335-024D0ECFC971}" type="pres">
      <dgm:prSet presAssocID="{D961915E-17B2-41CA-803B-417122BF3A9F}" presName="spaceRect" presStyleCnt="0"/>
      <dgm:spPr/>
    </dgm:pt>
    <dgm:pt modelId="{8883AFEC-F43D-4BF9-80F7-67C5F540F581}" type="pres">
      <dgm:prSet presAssocID="{D961915E-17B2-41CA-803B-417122BF3A9F}" presName="parTx" presStyleLbl="revTx" presStyleIdx="2" presStyleCnt="5">
        <dgm:presLayoutVars>
          <dgm:chMax val="0"/>
          <dgm:chPref val="0"/>
        </dgm:presLayoutVars>
      </dgm:prSet>
      <dgm:spPr/>
    </dgm:pt>
    <dgm:pt modelId="{FAC15C70-38E1-489F-BC7F-10BB65F06925}" type="pres">
      <dgm:prSet presAssocID="{1A433BB8-DED7-4219-BFC8-B34AB613775A}" presName="sibTrans" presStyleCnt="0"/>
      <dgm:spPr/>
    </dgm:pt>
    <dgm:pt modelId="{30800943-F195-4E56-A793-6F04205922F4}" type="pres">
      <dgm:prSet presAssocID="{9A246B3C-8F65-4951-BACE-469E516BEC25}" presName="compNode" presStyleCnt="0"/>
      <dgm:spPr/>
    </dgm:pt>
    <dgm:pt modelId="{D579A4A3-3B3C-43CE-923E-4D70CB6BF10C}" type="pres">
      <dgm:prSet presAssocID="{9A246B3C-8F65-4951-BACE-469E516BEC25}" presName="bgRect" presStyleLbl="bgShp" presStyleIdx="3" presStyleCnt="5"/>
      <dgm:spPr/>
    </dgm:pt>
    <dgm:pt modelId="{A30FA833-AF59-4045-B934-7073C744DA35}" type="pres">
      <dgm:prSet presAssocID="{9A246B3C-8F65-4951-BACE-469E516BEC2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thematics"/>
        </a:ext>
      </dgm:extLst>
    </dgm:pt>
    <dgm:pt modelId="{E42ACC3A-EF0E-4AFA-B07E-048BFF5C7F15}" type="pres">
      <dgm:prSet presAssocID="{9A246B3C-8F65-4951-BACE-469E516BEC25}" presName="spaceRect" presStyleCnt="0"/>
      <dgm:spPr/>
    </dgm:pt>
    <dgm:pt modelId="{0EB1E16C-D4B9-4A15-9B57-60E82562825F}" type="pres">
      <dgm:prSet presAssocID="{9A246B3C-8F65-4951-BACE-469E516BEC25}" presName="parTx" presStyleLbl="revTx" presStyleIdx="3" presStyleCnt="5">
        <dgm:presLayoutVars>
          <dgm:chMax val="0"/>
          <dgm:chPref val="0"/>
        </dgm:presLayoutVars>
      </dgm:prSet>
      <dgm:spPr/>
    </dgm:pt>
    <dgm:pt modelId="{A2AC452E-7031-4D5B-8FF8-59A936277EB7}" type="pres">
      <dgm:prSet presAssocID="{F3DB6C9E-6FF4-46B6-BD51-DDF004F71039}" presName="sibTrans" presStyleCnt="0"/>
      <dgm:spPr/>
    </dgm:pt>
    <dgm:pt modelId="{244F89EB-6518-46CA-A389-AB6DDF1E1E24}" type="pres">
      <dgm:prSet presAssocID="{8779389C-2CF2-419E-A2F9-121C7CA0A8A6}" presName="compNode" presStyleCnt="0"/>
      <dgm:spPr/>
    </dgm:pt>
    <dgm:pt modelId="{9422FAFF-A063-4A35-993F-B73E172B8D49}" type="pres">
      <dgm:prSet presAssocID="{8779389C-2CF2-419E-A2F9-121C7CA0A8A6}" presName="bgRect" presStyleLbl="bgShp" presStyleIdx="4" presStyleCnt="5"/>
      <dgm:spPr/>
    </dgm:pt>
    <dgm:pt modelId="{50F52928-5B9C-44FD-8004-7D0578A23294}" type="pres">
      <dgm:prSet presAssocID="{8779389C-2CF2-419E-A2F9-121C7CA0A8A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ce"/>
        </a:ext>
      </dgm:extLst>
    </dgm:pt>
    <dgm:pt modelId="{ABC929FC-35B7-4580-9CE6-2D47642507F7}" type="pres">
      <dgm:prSet presAssocID="{8779389C-2CF2-419E-A2F9-121C7CA0A8A6}" presName="spaceRect" presStyleCnt="0"/>
      <dgm:spPr/>
    </dgm:pt>
    <dgm:pt modelId="{4AFA2DBD-E982-4152-A7F6-452EAFCC52BE}" type="pres">
      <dgm:prSet presAssocID="{8779389C-2CF2-419E-A2F9-121C7CA0A8A6}" presName="parTx" presStyleLbl="revTx" presStyleIdx="4" presStyleCnt="5">
        <dgm:presLayoutVars>
          <dgm:chMax val="0"/>
          <dgm:chPref val="0"/>
        </dgm:presLayoutVars>
      </dgm:prSet>
      <dgm:spPr/>
    </dgm:pt>
  </dgm:ptLst>
  <dgm:cxnLst>
    <dgm:cxn modelId="{816D782F-84E4-43B8-AEA5-82A0F73E570F}" type="presOf" srcId="{A9A735BC-FB4E-4FCE-9713-4EBC57E4CD16}" destId="{B87B4B9A-24AA-49FC-BDBE-0649C079D643}" srcOrd="0" destOrd="0" presId="urn:microsoft.com/office/officeart/2018/2/layout/IconVerticalSolidList"/>
    <dgm:cxn modelId="{D17DE332-BE10-4DA8-9052-B7E97FADEE33}" type="presOf" srcId="{1A4C87AA-2DA2-420E-BEDC-6066A5861BF4}" destId="{6917EFE4-4C23-41A6-BC37-0BD2ACD9159F}" srcOrd="0" destOrd="0" presId="urn:microsoft.com/office/officeart/2018/2/layout/IconVerticalSolidList"/>
    <dgm:cxn modelId="{8675F06A-C7B4-4C22-BFC6-ECE6DADA6F68}" srcId="{1A4C87AA-2DA2-420E-BEDC-6066A5861BF4}" destId="{FCF7A1E6-BA18-4651-B9D6-A1B4DD49F76D}" srcOrd="1" destOrd="0" parTransId="{C4AE760D-45C9-4486-B44D-42E87B33421C}" sibTransId="{0A4C5E2F-2A3D-443D-A0E9-267075E589F2}"/>
    <dgm:cxn modelId="{46971654-4294-4A5A-9218-5FB141F1BFCB}" type="presOf" srcId="{9A246B3C-8F65-4951-BACE-469E516BEC25}" destId="{0EB1E16C-D4B9-4A15-9B57-60E82562825F}" srcOrd="0" destOrd="0" presId="urn:microsoft.com/office/officeart/2018/2/layout/IconVerticalSolidList"/>
    <dgm:cxn modelId="{951C9A76-AF31-4A17-A3DA-2A0ABB7CC9EE}" srcId="{1A4C87AA-2DA2-420E-BEDC-6066A5861BF4}" destId="{A9A735BC-FB4E-4FCE-9713-4EBC57E4CD16}" srcOrd="0" destOrd="0" parTransId="{1FF8066F-C95B-4FF6-97B9-C13C179ECEB8}" sibTransId="{218BA478-89F6-4213-A700-A1F958C0A38A}"/>
    <dgm:cxn modelId="{8D826B87-37FC-4F63-985C-629DC567DB17}" type="presOf" srcId="{D961915E-17B2-41CA-803B-417122BF3A9F}" destId="{8883AFEC-F43D-4BF9-80F7-67C5F540F581}" srcOrd="0" destOrd="0" presId="urn:microsoft.com/office/officeart/2018/2/layout/IconVerticalSolidList"/>
    <dgm:cxn modelId="{AD97A2C6-9C67-4281-8A15-7BB9EA6064D9}" srcId="{1A4C87AA-2DA2-420E-BEDC-6066A5861BF4}" destId="{9A246B3C-8F65-4951-BACE-469E516BEC25}" srcOrd="3" destOrd="0" parTransId="{9E94D232-0200-405E-982E-C17E3228DE3B}" sibTransId="{F3DB6C9E-6FF4-46B6-BD51-DDF004F71039}"/>
    <dgm:cxn modelId="{866DE5E1-457B-4B05-B219-7E4E77D904D3}" srcId="{1A4C87AA-2DA2-420E-BEDC-6066A5861BF4}" destId="{D961915E-17B2-41CA-803B-417122BF3A9F}" srcOrd="2" destOrd="0" parTransId="{2850F13D-C13C-4CAF-B1CA-9CCD0FBCF259}" sibTransId="{1A433BB8-DED7-4219-BFC8-B34AB613775A}"/>
    <dgm:cxn modelId="{7B5D7DE8-7FEE-4537-9490-362326C6EB7A}" type="presOf" srcId="{FCF7A1E6-BA18-4651-B9D6-A1B4DD49F76D}" destId="{384ED1B2-A991-4E63-BA49-F0A3E4648317}" srcOrd="0" destOrd="0" presId="urn:microsoft.com/office/officeart/2018/2/layout/IconVerticalSolidList"/>
    <dgm:cxn modelId="{330F5BF0-48CA-4D62-BFAA-50C841FFCFB3}" srcId="{1A4C87AA-2DA2-420E-BEDC-6066A5861BF4}" destId="{8779389C-2CF2-419E-A2F9-121C7CA0A8A6}" srcOrd="4" destOrd="0" parTransId="{9B5CB8DD-4598-4FC2-A254-71918E2C3D97}" sibTransId="{B4ED3799-46C1-4721-9730-FE349D596A87}"/>
    <dgm:cxn modelId="{9063B0F9-DBC3-4C75-9077-D80635074A8E}" type="presOf" srcId="{8779389C-2CF2-419E-A2F9-121C7CA0A8A6}" destId="{4AFA2DBD-E982-4152-A7F6-452EAFCC52BE}" srcOrd="0" destOrd="0" presId="urn:microsoft.com/office/officeart/2018/2/layout/IconVerticalSolidList"/>
    <dgm:cxn modelId="{74697959-70DF-48AF-A103-28B350C02BD0}" type="presParOf" srcId="{6917EFE4-4C23-41A6-BC37-0BD2ACD9159F}" destId="{FE82D77D-0168-4932-9A16-8EA638895A75}" srcOrd="0" destOrd="0" presId="urn:microsoft.com/office/officeart/2018/2/layout/IconVerticalSolidList"/>
    <dgm:cxn modelId="{718ECC77-2FF6-4F71-99FE-7A0EB3FCC1C1}" type="presParOf" srcId="{FE82D77D-0168-4932-9A16-8EA638895A75}" destId="{AF4A42BD-3B0B-4317-9CF7-325F8411F47D}" srcOrd="0" destOrd="0" presId="urn:microsoft.com/office/officeart/2018/2/layout/IconVerticalSolidList"/>
    <dgm:cxn modelId="{B9668D2E-70B7-420D-A206-51EB0EDDCA2E}" type="presParOf" srcId="{FE82D77D-0168-4932-9A16-8EA638895A75}" destId="{EE519F54-AC0C-4546-87B7-E0A23E7157B2}" srcOrd="1" destOrd="0" presId="urn:microsoft.com/office/officeart/2018/2/layout/IconVerticalSolidList"/>
    <dgm:cxn modelId="{A8A565B8-218B-482E-9661-54B6B607509F}" type="presParOf" srcId="{FE82D77D-0168-4932-9A16-8EA638895A75}" destId="{4FD8A6D2-9631-4570-9066-6DE6E99516D1}" srcOrd="2" destOrd="0" presId="urn:microsoft.com/office/officeart/2018/2/layout/IconVerticalSolidList"/>
    <dgm:cxn modelId="{CF345FB6-4585-436A-BB6D-2B2087F8D190}" type="presParOf" srcId="{FE82D77D-0168-4932-9A16-8EA638895A75}" destId="{B87B4B9A-24AA-49FC-BDBE-0649C079D643}" srcOrd="3" destOrd="0" presId="urn:microsoft.com/office/officeart/2018/2/layout/IconVerticalSolidList"/>
    <dgm:cxn modelId="{6E2E0BF3-595D-4EE0-9F2D-EC35EB971CD5}" type="presParOf" srcId="{6917EFE4-4C23-41A6-BC37-0BD2ACD9159F}" destId="{4DADC48F-EDB8-4E78-8EA1-DBB4E4A43E1C}" srcOrd="1" destOrd="0" presId="urn:microsoft.com/office/officeart/2018/2/layout/IconVerticalSolidList"/>
    <dgm:cxn modelId="{AA518707-E9F2-4FB6-A2B1-B7E0CBD1CB9E}" type="presParOf" srcId="{6917EFE4-4C23-41A6-BC37-0BD2ACD9159F}" destId="{193F38E4-F83A-468A-9F1C-9C1CAE979037}" srcOrd="2" destOrd="0" presId="urn:microsoft.com/office/officeart/2018/2/layout/IconVerticalSolidList"/>
    <dgm:cxn modelId="{5F7F7941-9DD6-453C-92CA-32BB700C4347}" type="presParOf" srcId="{193F38E4-F83A-468A-9F1C-9C1CAE979037}" destId="{8E9FDBB3-D454-4E01-96B0-73C1301DD872}" srcOrd="0" destOrd="0" presId="urn:microsoft.com/office/officeart/2018/2/layout/IconVerticalSolidList"/>
    <dgm:cxn modelId="{7090901A-DAF9-4B0B-B6FC-C6227E382A16}" type="presParOf" srcId="{193F38E4-F83A-468A-9F1C-9C1CAE979037}" destId="{CA005C36-21B7-463F-81C2-DCF5997C5CB5}" srcOrd="1" destOrd="0" presId="urn:microsoft.com/office/officeart/2018/2/layout/IconVerticalSolidList"/>
    <dgm:cxn modelId="{6536D67E-D075-43AB-AADE-C76DFEF1F901}" type="presParOf" srcId="{193F38E4-F83A-468A-9F1C-9C1CAE979037}" destId="{B4AB260F-BDAE-409F-A638-464994D73582}" srcOrd="2" destOrd="0" presId="urn:microsoft.com/office/officeart/2018/2/layout/IconVerticalSolidList"/>
    <dgm:cxn modelId="{3C114727-8079-48D3-8A38-2610F2622A9D}" type="presParOf" srcId="{193F38E4-F83A-468A-9F1C-9C1CAE979037}" destId="{384ED1B2-A991-4E63-BA49-F0A3E4648317}" srcOrd="3" destOrd="0" presId="urn:microsoft.com/office/officeart/2018/2/layout/IconVerticalSolidList"/>
    <dgm:cxn modelId="{0932ACA4-2934-4894-B620-E53DA1EAC955}" type="presParOf" srcId="{6917EFE4-4C23-41A6-BC37-0BD2ACD9159F}" destId="{4F7612B2-8000-481A-85E2-0A59AE13F08E}" srcOrd="3" destOrd="0" presId="urn:microsoft.com/office/officeart/2018/2/layout/IconVerticalSolidList"/>
    <dgm:cxn modelId="{D69876A8-9D03-4136-8522-D0376B2D7937}" type="presParOf" srcId="{6917EFE4-4C23-41A6-BC37-0BD2ACD9159F}" destId="{24FBEAF0-C079-413F-955C-92CF42C6E0E1}" srcOrd="4" destOrd="0" presId="urn:microsoft.com/office/officeart/2018/2/layout/IconVerticalSolidList"/>
    <dgm:cxn modelId="{67436262-1E44-4A32-9015-81F4192E9AF0}" type="presParOf" srcId="{24FBEAF0-C079-413F-955C-92CF42C6E0E1}" destId="{C6FA5C8C-A245-43CB-A69B-0F8606637FD4}" srcOrd="0" destOrd="0" presId="urn:microsoft.com/office/officeart/2018/2/layout/IconVerticalSolidList"/>
    <dgm:cxn modelId="{A3B34F04-46DD-4359-A225-D2DBC3F5C7EF}" type="presParOf" srcId="{24FBEAF0-C079-413F-955C-92CF42C6E0E1}" destId="{991850F5-9D47-4CCD-A4E5-67DCE1160C49}" srcOrd="1" destOrd="0" presId="urn:microsoft.com/office/officeart/2018/2/layout/IconVerticalSolidList"/>
    <dgm:cxn modelId="{BF888C25-52FF-4B19-AE6D-02EBBB220673}" type="presParOf" srcId="{24FBEAF0-C079-413F-955C-92CF42C6E0E1}" destId="{F418AE77-1AA4-4CF0-8335-024D0ECFC971}" srcOrd="2" destOrd="0" presId="urn:microsoft.com/office/officeart/2018/2/layout/IconVerticalSolidList"/>
    <dgm:cxn modelId="{D329C0B6-697D-4736-BCB2-D5DA603EBD6C}" type="presParOf" srcId="{24FBEAF0-C079-413F-955C-92CF42C6E0E1}" destId="{8883AFEC-F43D-4BF9-80F7-67C5F540F581}" srcOrd="3" destOrd="0" presId="urn:microsoft.com/office/officeart/2018/2/layout/IconVerticalSolidList"/>
    <dgm:cxn modelId="{612D3E98-0236-47F5-887B-D51020C949FA}" type="presParOf" srcId="{6917EFE4-4C23-41A6-BC37-0BD2ACD9159F}" destId="{FAC15C70-38E1-489F-BC7F-10BB65F06925}" srcOrd="5" destOrd="0" presId="urn:microsoft.com/office/officeart/2018/2/layout/IconVerticalSolidList"/>
    <dgm:cxn modelId="{17673F62-801C-47D1-B685-A6BBD0371EC3}" type="presParOf" srcId="{6917EFE4-4C23-41A6-BC37-0BD2ACD9159F}" destId="{30800943-F195-4E56-A793-6F04205922F4}" srcOrd="6" destOrd="0" presId="urn:microsoft.com/office/officeart/2018/2/layout/IconVerticalSolidList"/>
    <dgm:cxn modelId="{611C95FD-AB98-4098-9DC5-538ACE5DB73C}" type="presParOf" srcId="{30800943-F195-4E56-A793-6F04205922F4}" destId="{D579A4A3-3B3C-43CE-923E-4D70CB6BF10C}" srcOrd="0" destOrd="0" presId="urn:microsoft.com/office/officeart/2018/2/layout/IconVerticalSolidList"/>
    <dgm:cxn modelId="{A450D382-DCAD-40AC-A8CF-0962E7B8A789}" type="presParOf" srcId="{30800943-F195-4E56-A793-6F04205922F4}" destId="{A30FA833-AF59-4045-B934-7073C744DA35}" srcOrd="1" destOrd="0" presId="urn:microsoft.com/office/officeart/2018/2/layout/IconVerticalSolidList"/>
    <dgm:cxn modelId="{0E5F98B1-121E-427C-A053-83B15708B06D}" type="presParOf" srcId="{30800943-F195-4E56-A793-6F04205922F4}" destId="{E42ACC3A-EF0E-4AFA-B07E-048BFF5C7F15}" srcOrd="2" destOrd="0" presId="urn:microsoft.com/office/officeart/2018/2/layout/IconVerticalSolidList"/>
    <dgm:cxn modelId="{B2023749-A672-4021-99D6-F7C0A5298805}" type="presParOf" srcId="{30800943-F195-4E56-A793-6F04205922F4}" destId="{0EB1E16C-D4B9-4A15-9B57-60E82562825F}" srcOrd="3" destOrd="0" presId="urn:microsoft.com/office/officeart/2018/2/layout/IconVerticalSolidList"/>
    <dgm:cxn modelId="{73FD762C-3CC9-4F63-AE00-47C7E5DDC00A}" type="presParOf" srcId="{6917EFE4-4C23-41A6-BC37-0BD2ACD9159F}" destId="{A2AC452E-7031-4D5B-8FF8-59A936277EB7}" srcOrd="7" destOrd="0" presId="urn:microsoft.com/office/officeart/2018/2/layout/IconVerticalSolidList"/>
    <dgm:cxn modelId="{8B532FE4-D7FE-4BA1-A2D4-74A6B46AD959}" type="presParOf" srcId="{6917EFE4-4C23-41A6-BC37-0BD2ACD9159F}" destId="{244F89EB-6518-46CA-A389-AB6DDF1E1E24}" srcOrd="8" destOrd="0" presId="urn:microsoft.com/office/officeart/2018/2/layout/IconVerticalSolidList"/>
    <dgm:cxn modelId="{7C25B38A-2D13-46FE-AB2E-86C3C100622D}" type="presParOf" srcId="{244F89EB-6518-46CA-A389-AB6DDF1E1E24}" destId="{9422FAFF-A063-4A35-993F-B73E172B8D49}" srcOrd="0" destOrd="0" presId="urn:microsoft.com/office/officeart/2018/2/layout/IconVerticalSolidList"/>
    <dgm:cxn modelId="{095D86DB-D513-413E-B268-AF08302C33C8}" type="presParOf" srcId="{244F89EB-6518-46CA-A389-AB6DDF1E1E24}" destId="{50F52928-5B9C-44FD-8004-7D0578A23294}" srcOrd="1" destOrd="0" presId="urn:microsoft.com/office/officeart/2018/2/layout/IconVerticalSolidList"/>
    <dgm:cxn modelId="{54E1CE2F-76A0-444B-B1AA-006D9561772E}" type="presParOf" srcId="{244F89EB-6518-46CA-A389-AB6DDF1E1E24}" destId="{ABC929FC-35B7-4580-9CE6-2D47642507F7}" srcOrd="2" destOrd="0" presId="urn:microsoft.com/office/officeart/2018/2/layout/IconVerticalSolidList"/>
    <dgm:cxn modelId="{87EE84BA-3487-4CEB-8E81-800FC42B3129}" type="presParOf" srcId="{244F89EB-6518-46CA-A389-AB6DDF1E1E24}" destId="{4AFA2DBD-E982-4152-A7F6-452EAFCC52B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CBBBF1-8116-4070-8537-4CC37630498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01E066A-9373-4AEA-86F0-0FA5EE834B7F}">
      <dgm:prSet/>
      <dgm:spPr/>
      <dgm:t>
        <a:bodyPr/>
        <a:lstStyle/>
        <a:p>
          <a:r>
            <a:rPr lang="en-US"/>
            <a:t>SST = total sum of squares     (Total Variation)</a:t>
          </a:r>
        </a:p>
      </dgm:t>
    </dgm:pt>
    <dgm:pt modelId="{F038F67C-0967-4322-9650-E10F9F85E1E5}" type="parTrans" cxnId="{3AE23CA3-B80A-46CD-B601-A4C08AFD2922}">
      <dgm:prSet/>
      <dgm:spPr/>
      <dgm:t>
        <a:bodyPr/>
        <a:lstStyle/>
        <a:p>
          <a:endParaRPr lang="en-US"/>
        </a:p>
      </dgm:t>
    </dgm:pt>
    <dgm:pt modelId="{60F0754F-0CDD-4354-B0AD-6998CE5D17AE}" type="sibTrans" cxnId="{3AE23CA3-B80A-46CD-B601-A4C08AFD2922}">
      <dgm:prSet/>
      <dgm:spPr/>
      <dgm:t>
        <a:bodyPr/>
        <a:lstStyle/>
        <a:p>
          <a:endParaRPr lang="en-US"/>
        </a:p>
      </dgm:t>
    </dgm:pt>
    <dgm:pt modelId="{4555904D-1F18-400F-BFEA-4F3F5237A5AA}">
      <dgm:prSet/>
      <dgm:spPr/>
      <dgm:t>
        <a:bodyPr/>
        <a:lstStyle/>
        <a:p>
          <a:r>
            <a:rPr lang="en-US"/>
            <a:t>Measures the variation of the Y</a:t>
          </a:r>
          <a:r>
            <a:rPr lang="en-US" baseline="-25000"/>
            <a:t>i</a:t>
          </a:r>
          <a:r>
            <a:rPr lang="en-US"/>
            <a:t> values around their mean Y</a:t>
          </a:r>
        </a:p>
      </dgm:t>
    </dgm:pt>
    <dgm:pt modelId="{175E15BB-BD2C-4248-9732-73127AF3B2DE}" type="parTrans" cxnId="{927C2210-FFFD-48FB-B7BA-E5A50E3BFC7B}">
      <dgm:prSet/>
      <dgm:spPr/>
      <dgm:t>
        <a:bodyPr/>
        <a:lstStyle/>
        <a:p>
          <a:endParaRPr lang="en-US"/>
        </a:p>
      </dgm:t>
    </dgm:pt>
    <dgm:pt modelId="{66D5D5FA-7354-4A6C-A133-7762909E376D}" type="sibTrans" cxnId="{927C2210-FFFD-48FB-B7BA-E5A50E3BFC7B}">
      <dgm:prSet/>
      <dgm:spPr/>
      <dgm:t>
        <a:bodyPr/>
        <a:lstStyle/>
        <a:p>
          <a:endParaRPr lang="en-US"/>
        </a:p>
      </dgm:t>
    </dgm:pt>
    <dgm:pt modelId="{5978031C-42AA-40D8-9238-86D5377097EC}">
      <dgm:prSet/>
      <dgm:spPr/>
      <dgm:t>
        <a:bodyPr/>
        <a:lstStyle/>
        <a:p>
          <a:r>
            <a:rPr lang="en-US"/>
            <a:t>SSR = regression sum of squares  (Explained Variation)</a:t>
          </a:r>
        </a:p>
      </dgm:t>
    </dgm:pt>
    <dgm:pt modelId="{1B317C82-E37A-42C0-BDC5-EBD401AFAA74}" type="parTrans" cxnId="{9CEA7E17-E7EF-4A08-8EF7-2AAD044AE13A}">
      <dgm:prSet/>
      <dgm:spPr/>
      <dgm:t>
        <a:bodyPr/>
        <a:lstStyle/>
        <a:p>
          <a:endParaRPr lang="en-US"/>
        </a:p>
      </dgm:t>
    </dgm:pt>
    <dgm:pt modelId="{614A817F-4CF0-46E4-A5BE-B6F342F17855}" type="sibTrans" cxnId="{9CEA7E17-E7EF-4A08-8EF7-2AAD044AE13A}">
      <dgm:prSet/>
      <dgm:spPr/>
      <dgm:t>
        <a:bodyPr/>
        <a:lstStyle/>
        <a:p>
          <a:endParaRPr lang="en-US"/>
        </a:p>
      </dgm:t>
    </dgm:pt>
    <dgm:pt modelId="{9F5BAA4F-CB06-4C75-9A2D-4013C07E7C02}">
      <dgm:prSet/>
      <dgm:spPr/>
      <dgm:t>
        <a:bodyPr/>
        <a:lstStyle/>
        <a:p>
          <a:r>
            <a:rPr lang="en-US"/>
            <a:t>Variation attributable to the relationship between X and Y</a:t>
          </a:r>
        </a:p>
      </dgm:t>
    </dgm:pt>
    <dgm:pt modelId="{55FF49E2-ACC0-4530-9CD8-AF8044E294A3}" type="parTrans" cxnId="{2858DD0F-C753-45DD-99C0-25D255877D9B}">
      <dgm:prSet/>
      <dgm:spPr/>
      <dgm:t>
        <a:bodyPr/>
        <a:lstStyle/>
        <a:p>
          <a:endParaRPr lang="en-US"/>
        </a:p>
      </dgm:t>
    </dgm:pt>
    <dgm:pt modelId="{CC5AD23B-249A-4D7C-AAA3-4CFFFB42A714}" type="sibTrans" cxnId="{2858DD0F-C753-45DD-99C0-25D255877D9B}">
      <dgm:prSet/>
      <dgm:spPr/>
      <dgm:t>
        <a:bodyPr/>
        <a:lstStyle/>
        <a:p>
          <a:endParaRPr lang="en-US"/>
        </a:p>
      </dgm:t>
    </dgm:pt>
    <dgm:pt modelId="{474C4A8F-7402-4175-9FAD-0DE3F26F7763}">
      <dgm:prSet/>
      <dgm:spPr/>
      <dgm:t>
        <a:bodyPr/>
        <a:lstStyle/>
        <a:p>
          <a:r>
            <a:rPr lang="en-US"/>
            <a:t>SSE = error sum of squares   (Unexplained Variation)</a:t>
          </a:r>
        </a:p>
      </dgm:t>
    </dgm:pt>
    <dgm:pt modelId="{AE6019D0-D790-4355-846C-05BCE2075804}" type="parTrans" cxnId="{EC3257E4-BBE7-4CCF-A817-2B012E734597}">
      <dgm:prSet/>
      <dgm:spPr/>
      <dgm:t>
        <a:bodyPr/>
        <a:lstStyle/>
        <a:p>
          <a:endParaRPr lang="en-US"/>
        </a:p>
      </dgm:t>
    </dgm:pt>
    <dgm:pt modelId="{456D4B19-6C00-4037-ACB1-37C9A6290515}" type="sibTrans" cxnId="{EC3257E4-BBE7-4CCF-A817-2B012E734597}">
      <dgm:prSet/>
      <dgm:spPr/>
      <dgm:t>
        <a:bodyPr/>
        <a:lstStyle/>
        <a:p>
          <a:endParaRPr lang="en-US"/>
        </a:p>
      </dgm:t>
    </dgm:pt>
    <dgm:pt modelId="{D9ACDF3E-A77A-4016-8186-C8EE98F6F755}">
      <dgm:prSet/>
      <dgm:spPr/>
      <dgm:t>
        <a:bodyPr/>
        <a:lstStyle/>
        <a:p>
          <a:r>
            <a:rPr lang="en-US"/>
            <a:t>Variation in Y attributable to factors other than X</a:t>
          </a:r>
        </a:p>
      </dgm:t>
    </dgm:pt>
    <dgm:pt modelId="{4D9FA4BB-56B6-4CAD-8CDB-98C34E87160B}" type="parTrans" cxnId="{815ED013-26FB-43B0-9EB7-30FB1FA6E740}">
      <dgm:prSet/>
      <dgm:spPr/>
      <dgm:t>
        <a:bodyPr/>
        <a:lstStyle/>
        <a:p>
          <a:endParaRPr lang="en-US"/>
        </a:p>
      </dgm:t>
    </dgm:pt>
    <dgm:pt modelId="{0654394F-437E-4EC9-BDA0-9192FDD501ED}" type="sibTrans" cxnId="{815ED013-26FB-43B0-9EB7-30FB1FA6E740}">
      <dgm:prSet/>
      <dgm:spPr/>
      <dgm:t>
        <a:bodyPr/>
        <a:lstStyle/>
        <a:p>
          <a:endParaRPr lang="en-US"/>
        </a:p>
      </dgm:t>
    </dgm:pt>
    <dgm:pt modelId="{0ECF97F5-FE7F-4C1D-A4DE-07421EB508DA}" type="pres">
      <dgm:prSet presAssocID="{BCCBBBF1-8116-4070-8537-4CC37630498C}" presName="root" presStyleCnt="0">
        <dgm:presLayoutVars>
          <dgm:dir/>
          <dgm:resizeHandles val="exact"/>
        </dgm:presLayoutVars>
      </dgm:prSet>
      <dgm:spPr/>
    </dgm:pt>
    <dgm:pt modelId="{0A0C1BF0-75B4-4DB9-87B2-0DA45EA98493}" type="pres">
      <dgm:prSet presAssocID="{501E066A-9373-4AEA-86F0-0FA5EE834B7F}" presName="compNode" presStyleCnt="0"/>
      <dgm:spPr/>
    </dgm:pt>
    <dgm:pt modelId="{708240AA-E455-4C10-8C5B-AEC1A05D60BB}" type="pres">
      <dgm:prSet presAssocID="{501E066A-9373-4AEA-86F0-0FA5EE834B7F}" presName="bgRect" presStyleLbl="bgShp" presStyleIdx="0" presStyleCnt="3"/>
      <dgm:spPr/>
    </dgm:pt>
    <dgm:pt modelId="{78A5B644-BC58-4172-961A-67B1A05BCC97}" type="pres">
      <dgm:prSet presAssocID="{501E066A-9373-4AEA-86F0-0FA5EE834B7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thematics"/>
        </a:ext>
      </dgm:extLst>
    </dgm:pt>
    <dgm:pt modelId="{648EE61A-1A57-47E2-9953-611052B89710}" type="pres">
      <dgm:prSet presAssocID="{501E066A-9373-4AEA-86F0-0FA5EE834B7F}" presName="spaceRect" presStyleCnt="0"/>
      <dgm:spPr/>
    </dgm:pt>
    <dgm:pt modelId="{163D1958-6010-42D3-9E2B-BD0A51A6D16B}" type="pres">
      <dgm:prSet presAssocID="{501E066A-9373-4AEA-86F0-0FA5EE834B7F}" presName="parTx" presStyleLbl="revTx" presStyleIdx="0" presStyleCnt="6">
        <dgm:presLayoutVars>
          <dgm:chMax val="0"/>
          <dgm:chPref val="0"/>
        </dgm:presLayoutVars>
      </dgm:prSet>
      <dgm:spPr/>
    </dgm:pt>
    <dgm:pt modelId="{05E939F9-8461-47E5-904F-26ECC59EEDE7}" type="pres">
      <dgm:prSet presAssocID="{501E066A-9373-4AEA-86F0-0FA5EE834B7F}" presName="desTx" presStyleLbl="revTx" presStyleIdx="1" presStyleCnt="6">
        <dgm:presLayoutVars/>
      </dgm:prSet>
      <dgm:spPr/>
    </dgm:pt>
    <dgm:pt modelId="{853A2221-3885-49E6-A7E5-2A3FD42F3BF8}" type="pres">
      <dgm:prSet presAssocID="{60F0754F-0CDD-4354-B0AD-6998CE5D17AE}" presName="sibTrans" presStyleCnt="0"/>
      <dgm:spPr/>
    </dgm:pt>
    <dgm:pt modelId="{74B382D8-121E-41DD-A2D3-AB40A160DFED}" type="pres">
      <dgm:prSet presAssocID="{5978031C-42AA-40D8-9238-86D5377097EC}" presName="compNode" presStyleCnt="0"/>
      <dgm:spPr/>
    </dgm:pt>
    <dgm:pt modelId="{88110DE2-09F6-4E48-9351-199A7964CB7D}" type="pres">
      <dgm:prSet presAssocID="{5978031C-42AA-40D8-9238-86D5377097EC}" presName="bgRect" presStyleLbl="bgShp" presStyleIdx="1" presStyleCnt="3"/>
      <dgm:spPr/>
    </dgm:pt>
    <dgm:pt modelId="{E1F3CD3B-26B5-4448-BC0B-34D8C5340567}" type="pres">
      <dgm:prSet presAssocID="{5978031C-42AA-40D8-9238-86D5377097E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67A9D693-43D3-4C62-AAA7-8C573AEF1454}" type="pres">
      <dgm:prSet presAssocID="{5978031C-42AA-40D8-9238-86D5377097EC}" presName="spaceRect" presStyleCnt="0"/>
      <dgm:spPr/>
    </dgm:pt>
    <dgm:pt modelId="{21CC33A5-4DFC-4C4A-A773-7AB43D321AED}" type="pres">
      <dgm:prSet presAssocID="{5978031C-42AA-40D8-9238-86D5377097EC}" presName="parTx" presStyleLbl="revTx" presStyleIdx="2" presStyleCnt="6">
        <dgm:presLayoutVars>
          <dgm:chMax val="0"/>
          <dgm:chPref val="0"/>
        </dgm:presLayoutVars>
      </dgm:prSet>
      <dgm:spPr/>
    </dgm:pt>
    <dgm:pt modelId="{B1ABD52D-2C2D-478C-8696-C186D4D7598B}" type="pres">
      <dgm:prSet presAssocID="{5978031C-42AA-40D8-9238-86D5377097EC}" presName="desTx" presStyleLbl="revTx" presStyleIdx="3" presStyleCnt="6">
        <dgm:presLayoutVars/>
      </dgm:prSet>
      <dgm:spPr/>
    </dgm:pt>
    <dgm:pt modelId="{1C77EEA4-A7C6-47A2-89BD-2B4276AB0318}" type="pres">
      <dgm:prSet presAssocID="{614A817F-4CF0-46E4-A5BE-B6F342F17855}" presName="sibTrans" presStyleCnt="0"/>
      <dgm:spPr/>
    </dgm:pt>
    <dgm:pt modelId="{7A4C5137-8E1A-4A59-827D-85AF369EA028}" type="pres">
      <dgm:prSet presAssocID="{474C4A8F-7402-4175-9FAD-0DE3F26F7763}" presName="compNode" presStyleCnt="0"/>
      <dgm:spPr/>
    </dgm:pt>
    <dgm:pt modelId="{F2F17604-7648-4069-9ABE-DF890E4E53E7}" type="pres">
      <dgm:prSet presAssocID="{474C4A8F-7402-4175-9FAD-0DE3F26F7763}" presName="bgRect" presStyleLbl="bgShp" presStyleIdx="2" presStyleCnt="3"/>
      <dgm:spPr/>
    </dgm:pt>
    <dgm:pt modelId="{BD262387-8C7A-409F-AD97-C4AE12C5D194}" type="pres">
      <dgm:prSet presAssocID="{474C4A8F-7402-4175-9FAD-0DE3F26F776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4B455200-22B5-45A3-8C39-49088B662546}" type="pres">
      <dgm:prSet presAssocID="{474C4A8F-7402-4175-9FAD-0DE3F26F7763}" presName="spaceRect" presStyleCnt="0"/>
      <dgm:spPr/>
    </dgm:pt>
    <dgm:pt modelId="{CA952130-6C53-4253-89A8-30BF0CABECAE}" type="pres">
      <dgm:prSet presAssocID="{474C4A8F-7402-4175-9FAD-0DE3F26F7763}" presName="parTx" presStyleLbl="revTx" presStyleIdx="4" presStyleCnt="6">
        <dgm:presLayoutVars>
          <dgm:chMax val="0"/>
          <dgm:chPref val="0"/>
        </dgm:presLayoutVars>
      </dgm:prSet>
      <dgm:spPr/>
    </dgm:pt>
    <dgm:pt modelId="{2C4E3277-5D83-4686-A76D-EB435074AAAA}" type="pres">
      <dgm:prSet presAssocID="{474C4A8F-7402-4175-9FAD-0DE3F26F7763}" presName="desTx" presStyleLbl="revTx" presStyleIdx="5" presStyleCnt="6">
        <dgm:presLayoutVars/>
      </dgm:prSet>
      <dgm:spPr/>
    </dgm:pt>
  </dgm:ptLst>
  <dgm:cxnLst>
    <dgm:cxn modelId="{C7C01305-7809-4290-99D9-8B334F213CA1}" type="presOf" srcId="{501E066A-9373-4AEA-86F0-0FA5EE834B7F}" destId="{163D1958-6010-42D3-9E2B-BD0A51A6D16B}" srcOrd="0" destOrd="0" presId="urn:microsoft.com/office/officeart/2018/2/layout/IconVerticalSolidList"/>
    <dgm:cxn modelId="{2858DD0F-C753-45DD-99C0-25D255877D9B}" srcId="{5978031C-42AA-40D8-9238-86D5377097EC}" destId="{9F5BAA4F-CB06-4C75-9A2D-4013C07E7C02}" srcOrd="0" destOrd="0" parTransId="{55FF49E2-ACC0-4530-9CD8-AF8044E294A3}" sibTransId="{CC5AD23B-249A-4D7C-AAA3-4CFFFB42A714}"/>
    <dgm:cxn modelId="{927C2210-FFFD-48FB-B7BA-E5A50E3BFC7B}" srcId="{501E066A-9373-4AEA-86F0-0FA5EE834B7F}" destId="{4555904D-1F18-400F-BFEA-4F3F5237A5AA}" srcOrd="0" destOrd="0" parTransId="{175E15BB-BD2C-4248-9732-73127AF3B2DE}" sibTransId="{66D5D5FA-7354-4A6C-A133-7762909E376D}"/>
    <dgm:cxn modelId="{815ED013-26FB-43B0-9EB7-30FB1FA6E740}" srcId="{474C4A8F-7402-4175-9FAD-0DE3F26F7763}" destId="{D9ACDF3E-A77A-4016-8186-C8EE98F6F755}" srcOrd="0" destOrd="0" parTransId="{4D9FA4BB-56B6-4CAD-8CDB-98C34E87160B}" sibTransId="{0654394F-437E-4EC9-BDA0-9192FDD501ED}"/>
    <dgm:cxn modelId="{9CEA7E17-E7EF-4A08-8EF7-2AAD044AE13A}" srcId="{BCCBBBF1-8116-4070-8537-4CC37630498C}" destId="{5978031C-42AA-40D8-9238-86D5377097EC}" srcOrd="1" destOrd="0" parTransId="{1B317C82-E37A-42C0-BDC5-EBD401AFAA74}" sibTransId="{614A817F-4CF0-46E4-A5BE-B6F342F17855}"/>
    <dgm:cxn modelId="{9C1D252C-28BB-4A53-B64F-1C6E59AC5FBA}" type="presOf" srcId="{D9ACDF3E-A77A-4016-8186-C8EE98F6F755}" destId="{2C4E3277-5D83-4686-A76D-EB435074AAAA}" srcOrd="0" destOrd="0" presId="urn:microsoft.com/office/officeart/2018/2/layout/IconVerticalSolidList"/>
    <dgm:cxn modelId="{35885365-8411-4978-ADD5-E50A938C2FA7}" type="presOf" srcId="{474C4A8F-7402-4175-9FAD-0DE3F26F7763}" destId="{CA952130-6C53-4253-89A8-30BF0CABECAE}" srcOrd="0" destOrd="0" presId="urn:microsoft.com/office/officeart/2018/2/layout/IconVerticalSolidList"/>
    <dgm:cxn modelId="{4B98CB6C-F898-4E55-A2A1-95D559E7AAE6}" type="presOf" srcId="{BCCBBBF1-8116-4070-8537-4CC37630498C}" destId="{0ECF97F5-FE7F-4C1D-A4DE-07421EB508DA}" srcOrd="0" destOrd="0" presId="urn:microsoft.com/office/officeart/2018/2/layout/IconVerticalSolidList"/>
    <dgm:cxn modelId="{3AE23CA3-B80A-46CD-B601-A4C08AFD2922}" srcId="{BCCBBBF1-8116-4070-8537-4CC37630498C}" destId="{501E066A-9373-4AEA-86F0-0FA5EE834B7F}" srcOrd="0" destOrd="0" parTransId="{F038F67C-0967-4322-9650-E10F9F85E1E5}" sibTransId="{60F0754F-0CDD-4354-B0AD-6998CE5D17AE}"/>
    <dgm:cxn modelId="{9712D8E2-BE3A-410E-90F5-24026EA6564D}" type="presOf" srcId="{5978031C-42AA-40D8-9238-86D5377097EC}" destId="{21CC33A5-4DFC-4C4A-A773-7AB43D321AED}" srcOrd="0" destOrd="0" presId="urn:microsoft.com/office/officeart/2018/2/layout/IconVerticalSolidList"/>
    <dgm:cxn modelId="{EC3257E4-BBE7-4CCF-A817-2B012E734597}" srcId="{BCCBBBF1-8116-4070-8537-4CC37630498C}" destId="{474C4A8F-7402-4175-9FAD-0DE3F26F7763}" srcOrd="2" destOrd="0" parTransId="{AE6019D0-D790-4355-846C-05BCE2075804}" sibTransId="{456D4B19-6C00-4037-ACB1-37C9A6290515}"/>
    <dgm:cxn modelId="{C2F5E2EB-C8A2-4A2E-8635-265ADD941CC3}" type="presOf" srcId="{9F5BAA4F-CB06-4C75-9A2D-4013C07E7C02}" destId="{B1ABD52D-2C2D-478C-8696-C186D4D7598B}" srcOrd="0" destOrd="0" presId="urn:microsoft.com/office/officeart/2018/2/layout/IconVerticalSolidList"/>
    <dgm:cxn modelId="{CF28C9EC-8A0D-43DE-8997-3371E840080C}" type="presOf" srcId="{4555904D-1F18-400F-BFEA-4F3F5237A5AA}" destId="{05E939F9-8461-47E5-904F-26ECC59EEDE7}" srcOrd="0" destOrd="0" presId="urn:microsoft.com/office/officeart/2018/2/layout/IconVerticalSolidList"/>
    <dgm:cxn modelId="{928484F2-10B2-4885-AF87-8A471603FFB4}" type="presParOf" srcId="{0ECF97F5-FE7F-4C1D-A4DE-07421EB508DA}" destId="{0A0C1BF0-75B4-4DB9-87B2-0DA45EA98493}" srcOrd="0" destOrd="0" presId="urn:microsoft.com/office/officeart/2018/2/layout/IconVerticalSolidList"/>
    <dgm:cxn modelId="{DE58A229-2567-4AA2-8EC6-18A3B594AF4D}" type="presParOf" srcId="{0A0C1BF0-75B4-4DB9-87B2-0DA45EA98493}" destId="{708240AA-E455-4C10-8C5B-AEC1A05D60BB}" srcOrd="0" destOrd="0" presId="urn:microsoft.com/office/officeart/2018/2/layout/IconVerticalSolidList"/>
    <dgm:cxn modelId="{CFADC6D6-AE21-4D74-AEFB-C1ED1B3EB775}" type="presParOf" srcId="{0A0C1BF0-75B4-4DB9-87B2-0DA45EA98493}" destId="{78A5B644-BC58-4172-961A-67B1A05BCC97}" srcOrd="1" destOrd="0" presId="urn:microsoft.com/office/officeart/2018/2/layout/IconVerticalSolidList"/>
    <dgm:cxn modelId="{8B5EBB25-50D8-462E-9ED3-B36140800A46}" type="presParOf" srcId="{0A0C1BF0-75B4-4DB9-87B2-0DA45EA98493}" destId="{648EE61A-1A57-47E2-9953-611052B89710}" srcOrd="2" destOrd="0" presId="urn:microsoft.com/office/officeart/2018/2/layout/IconVerticalSolidList"/>
    <dgm:cxn modelId="{872051F2-8DE8-49C7-9343-B936C2C33620}" type="presParOf" srcId="{0A0C1BF0-75B4-4DB9-87B2-0DA45EA98493}" destId="{163D1958-6010-42D3-9E2B-BD0A51A6D16B}" srcOrd="3" destOrd="0" presId="urn:microsoft.com/office/officeart/2018/2/layout/IconVerticalSolidList"/>
    <dgm:cxn modelId="{6A25A521-F42E-439E-9BA5-45481A674936}" type="presParOf" srcId="{0A0C1BF0-75B4-4DB9-87B2-0DA45EA98493}" destId="{05E939F9-8461-47E5-904F-26ECC59EEDE7}" srcOrd="4" destOrd="0" presId="urn:microsoft.com/office/officeart/2018/2/layout/IconVerticalSolidList"/>
    <dgm:cxn modelId="{374A0542-3537-493F-AD70-2BA2FCE25A4D}" type="presParOf" srcId="{0ECF97F5-FE7F-4C1D-A4DE-07421EB508DA}" destId="{853A2221-3885-49E6-A7E5-2A3FD42F3BF8}" srcOrd="1" destOrd="0" presId="urn:microsoft.com/office/officeart/2018/2/layout/IconVerticalSolidList"/>
    <dgm:cxn modelId="{D8BFC150-A7DB-4CCC-B1A7-0CD59097B79D}" type="presParOf" srcId="{0ECF97F5-FE7F-4C1D-A4DE-07421EB508DA}" destId="{74B382D8-121E-41DD-A2D3-AB40A160DFED}" srcOrd="2" destOrd="0" presId="urn:microsoft.com/office/officeart/2018/2/layout/IconVerticalSolidList"/>
    <dgm:cxn modelId="{4488567E-09C5-4E2D-A80A-42C3C3C24A50}" type="presParOf" srcId="{74B382D8-121E-41DD-A2D3-AB40A160DFED}" destId="{88110DE2-09F6-4E48-9351-199A7964CB7D}" srcOrd="0" destOrd="0" presId="urn:microsoft.com/office/officeart/2018/2/layout/IconVerticalSolidList"/>
    <dgm:cxn modelId="{9B7D15E6-DE21-4671-B691-8D662EC5A883}" type="presParOf" srcId="{74B382D8-121E-41DD-A2D3-AB40A160DFED}" destId="{E1F3CD3B-26B5-4448-BC0B-34D8C5340567}" srcOrd="1" destOrd="0" presId="urn:microsoft.com/office/officeart/2018/2/layout/IconVerticalSolidList"/>
    <dgm:cxn modelId="{9B1C99AA-C277-4584-85CF-EF8E99345780}" type="presParOf" srcId="{74B382D8-121E-41DD-A2D3-AB40A160DFED}" destId="{67A9D693-43D3-4C62-AAA7-8C573AEF1454}" srcOrd="2" destOrd="0" presId="urn:microsoft.com/office/officeart/2018/2/layout/IconVerticalSolidList"/>
    <dgm:cxn modelId="{755E3DEC-4A04-481C-819F-4B1D197B8BD5}" type="presParOf" srcId="{74B382D8-121E-41DD-A2D3-AB40A160DFED}" destId="{21CC33A5-4DFC-4C4A-A773-7AB43D321AED}" srcOrd="3" destOrd="0" presId="urn:microsoft.com/office/officeart/2018/2/layout/IconVerticalSolidList"/>
    <dgm:cxn modelId="{37140BB9-3005-408B-9C6F-176FA2999F9B}" type="presParOf" srcId="{74B382D8-121E-41DD-A2D3-AB40A160DFED}" destId="{B1ABD52D-2C2D-478C-8696-C186D4D7598B}" srcOrd="4" destOrd="0" presId="urn:microsoft.com/office/officeart/2018/2/layout/IconVerticalSolidList"/>
    <dgm:cxn modelId="{30DD3AEE-5912-45A1-93FC-74055C61F2D2}" type="presParOf" srcId="{0ECF97F5-FE7F-4C1D-A4DE-07421EB508DA}" destId="{1C77EEA4-A7C6-47A2-89BD-2B4276AB0318}" srcOrd="3" destOrd="0" presId="urn:microsoft.com/office/officeart/2018/2/layout/IconVerticalSolidList"/>
    <dgm:cxn modelId="{16AD21B8-CFF1-478E-9F4B-EB4F81E0D7DC}" type="presParOf" srcId="{0ECF97F5-FE7F-4C1D-A4DE-07421EB508DA}" destId="{7A4C5137-8E1A-4A59-827D-85AF369EA028}" srcOrd="4" destOrd="0" presId="urn:microsoft.com/office/officeart/2018/2/layout/IconVerticalSolidList"/>
    <dgm:cxn modelId="{3C789DBB-16FF-499A-8088-C83557783DDF}" type="presParOf" srcId="{7A4C5137-8E1A-4A59-827D-85AF369EA028}" destId="{F2F17604-7648-4069-9ABE-DF890E4E53E7}" srcOrd="0" destOrd="0" presId="urn:microsoft.com/office/officeart/2018/2/layout/IconVerticalSolidList"/>
    <dgm:cxn modelId="{DB0462E9-963D-4014-A843-C85C149A395B}" type="presParOf" srcId="{7A4C5137-8E1A-4A59-827D-85AF369EA028}" destId="{BD262387-8C7A-409F-AD97-C4AE12C5D194}" srcOrd="1" destOrd="0" presId="urn:microsoft.com/office/officeart/2018/2/layout/IconVerticalSolidList"/>
    <dgm:cxn modelId="{341E6BA2-FD40-4ED3-B82D-8CEB0CA3B270}" type="presParOf" srcId="{7A4C5137-8E1A-4A59-827D-85AF369EA028}" destId="{4B455200-22B5-45A3-8C39-49088B662546}" srcOrd="2" destOrd="0" presId="urn:microsoft.com/office/officeart/2018/2/layout/IconVerticalSolidList"/>
    <dgm:cxn modelId="{C8EAF3AF-C98F-4CED-B2FD-7735F4F2489D}" type="presParOf" srcId="{7A4C5137-8E1A-4A59-827D-85AF369EA028}" destId="{CA952130-6C53-4253-89A8-30BF0CABECAE}" srcOrd="3" destOrd="0" presId="urn:microsoft.com/office/officeart/2018/2/layout/IconVerticalSolidList"/>
    <dgm:cxn modelId="{3D5A7012-F61C-45A5-AB80-F9E80E0DDC7C}" type="presParOf" srcId="{7A4C5137-8E1A-4A59-827D-85AF369EA028}" destId="{2C4E3277-5D83-4686-A76D-EB435074AAAA}"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B122B-72F8-4803-BF33-FB6CD7946493}">
      <dsp:nvSpPr>
        <dsp:cNvPr id="0" name=""/>
        <dsp:cNvSpPr/>
      </dsp:nvSpPr>
      <dsp:spPr>
        <a:xfrm>
          <a:off x="274466" y="689113"/>
          <a:ext cx="1367982" cy="13679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9CE816-3047-4CCF-9B4B-1C247655FA4E}">
      <dsp:nvSpPr>
        <dsp:cNvPr id="0" name=""/>
        <dsp:cNvSpPr/>
      </dsp:nvSpPr>
      <dsp:spPr>
        <a:xfrm>
          <a:off x="561742" y="976389"/>
          <a:ext cx="793429" cy="7934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1BC700-BF82-43E2-8AD6-D641270190AD}">
      <dsp:nvSpPr>
        <dsp:cNvPr id="0" name=""/>
        <dsp:cNvSpPr/>
      </dsp:nvSpPr>
      <dsp:spPr>
        <a:xfrm>
          <a:off x="1935587" y="689113"/>
          <a:ext cx="3224530" cy="136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b="1" kern="1200">
              <a:solidFill>
                <a:schemeClr val="bg1"/>
              </a:solidFill>
            </a:rPr>
            <a:t>Machine learning is a field of study that enables computers to learn and make predictions or decisions without being explicitly programmed. It has gained significant popularity due to its ability to uncover patterns, make sense of complex data, and provide valuable insights.</a:t>
          </a:r>
          <a:endParaRPr lang="en-US" sz="1200" kern="1200" dirty="0">
            <a:solidFill>
              <a:schemeClr val="bg1"/>
            </a:solidFill>
          </a:endParaRPr>
        </a:p>
      </dsp:txBody>
      <dsp:txXfrm>
        <a:off x="1935587" y="689113"/>
        <a:ext cx="3224530" cy="1367982"/>
      </dsp:txXfrm>
    </dsp:sp>
    <dsp:sp modelId="{7CB166FD-467B-4615-A0A0-861DACF6CE00}">
      <dsp:nvSpPr>
        <dsp:cNvPr id="0" name=""/>
        <dsp:cNvSpPr/>
      </dsp:nvSpPr>
      <dsp:spPr>
        <a:xfrm>
          <a:off x="5721967" y="689113"/>
          <a:ext cx="1367982" cy="13679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622032-077A-4D88-9A58-1FCA1BC49EE4}">
      <dsp:nvSpPr>
        <dsp:cNvPr id="0" name=""/>
        <dsp:cNvSpPr/>
      </dsp:nvSpPr>
      <dsp:spPr>
        <a:xfrm>
          <a:off x="6009244" y="976389"/>
          <a:ext cx="793429" cy="7934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A4A426-F715-487F-A42C-1AE6FFC40015}">
      <dsp:nvSpPr>
        <dsp:cNvPr id="0" name=""/>
        <dsp:cNvSpPr/>
      </dsp:nvSpPr>
      <dsp:spPr>
        <a:xfrm>
          <a:off x="7383089" y="689113"/>
          <a:ext cx="3224530" cy="136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a:solidFill>
                <a:schemeClr val="bg1"/>
              </a:solidFill>
            </a:rPr>
            <a:t>One fundamental concept in machine learning is regression, which involves predicting a continuous target variable based on the values of one or more input variables. Linear regression is a simple yet powerful technique used for regression tasks. It assumes a linear relationship between the input variables and the target variable.</a:t>
          </a:r>
          <a:endParaRPr lang="en-US" sz="1100" kern="1200" dirty="0">
            <a:solidFill>
              <a:schemeClr val="bg1"/>
            </a:solidFill>
          </a:endParaRPr>
        </a:p>
      </dsp:txBody>
      <dsp:txXfrm>
        <a:off x="7383089" y="689113"/>
        <a:ext cx="3224530" cy="1367982"/>
      </dsp:txXfrm>
    </dsp:sp>
    <dsp:sp modelId="{9ED9310B-B812-4603-8E76-C8E5B37CF69A}">
      <dsp:nvSpPr>
        <dsp:cNvPr id="0" name=""/>
        <dsp:cNvSpPr/>
      </dsp:nvSpPr>
      <dsp:spPr>
        <a:xfrm>
          <a:off x="274466" y="2899761"/>
          <a:ext cx="1367982" cy="13679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05A118-0BA1-4455-A8B5-EC2FCD7D9F5A}">
      <dsp:nvSpPr>
        <dsp:cNvPr id="0" name=""/>
        <dsp:cNvSpPr/>
      </dsp:nvSpPr>
      <dsp:spPr>
        <a:xfrm>
          <a:off x="561742" y="3187037"/>
          <a:ext cx="793429" cy="7934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374A1B2-8300-4F0D-A3B9-CE290B0220A6}">
      <dsp:nvSpPr>
        <dsp:cNvPr id="0" name=""/>
        <dsp:cNvSpPr/>
      </dsp:nvSpPr>
      <dsp:spPr>
        <a:xfrm>
          <a:off x="1935587" y="2899761"/>
          <a:ext cx="3224530" cy="136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a:solidFill>
                <a:schemeClr val="bg1"/>
              </a:solidFill>
            </a:rPr>
            <a:t>Linear regression is widely used in various domains, including finance, economics, healthcare, social sciences, and many others. It helps us understand how different factors contribute to an outcome and provides a quantitative understanding of relationships.</a:t>
          </a:r>
          <a:endParaRPr lang="en-US" sz="1100" kern="1200" dirty="0">
            <a:solidFill>
              <a:schemeClr val="bg1"/>
            </a:solidFill>
          </a:endParaRPr>
        </a:p>
      </dsp:txBody>
      <dsp:txXfrm>
        <a:off x="1935587" y="2899761"/>
        <a:ext cx="3224530" cy="1367982"/>
      </dsp:txXfrm>
    </dsp:sp>
    <dsp:sp modelId="{199823F1-8E6B-4721-A910-1AC979576232}">
      <dsp:nvSpPr>
        <dsp:cNvPr id="0" name=""/>
        <dsp:cNvSpPr/>
      </dsp:nvSpPr>
      <dsp:spPr>
        <a:xfrm>
          <a:off x="5721967" y="2899761"/>
          <a:ext cx="1367982" cy="13679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CF8BFC-194F-4FDE-9BDE-08E3AECDD886}">
      <dsp:nvSpPr>
        <dsp:cNvPr id="0" name=""/>
        <dsp:cNvSpPr/>
      </dsp:nvSpPr>
      <dsp:spPr>
        <a:xfrm>
          <a:off x="6009244" y="3187037"/>
          <a:ext cx="793429" cy="7934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75108B-C4F3-49A3-9C06-C5C2C4612D25}">
      <dsp:nvSpPr>
        <dsp:cNvPr id="0" name=""/>
        <dsp:cNvSpPr/>
      </dsp:nvSpPr>
      <dsp:spPr>
        <a:xfrm>
          <a:off x="7383089" y="2899761"/>
          <a:ext cx="3224530" cy="1367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kern="1200">
              <a:solidFill>
                <a:schemeClr val="bg1"/>
              </a:solidFill>
            </a:rPr>
            <a:t>In this presentation, we will delve into the concepts and techniques of linear regression. We will explore both simple and multiple linear regression, discuss the assumptions involved, and explore methods for model evaluation and interpretation.</a:t>
          </a:r>
          <a:endParaRPr lang="en-US" sz="1100" kern="1200" dirty="0">
            <a:solidFill>
              <a:schemeClr val="bg1"/>
            </a:solidFill>
          </a:endParaRPr>
        </a:p>
      </dsp:txBody>
      <dsp:txXfrm>
        <a:off x="7383089" y="2899761"/>
        <a:ext cx="3224530" cy="13679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681D3-F9D4-45E8-AEEC-B4B1968DBF2E}">
      <dsp:nvSpPr>
        <dsp:cNvPr id="0" name=""/>
        <dsp:cNvSpPr/>
      </dsp:nvSpPr>
      <dsp:spPr>
        <a:xfrm>
          <a:off x="0" y="736500"/>
          <a:ext cx="10769600" cy="13596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506091-7245-4A4D-A2F3-6AE11DF02304}">
      <dsp:nvSpPr>
        <dsp:cNvPr id="0" name=""/>
        <dsp:cNvSpPr/>
      </dsp:nvSpPr>
      <dsp:spPr>
        <a:xfrm>
          <a:off x="411307" y="1042431"/>
          <a:ext cx="747831" cy="7478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A91304E-4FF0-442E-89D4-19CD2F1C400B}">
      <dsp:nvSpPr>
        <dsp:cNvPr id="0" name=""/>
        <dsp:cNvSpPr/>
      </dsp:nvSpPr>
      <dsp:spPr>
        <a:xfrm>
          <a:off x="1570446" y="736500"/>
          <a:ext cx="9199153" cy="1359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01" tIns="143901" rIns="143901" bIns="143901" numCol="1" spcCol="1270" anchor="ctr" anchorCtr="0">
          <a:noAutofit/>
        </a:bodyPr>
        <a:lstStyle/>
        <a:p>
          <a:pPr marL="0" lvl="0" indent="0" algn="l" defTabSz="1111250">
            <a:lnSpc>
              <a:spcPct val="90000"/>
            </a:lnSpc>
            <a:spcBef>
              <a:spcPct val="0"/>
            </a:spcBef>
            <a:spcAft>
              <a:spcPct val="35000"/>
            </a:spcAft>
            <a:buNone/>
          </a:pPr>
          <a:r>
            <a:rPr lang="en-IN" sz="2500" b="0" i="0" kern="1200"/>
            <a:t>df = pd.DataFrame({'YearsExperience': [...], 'Salary': [...]})</a:t>
          </a:r>
          <a:endParaRPr lang="en-US" sz="2500" kern="1200"/>
        </a:p>
      </dsp:txBody>
      <dsp:txXfrm>
        <a:off x="1570446" y="736500"/>
        <a:ext cx="9199153" cy="1359693"/>
      </dsp:txXfrm>
    </dsp:sp>
    <dsp:sp modelId="{16E6E7B4-5B81-4B36-871A-33B4A3F7115B}">
      <dsp:nvSpPr>
        <dsp:cNvPr id="0" name=""/>
        <dsp:cNvSpPr/>
      </dsp:nvSpPr>
      <dsp:spPr>
        <a:xfrm>
          <a:off x="0" y="2436118"/>
          <a:ext cx="10769600" cy="13596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37859A-B9EA-4DED-A9A0-40E2F2C55B30}">
      <dsp:nvSpPr>
        <dsp:cNvPr id="0" name=""/>
        <dsp:cNvSpPr/>
      </dsp:nvSpPr>
      <dsp:spPr>
        <a:xfrm>
          <a:off x="411307" y="2742049"/>
          <a:ext cx="747831" cy="7478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DE80FB-5B14-4D5B-AFE7-59D841DA7B48}">
      <dsp:nvSpPr>
        <dsp:cNvPr id="0" name=""/>
        <dsp:cNvSpPr/>
      </dsp:nvSpPr>
      <dsp:spPr>
        <a:xfrm>
          <a:off x="1570446" y="2436118"/>
          <a:ext cx="9199153" cy="1359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01" tIns="143901" rIns="143901" bIns="143901" numCol="1" spcCol="1270" anchor="ctr" anchorCtr="0">
          <a:noAutofit/>
        </a:bodyPr>
        <a:lstStyle/>
        <a:p>
          <a:pPr marL="0" lvl="0" indent="0" algn="l" defTabSz="1111250">
            <a:lnSpc>
              <a:spcPct val="90000"/>
            </a:lnSpc>
            <a:spcBef>
              <a:spcPct val="0"/>
            </a:spcBef>
            <a:spcAft>
              <a:spcPct val="35000"/>
            </a:spcAft>
            <a:buNone/>
          </a:pPr>
          <a:r>
            <a:rPr lang="en-IN" sz="2500" kern="1200"/>
            <a:t>df=pd.read_csv(‘dataset name.csv’)</a:t>
          </a:r>
          <a:endParaRPr lang="en-US" sz="2500" kern="1200"/>
        </a:p>
      </dsp:txBody>
      <dsp:txXfrm>
        <a:off x="1570446" y="2436118"/>
        <a:ext cx="9199153" cy="13596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30C729-81B2-4B89-BFD4-BF5E743A2FBD}">
      <dsp:nvSpPr>
        <dsp:cNvPr id="0" name=""/>
        <dsp:cNvSpPr/>
      </dsp:nvSpPr>
      <dsp:spPr>
        <a:xfrm>
          <a:off x="0" y="553"/>
          <a:ext cx="107696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FAB961-51A8-4F65-9DE7-5DAF8B8DAAF1}">
      <dsp:nvSpPr>
        <dsp:cNvPr id="0" name=""/>
        <dsp:cNvSpPr/>
      </dsp:nvSpPr>
      <dsp:spPr>
        <a:xfrm>
          <a:off x="0" y="553"/>
          <a:ext cx="10769600" cy="45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Correlation Analysis</a:t>
          </a:r>
        </a:p>
      </dsp:txBody>
      <dsp:txXfrm>
        <a:off x="0" y="553"/>
        <a:ext cx="10769600" cy="453120"/>
      </dsp:txXfrm>
    </dsp:sp>
    <dsp:sp modelId="{CDD54340-4462-43CD-875D-B6737137C212}">
      <dsp:nvSpPr>
        <dsp:cNvPr id="0" name=""/>
        <dsp:cNvSpPr/>
      </dsp:nvSpPr>
      <dsp:spPr>
        <a:xfrm>
          <a:off x="0" y="453673"/>
          <a:ext cx="107696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E95109-D0D4-44DC-8413-3468752D8E7D}">
      <dsp:nvSpPr>
        <dsp:cNvPr id="0" name=""/>
        <dsp:cNvSpPr/>
      </dsp:nvSpPr>
      <dsp:spPr>
        <a:xfrm>
          <a:off x="0" y="453673"/>
          <a:ext cx="10769600" cy="45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dirty="0">
              <a:solidFill>
                <a:schemeClr val="bg1"/>
              </a:solidFill>
            </a:rPr>
            <a:t>Introduction to Linear Regression</a:t>
          </a:r>
          <a:endParaRPr lang="en-US" sz="2100" kern="1200" dirty="0">
            <a:solidFill>
              <a:schemeClr val="bg1"/>
            </a:solidFill>
          </a:endParaRPr>
        </a:p>
      </dsp:txBody>
      <dsp:txXfrm>
        <a:off x="0" y="453673"/>
        <a:ext cx="10769600" cy="453120"/>
      </dsp:txXfrm>
    </dsp:sp>
    <dsp:sp modelId="{84D371AD-B03F-42E3-9A87-832B3B69F20B}">
      <dsp:nvSpPr>
        <dsp:cNvPr id="0" name=""/>
        <dsp:cNvSpPr/>
      </dsp:nvSpPr>
      <dsp:spPr>
        <a:xfrm>
          <a:off x="0" y="906794"/>
          <a:ext cx="107696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3B1D2A-4E68-4A0A-A792-799D5D7771D9}">
      <dsp:nvSpPr>
        <dsp:cNvPr id="0" name=""/>
        <dsp:cNvSpPr/>
      </dsp:nvSpPr>
      <dsp:spPr>
        <a:xfrm>
          <a:off x="0" y="906794"/>
          <a:ext cx="10769600" cy="45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dirty="0">
              <a:solidFill>
                <a:schemeClr val="bg1"/>
              </a:solidFill>
            </a:rPr>
            <a:t>Simple Linear Regression</a:t>
          </a:r>
          <a:endParaRPr lang="en-US" sz="2100" kern="1200" dirty="0">
            <a:solidFill>
              <a:schemeClr val="bg1"/>
            </a:solidFill>
          </a:endParaRPr>
        </a:p>
      </dsp:txBody>
      <dsp:txXfrm>
        <a:off x="0" y="906794"/>
        <a:ext cx="10769600" cy="453120"/>
      </dsp:txXfrm>
    </dsp:sp>
    <dsp:sp modelId="{0D02C206-A20C-4F45-B2F7-E77558B6B63B}">
      <dsp:nvSpPr>
        <dsp:cNvPr id="0" name=""/>
        <dsp:cNvSpPr/>
      </dsp:nvSpPr>
      <dsp:spPr>
        <a:xfrm>
          <a:off x="0" y="1359915"/>
          <a:ext cx="107696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81EDA6-76B2-435A-977B-09C6F684CC3E}">
      <dsp:nvSpPr>
        <dsp:cNvPr id="0" name=""/>
        <dsp:cNvSpPr/>
      </dsp:nvSpPr>
      <dsp:spPr>
        <a:xfrm>
          <a:off x="0" y="1359915"/>
          <a:ext cx="10769600" cy="45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solidFill>
                <a:schemeClr val="bg1"/>
              </a:solidFill>
            </a:rPr>
            <a:t>Cost Function</a:t>
          </a:r>
          <a:endParaRPr lang="en-US" sz="2100" kern="1200">
            <a:solidFill>
              <a:schemeClr val="bg1"/>
            </a:solidFill>
          </a:endParaRPr>
        </a:p>
      </dsp:txBody>
      <dsp:txXfrm>
        <a:off x="0" y="1359915"/>
        <a:ext cx="10769600" cy="453120"/>
      </dsp:txXfrm>
    </dsp:sp>
    <dsp:sp modelId="{F3B0F79C-7769-41AA-B653-DC98D1CCF82C}">
      <dsp:nvSpPr>
        <dsp:cNvPr id="0" name=""/>
        <dsp:cNvSpPr/>
      </dsp:nvSpPr>
      <dsp:spPr>
        <a:xfrm>
          <a:off x="0" y="1813035"/>
          <a:ext cx="107696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88A26D-FAEE-4077-B0B1-6CC49D1B47BB}">
      <dsp:nvSpPr>
        <dsp:cNvPr id="0" name=""/>
        <dsp:cNvSpPr/>
      </dsp:nvSpPr>
      <dsp:spPr>
        <a:xfrm>
          <a:off x="0" y="1813035"/>
          <a:ext cx="10769600" cy="45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solidFill>
                <a:schemeClr val="bg1"/>
              </a:solidFill>
            </a:rPr>
            <a:t>Gradient Descent</a:t>
          </a:r>
          <a:endParaRPr lang="en-US" sz="2100" kern="1200">
            <a:solidFill>
              <a:schemeClr val="bg1"/>
            </a:solidFill>
          </a:endParaRPr>
        </a:p>
      </dsp:txBody>
      <dsp:txXfrm>
        <a:off x="0" y="1813035"/>
        <a:ext cx="10769600" cy="453120"/>
      </dsp:txXfrm>
    </dsp:sp>
    <dsp:sp modelId="{406DDC1D-5476-4FCB-888D-A646F1394FE2}">
      <dsp:nvSpPr>
        <dsp:cNvPr id="0" name=""/>
        <dsp:cNvSpPr/>
      </dsp:nvSpPr>
      <dsp:spPr>
        <a:xfrm>
          <a:off x="0" y="2266156"/>
          <a:ext cx="107696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0C3C23-BE3C-4167-A53E-7AF027FFF36D}">
      <dsp:nvSpPr>
        <dsp:cNvPr id="0" name=""/>
        <dsp:cNvSpPr/>
      </dsp:nvSpPr>
      <dsp:spPr>
        <a:xfrm>
          <a:off x="0" y="2266156"/>
          <a:ext cx="10769600" cy="45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solidFill>
                <a:schemeClr val="bg1"/>
              </a:solidFill>
            </a:rPr>
            <a:t>Assumptions of Linear Regression</a:t>
          </a:r>
          <a:endParaRPr lang="en-US" sz="2100" kern="1200">
            <a:solidFill>
              <a:schemeClr val="bg1"/>
            </a:solidFill>
          </a:endParaRPr>
        </a:p>
      </dsp:txBody>
      <dsp:txXfrm>
        <a:off x="0" y="2266156"/>
        <a:ext cx="10769600" cy="453120"/>
      </dsp:txXfrm>
    </dsp:sp>
    <dsp:sp modelId="{FD63D935-8E3D-4CDE-8589-BCE94EE24AF6}">
      <dsp:nvSpPr>
        <dsp:cNvPr id="0" name=""/>
        <dsp:cNvSpPr/>
      </dsp:nvSpPr>
      <dsp:spPr>
        <a:xfrm>
          <a:off x="0" y="2719277"/>
          <a:ext cx="107696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4EE9D4-0836-40E0-B29F-75432B3E0859}">
      <dsp:nvSpPr>
        <dsp:cNvPr id="0" name=""/>
        <dsp:cNvSpPr/>
      </dsp:nvSpPr>
      <dsp:spPr>
        <a:xfrm>
          <a:off x="0" y="2719277"/>
          <a:ext cx="10769600" cy="45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solidFill>
                <a:schemeClr val="bg1"/>
              </a:solidFill>
            </a:rPr>
            <a:t>Evaluation metrics for regression analysis</a:t>
          </a:r>
          <a:endParaRPr lang="en-US" sz="2100" kern="1200">
            <a:solidFill>
              <a:schemeClr val="bg1"/>
            </a:solidFill>
          </a:endParaRPr>
        </a:p>
      </dsp:txBody>
      <dsp:txXfrm>
        <a:off x="0" y="2719277"/>
        <a:ext cx="10769600" cy="453120"/>
      </dsp:txXfrm>
    </dsp:sp>
    <dsp:sp modelId="{CA16637E-11ED-4B40-AE9E-B8AC8DC6C50E}">
      <dsp:nvSpPr>
        <dsp:cNvPr id="0" name=""/>
        <dsp:cNvSpPr/>
      </dsp:nvSpPr>
      <dsp:spPr>
        <a:xfrm>
          <a:off x="0" y="3172397"/>
          <a:ext cx="107696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690B5-EF88-4EE7-B1B0-A6B8FB5B4EE9}">
      <dsp:nvSpPr>
        <dsp:cNvPr id="0" name=""/>
        <dsp:cNvSpPr/>
      </dsp:nvSpPr>
      <dsp:spPr>
        <a:xfrm>
          <a:off x="0" y="3172397"/>
          <a:ext cx="10769600" cy="45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solidFill>
                <a:schemeClr val="bg1"/>
              </a:solidFill>
            </a:rPr>
            <a:t>F-test for significance</a:t>
          </a:r>
          <a:endParaRPr lang="en-US" sz="2100" kern="1200">
            <a:solidFill>
              <a:schemeClr val="bg1"/>
            </a:solidFill>
          </a:endParaRPr>
        </a:p>
      </dsp:txBody>
      <dsp:txXfrm>
        <a:off x="0" y="3172397"/>
        <a:ext cx="10769600" cy="453120"/>
      </dsp:txXfrm>
    </dsp:sp>
    <dsp:sp modelId="{952B79CF-6993-4F2F-9F89-0398A8DF0E2C}">
      <dsp:nvSpPr>
        <dsp:cNvPr id="0" name=""/>
        <dsp:cNvSpPr/>
      </dsp:nvSpPr>
      <dsp:spPr>
        <a:xfrm>
          <a:off x="0" y="3625518"/>
          <a:ext cx="107696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54D78C-E4A8-46AF-AD98-49ED798D42FD}">
      <dsp:nvSpPr>
        <dsp:cNvPr id="0" name=""/>
        <dsp:cNvSpPr/>
      </dsp:nvSpPr>
      <dsp:spPr>
        <a:xfrm>
          <a:off x="0" y="3625518"/>
          <a:ext cx="10769600" cy="45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solidFill>
                <a:schemeClr val="bg1"/>
              </a:solidFill>
            </a:rPr>
            <a:t>T-test </a:t>
          </a:r>
          <a:endParaRPr lang="en-US" sz="2100" kern="1200">
            <a:solidFill>
              <a:schemeClr val="bg1"/>
            </a:solidFill>
          </a:endParaRPr>
        </a:p>
      </dsp:txBody>
      <dsp:txXfrm>
        <a:off x="0" y="3625518"/>
        <a:ext cx="10769600" cy="453120"/>
      </dsp:txXfrm>
    </dsp:sp>
    <dsp:sp modelId="{3570BCF2-7140-4EDD-8851-9872CA7D7B13}">
      <dsp:nvSpPr>
        <dsp:cNvPr id="0" name=""/>
        <dsp:cNvSpPr/>
      </dsp:nvSpPr>
      <dsp:spPr>
        <a:xfrm>
          <a:off x="0" y="4078639"/>
          <a:ext cx="107696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6F4E85-8DB6-45E9-A816-281087AF7E06}">
      <dsp:nvSpPr>
        <dsp:cNvPr id="0" name=""/>
        <dsp:cNvSpPr/>
      </dsp:nvSpPr>
      <dsp:spPr>
        <a:xfrm>
          <a:off x="0" y="4078639"/>
          <a:ext cx="10769600" cy="45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dirty="0">
              <a:solidFill>
                <a:schemeClr val="bg1"/>
              </a:solidFill>
            </a:rPr>
            <a:t>Multiple Linear Regression</a:t>
          </a:r>
          <a:endParaRPr lang="en-US" sz="2100" kern="1200" dirty="0">
            <a:solidFill>
              <a:schemeClr val="bg1"/>
            </a:solidFill>
          </a:endParaRPr>
        </a:p>
      </dsp:txBody>
      <dsp:txXfrm>
        <a:off x="0" y="4078639"/>
        <a:ext cx="10769600" cy="453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F2CB9-86FD-4D14-917C-DCFEE07FAD17}">
      <dsp:nvSpPr>
        <dsp:cNvPr id="0" name=""/>
        <dsp:cNvSpPr/>
      </dsp:nvSpPr>
      <dsp:spPr>
        <a:xfrm>
          <a:off x="0" y="951130"/>
          <a:ext cx="6815667" cy="175593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6AE386-6486-40C0-90C6-AA062B6E4C12}">
      <dsp:nvSpPr>
        <dsp:cNvPr id="0" name=""/>
        <dsp:cNvSpPr/>
      </dsp:nvSpPr>
      <dsp:spPr>
        <a:xfrm>
          <a:off x="531170" y="1346215"/>
          <a:ext cx="965763" cy="9657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F710D0-225C-4F1D-8B35-4EC56870DB13}">
      <dsp:nvSpPr>
        <dsp:cNvPr id="0" name=""/>
        <dsp:cNvSpPr/>
      </dsp:nvSpPr>
      <dsp:spPr>
        <a:xfrm>
          <a:off x="2028103" y="951130"/>
          <a:ext cx="4787563" cy="1755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836" tIns="185836" rIns="185836" bIns="185836" numCol="1" spcCol="1270" anchor="ctr" anchorCtr="0">
          <a:noAutofit/>
        </a:bodyPr>
        <a:lstStyle/>
        <a:p>
          <a:pPr marL="0" lvl="0" indent="0" algn="l" defTabSz="933450">
            <a:lnSpc>
              <a:spcPct val="90000"/>
            </a:lnSpc>
            <a:spcBef>
              <a:spcPct val="0"/>
            </a:spcBef>
            <a:spcAft>
              <a:spcPct val="35000"/>
            </a:spcAft>
            <a:buNone/>
          </a:pPr>
          <a:r>
            <a:rPr lang="en-US" sz="2100" kern="1200"/>
            <a:t>The population correlation coefficient  </a:t>
          </a:r>
          <a:r>
            <a:rPr lang="el-GR" sz="2100" kern="1200"/>
            <a:t>ρ</a:t>
          </a:r>
          <a:r>
            <a:rPr lang="en-US" sz="2100" kern="1200"/>
            <a:t>  (rho) measures the strength of the association between the variables</a:t>
          </a:r>
        </a:p>
      </dsp:txBody>
      <dsp:txXfrm>
        <a:off x="2028103" y="951130"/>
        <a:ext cx="4787563" cy="1755933"/>
      </dsp:txXfrm>
    </dsp:sp>
    <dsp:sp modelId="{0D1525F9-F369-4D85-AEA8-587111A76346}">
      <dsp:nvSpPr>
        <dsp:cNvPr id="0" name=""/>
        <dsp:cNvSpPr/>
      </dsp:nvSpPr>
      <dsp:spPr>
        <a:xfrm>
          <a:off x="0" y="3146048"/>
          <a:ext cx="6815667" cy="175593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17EE6E-2F63-4CE0-8137-822E8C215DB0}">
      <dsp:nvSpPr>
        <dsp:cNvPr id="0" name=""/>
        <dsp:cNvSpPr/>
      </dsp:nvSpPr>
      <dsp:spPr>
        <a:xfrm>
          <a:off x="531170" y="3541133"/>
          <a:ext cx="965763" cy="9657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D98172-B9AC-4AEF-894D-EDC4F5CB056D}">
      <dsp:nvSpPr>
        <dsp:cNvPr id="0" name=""/>
        <dsp:cNvSpPr/>
      </dsp:nvSpPr>
      <dsp:spPr>
        <a:xfrm>
          <a:off x="2028103" y="3146048"/>
          <a:ext cx="4787563" cy="1755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836" tIns="185836" rIns="185836" bIns="185836" numCol="1" spcCol="1270" anchor="ctr" anchorCtr="0">
          <a:noAutofit/>
        </a:bodyPr>
        <a:lstStyle/>
        <a:p>
          <a:pPr marL="0" lvl="0" indent="0" algn="l" defTabSz="933450">
            <a:lnSpc>
              <a:spcPct val="90000"/>
            </a:lnSpc>
            <a:spcBef>
              <a:spcPct val="0"/>
            </a:spcBef>
            <a:spcAft>
              <a:spcPct val="35000"/>
            </a:spcAft>
            <a:buNone/>
          </a:pPr>
          <a:r>
            <a:rPr lang="en-US" sz="2100" kern="1200"/>
            <a:t>The sample correlation coefficient  </a:t>
          </a:r>
          <a:r>
            <a:rPr lang="en-US" sz="2100" i="1" kern="1200"/>
            <a:t>r</a:t>
          </a:r>
          <a:r>
            <a:rPr lang="en-US" sz="2100" kern="1200"/>
            <a:t>  is an estimate of  </a:t>
          </a:r>
          <a:r>
            <a:rPr lang="el-GR" sz="2100" kern="1200"/>
            <a:t>ρ</a:t>
          </a:r>
          <a:r>
            <a:rPr lang="en-US" sz="2100" kern="1200"/>
            <a:t>  and is used to measure the strength of the </a:t>
          </a:r>
          <a:r>
            <a:rPr lang="en-US" sz="2100" u="sng" kern="1200"/>
            <a:t>linear</a:t>
          </a:r>
          <a:r>
            <a:rPr lang="en-US" sz="2100" kern="1200"/>
            <a:t> relationship in the sample observations</a:t>
          </a:r>
        </a:p>
      </dsp:txBody>
      <dsp:txXfrm>
        <a:off x="2028103" y="3146048"/>
        <a:ext cx="4787563" cy="17559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FB43E-EB7C-45B0-A5A1-04B9AAD014B4}">
      <dsp:nvSpPr>
        <dsp:cNvPr id="0" name=""/>
        <dsp:cNvSpPr/>
      </dsp:nvSpPr>
      <dsp:spPr>
        <a:xfrm>
          <a:off x="0" y="736500"/>
          <a:ext cx="10769600" cy="13596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618258-9859-4616-8F6D-B8E5B766A765}">
      <dsp:nvSpPr>
        <dsp:cNvPr id="0" name=""/>
        <dsp:cNvSpPr/>
      </dsp:nvSpPr>
      <dsp:spPr>
        <a:xfrm>
          <a:off x="411307" y="1042431"/>
          <a:ext cx="747831" cy="7478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486E5D-412F-4062-8ED5-707EC69E49AE}">
      <dsp:nvSpPr>
        <dsp:cNvPr id="0" name=""/>
        <dsp:cNvSpPr/>
      </dsp:nvSpPr>
      <dsp:spPr>
        <a:xfrm>
          <a:off x="1570446" y="736500"/>
          <a:ext cx="9199153" cy="1359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01" tIns="143901" rIns="143901" bIns="143901" numCol="1" spcCol="1270" anchor="ctr" anchorCtr="0">
          <a:noAutofit/>
        </a:bodyPr>
        <a:lstStyle/>
        <a:p>
          <a:pPr marL="0" lvl="0" indent="0" algn="l" defTabSz="889000">
            <a:lnSpc>
              <a:spcPct val="90000"/>
            </a:lnSpc>
            <a:spcBef>
              <a:spcPct val="0"/>
            </a:spcBef>
            <a:spcAft>
              <a:spcPct val="35000"/>
            </a:spcAft>
            <a:buNone/>
          </a:pPr>
          <a:r>
            <a:rPr lang="en-IN" sz="2000" kern="1200"/>
            <a:t>In linear regression, a cost function is used to quantify the overall difference between the predicted values and the actual values of the dependent variable. The goal is to find the values of the slope (m) and y-intercept (c) that minimize this difference and provide the best-fitting line.</a:t>
          </a:r>
          <a:endParaRPr lang="en-US" sz="2000" kern="1200"/>
        </a:p>
      </dsp:txBody>
      <dsp:txXfrm>
        <a:off x="1570446" y="736500"/>
        <a:ext cx="9199153" cy="1359693"/>
      </dsp:txXfrm>
    </dsp:sp>
    <dsp:sp modelId="{4DBDE171-099A-4705-91E9-19BEFE5A335F}">
      <dsp:nvSpPr>
        <dsp:cNvPr id="0" name=""/>
        <dsp:cNvSpPr/>
      </dsp:nvSpPr>
      <dsp:spPr>
        <a:xfrm>
          <a:off x="0" y="2436118"/>
          <a:ext cx="10769600" cy="13596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882C3F-833B-4597-8AA2-399819E80160}">
      <dsp:nvSpPr>
        <dsp:cNvPr id="0" name=""/>
        <dsp:cNvSpPr/>
      </dsp:nvSpPr>
      <dsp:spPr>
        <a:xfrm>
          <a:off x="411307" y="2742049"/>
          <a:ext cx="747831" cy="7478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83BB2E-97C1-44CD-A459-DE0202881C5A}">
      <dsp:nvSpPr>
        <dsp:cNvPr id="0" name=""/>
        <dsp:cNvSpPr/>
      </dsp:nvSpPr>
      <dsp:spPr>
        <a:xfrm>
          <a:off x="1570446" y="2436118"/>
          <a:ext cx="9199153" cy="1359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01" tIns="143901" rIns="143901" bIns="143901" numCol="1" spcCol="1270" anchor="ctr" anchorCtr="0">
          <a:noAutofit/>
        </a:bodyPr>
        <a:lstStyle/>
        <a:p>
          <a:pPr marL="0" lvl="0" indent="0" algn="l" defTabSz="889000">
            <a:lnSpc>
              <a:spcPct val="90000"/>
            </a:lnSpc>
            <a:spcBef>
              <a:spcPct val="0"/>
            </a:spcBef>
            <a:spcAft>
              <a:spcPct val="35000"/>
            </a:spcAft>
            <a:buNone/>
          </a:pPr>
          <a:r>
            <a:rPr lang="en-IN" sz="2000" kern="1200"/>
            <a:t>The most commonly used cost function for linear regression is the mean squared error (MSE). It is calculated by taking the average of the squared differences between the predicted values and the actual values:</a:t>
          </a:r>
          <a:endParaRPr lang="en-US" sz="2000" kern="1200"/>
        </a:p>
      </dsp:txBody>
      <dsp:txXfrm>
        <a:off x="1570446" y="2436118"/>
        <a:ext cx="9199153" cy="13596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44635-91EC-441C-A8A7-90D91E8B986F}">
      <dsp:nvSpPr>
        <dsp:cNvPr id="0" name=""/>
        <dsp:cNvSpPr/>
      </dsp:nvSpPr>
      <dsp:spPr>
        <a:xfrm>
          <a:off x="0" y="553"/>
          <a:ext cx="10769600" cy="12946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B1AD72-0A7B-448E-BEC4-70C91A526D7C}">
      <dsp:nvSpPr>
        <dsp:cNvPr id="0" name=""/>
        <dsp:cNvSpPr/>
      </dsp:nvSpPr>
      <dsp:spPr>
        <a:xfrm>
          <a:off x="391625" y="291845"/>
          <a:ext cx="712046" cy="7120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7C00E8-3015-40F0-96DB-9B3C7AFFA1BF}">
      <dsp:nvSpPr>
        <dsp:cNvPr id="0" name=""/>
        <dsp:cNvSpPr/>
      </dsp:nvSpPr>
      <dsp:spPr>
        <a:xfrm>
          <a:off x="1495298" y="553"/>
          <a:ext cx="9274301" cy="1294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015" tIns="137015" rIns="137015" bIns="137015" numCol="1" spcCol="1270" anchor="ctr" anchorCtr="0">
          <a:noAutofit/>
        </a:bodyPr>
        <a:lstStyle/>
        <a:p>
          <a:pPr marL="0" lvl="0" indent="0" algn="l" defTabSz="889000">
            <a:lnSpc>
              <a:spcPct val="90000"/>
            </a:lnSpc>
            <a:spcBef>
              <a:spcPct val="0"/>
            </a:spcBef>
            <a:spcAft>
              <a:spcPct val="35000"/>
            </a:spcAft>
            <a:buNone/>
          </a:pPr>
          <a:r>
            <a:rPr lang="en-IN" sz="2000" kern="1200"/>
            <a:t>The goal of linear regression is to minimize the MSE, which means finding the values of m and c that result in the smallest possible average squared difference between the predicted and actual values.</a:t>
          </a:r>
          <a:endParaRPr lang="en-US" sz="2000" kern="1200"/>
        </a:p>
      </dsp:txBody>
      <dsp:txXfrm>
        <a:off x="1495298" y="553"/>
        <a:ext cx="9274301" cy="1294630"/>
      </dsp:txXfrm>
    </dsp:sp>
    <dsp:sp modelId="{43ACF4D0-C857-4AA0-835A-7DE29A45DF5C}">
      <dsp:nvSpPr>
        <dsp:cNvPr id="0" name=""/>
        <dsp:cNvSpPr/>
      </dsp:nvSpPr>
      <dsp:spPr>
        <a:xfrm>
          <a:off x="0" y="1618841"/>
          <a:ext cx="10769600" cy="12946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BE9126-D013-4961-92F9-6CFA40A8A3B6}">
      <dsp:nvSpPr>
        <dsp:cNvPr id="0" name=""/>
        <dsp:cNvSpPr/>
      </dsp:nvSpPr>
      <dsp:spPr>
        <a:xfrm>
          <a:off x="391625" y="1910133"/>
          <a:ext cx="712046" cy="7120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12F397-C3D9-48D1-816E-4BB70D51FD01}">
      <dsp:nvSpPr>
        <dsp:cNvPr id="0" name=""/>
        <dsp:cNvSpPr/>
      </dsp:nvSpPr>
      <dsp:spPr>
        <a:xfrm>
          <a:off x="1495298" y="1618841"/>
          <a:ext cx="9274301" cy="1294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015" tIns="137015" rIns="137015" bIns="137015" numCol="1" spcCol="1270" anchor="ctr" anchorCtr="0">
          <a:noAutofit/>
        </a:bodyPr>
        <a:lstStyle/>
        <a:p>
          <a:pPr marL="0" lvl="0" indent="0" algn="l" defTabSz="889000">
            <a:lnSpc>
              <a:spcPct val="90000"/>
            </a:lnSpc>
            <a:spcBef>
              <a:spcPct val="0"/>
            </a:spcBef>
            <a:spcAft>
              <a:spcPct val="35000"/>
            </a:spcAft>
            <a:buNone/>
          </a:pPr>
          <a:r>
            <a:rPr lang="en-IN" sz="2000" kern="1200"/>
            <a:t>To achieve this, optimization algorithms like gradient descent are commonly used. These algorithms iteratively adjust the values of m and c to find the optimal values that minimize the cost function.</a:t>
          </a:r>
          <a:endParaRPr lang="en-US" sz="2000" kern="1200"/>
        </a:p>
      </dsp:txBody>
      <dsp:txXfrm>
        <a:off x="1495298" y="1618841"/>
        <a:ext cx="9274301" cy="1294630"/>
      </dsp:txXfrm>
    </dsp:sp>
    <dsp:sp modelId="{967A3184-39FD-4839-A447-4B288A124448}">
      <dsp:nvSpPr>
        <dsp:cNvPr id="0" name=""/>
        <dsp:cNvSpPr/>
      </dsp:nvSpPr>
      <dsp:spPr>
        <a:xfrm>
          <a:off x="0" y="3237129"/>
          <a:ext cx="10769600" cy="12946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6EABAF-C047-4EFD-9877-353C217392EE}">
      <dsp:nvSpPr>
        <dsp:cNvPr id="0" name=""/>
        <dsp:cNvSpPr/>
      </dsp:nvSpPr>
      <dsp:spPr>
        <a:xfrm>
          <a:off x="391625" y="3528421"/>
          <a:ext cx="712046" cy="7120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61A3F9-EF30-49C1-97B3-652ABE0EDBCB}">
      <dsp:nvSpPr>
        <dsp:cNvPr id="0" name=""/>
        <dsp:cNvSpPr/>
      </dsp:nvSpPr>
      <dsp:spPr>
        <a:xfrm>
          <a:off x="1495298" y="3237129"/>
          <a:ext cx="9274301" cy="1294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015" tIns="137015" rIns="137015" bIns="137015" numCol="1" spcCol="1270" anchor="ctr" anchorCtr="0">
          <a:noAutofit/>
        </a:bodyPr>
        <a:lstStyle/>
        <a:p>
          <a:pPr marL="0" lvl="0" indent="0" algn="l" defTabSz="889000">
            <a:lnSpc>
              <a:spcPct val="90000"/>
            </a:lnSpc>
            <a:spcBef>
              <a:spcPct val="0"/>
            </a:spcBef>
            <a:spcAft>
              <a:spcPct val="35000"/>
            </a:spcAft>
            <a:buNone/>
          </a:pPr>
          <a:r>
            <a:rPr lang="en-IN" sz="2000" kern="1200"/>
            <a:t>By minimizing the MSE, we obtain the line that best fits the data and represents the relationship between the independent and dependent variables. This line can then be used for making predictions on new instances.</a:t>
          </a:r>
          <a:endParaRPr lang="en-US" sz="2000" kern="1200"/>
        </a:p>
      </dsp:txBody>
      <dsp:txXfrm>
        <a:off x="1495298" y="3237129"/>
        <a:ext cx="9274301" cy="12946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D15F2-A567-4686-AC9E-40F1AAD3879F}">
      <dsp:nvSpPr>
        <dsp:cNvPr id="0" name=""/>
        <dsp:cNvSpPr/>
      </dsp:nvSpPr>
      <dsp:spPr>
        <a:xfrm>
          <a:off x="0" y="736500"/>
          <a:ext cx="10769600" cy="13596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8E9569-9451-43F8-A8D3-EB25606DE70D}">
      <dsp:nvSpPr>
        <dsp:cNvPr id="0" name=""/>
        <dsp:cNvSpPr/>
      </dsp:nvSpPr>
      <dsp:spPr>
        <a:xfrm>
          <a:off x="411307" y="1042431"/>
          <a:ext cx="747831" cy="7478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08C81C-EBEC-4620-95DF-7D676ED8C0D1}">
      <dsp:nvSpPr>
        <dsp:cNvPr id="0" name=""/>
        <dsp:cNvSpPr/>
      </dsp:nvSpPr>
      <dsp:spPr>
        <a:xfrm>
          <a:off x="1570446" y="736500"/>
          <a:ext cx="9199153" cy="1359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01" tIns="143901" rIns="143901" bIns="143901" numCol="1" spcCol="1270" anchor="ctr" anchorCtr="0">
          <a:noAutofit/>
        </a:bodyPr>
        <a:lstStyle/>
        <a:p>
          <a:pPr marL="0" lvl="0" indent="0" algn="l" defTabSz="889000">
            <a:lnSpc>
              <a:spcPct val="90000"/>
            </a:lnSpc>
            <a:spcBef>
              <a:spcPct val="0"/>
            </a:spcBef>
            <a:spcAft>
              <a:spcPct val="35000"/>
            </a:spcAft>
            <a:buNone/>
          </a:pPr>
          <a:r>
            <a:rPr lang="en-IN" sz="2000" kern="1200"/>
            <a:t>Gradient descent is an optimization algorithm commonly used in linear regression to find the optimal values of the slope (m) and y-intercept (c) that minimize the cost function, such as the mean squared error (MSE).</a:t>
          </a:r>
          <a:endParaRPr lang="en-US" sz="2000" kern="1200"/>
        </a:p>
      </dsp:txBody>
      <dsp:txXfrm>
        <a:off x="1570446" y="736500"/>
        <a:ext cx="9199153" cy="1359693"/>
      </dsp:txXfrm>
    </dsp:sp>
    <dsp:sp modelId="{29E55D61-EA7C-4C09-9DD2-92FE7403F241}">
      <dsp:nvSpPr>
        <dsp:cNvPr id="0" name=""/>
        <dsp:cNvSpPr/>
      </dsp:nvSpPr>
      <dsp:spPr>
        <a:xfrm>
          <a:off x="0" y="2436118"/>
          <a:ext cx="10769600" cy="13596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59AD83-9690-4457-AFC5-A69EF8F1AC3B}">
      <dsp:nvSpPr>
        <dsp:cNvPr id="0" name=""/>
        <dsp:cNvSpPr/>
      </dsp:nvSpPr>
      <dsp:spPr>
        <a:xfrm>
          <a:off x="411307" y="2742049"/>
          <a:ext cx="747831" cy="7478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C0A2B5-3B3B-44D3-9E30-F85691F72732}">
      <dsp:nvSpPr>
        <dsp:cNvPr id="0" name=""/>
        <dsp:cNvSpPr/>
      </dsp:nvSpPr>
      <dsp:spPr>
        <a:xfrm>
          <a:off x="1570446" y="2436118"/>
          <a:ext cx="9199153" cy="1359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01" tIns="143901" rIns="143901" bIns="143901" numCol="1" spcCol="1270" anchor="ctr" anchorCtr="0">
          <a:noAutofit/>
        </a:bodyPr>
        <a:lstStyle/>
        <a:p>
          <a:pPr marL="0" lvl="0" indent="0" algn="l" defTabSz="889000">
            <a:lnSpc>
              <a:spcPct val="90000"/>
            </a:lnSpc>
            <a:spcBef>
              <a:spcPct val="0"/>
            </a:spcBef>
            <a:spcAft>
              <a:spcPct val="35000"/>
            </a:spcAft>
            <a:buNone/>
          </a:pPr>
          <a:r>
            <a:rPr lang="en-IN" sz="2000" kern="1200"/>
            <a:t>The key idea behind gradient descent is to iteratively update the values of m and c by taking steps proportional to the negative gradient of the cost function. The negative gradient points in the direction of steepest descent, allowing us to move closer to the minimum of the cost function.</a:t>
          </a:r>
          <a:endParaRPr lang="en-US" sz="2000" kern="1200"/>
        </a:p>
      </dsp:txBody>
      <dsp:txXfrm>
        <a:off x="1570446" y="2436118"/>
        <a:ext cx="9199153" cy="13596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E62673-A3B7-49D4-BEED-013D13B0C89E}">
      <dsp:nvSpPr>
        <dsp:cNvPr id="0" name=""/>
        <dsp:cNvSpPr/>
      </dsp:nvSpPr>
      <dsp:spPr>
        <a:xfrm>
          <a:off x="0" y="553"/>
          <a:ext cx="10769600" cy="12946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76F326-8AC4-4E6D-A7F4-021CD6C70331}">
      <dsp:nvSpPr>
        <dsp:cNvPr id="0" name=""/>
        <dsp:cNvSpPr/>
      </dsp:nvSpPr>
      <dsp:spPr>
        <a:xfrm>
          <a:off x="391625" y="291845"/>
          <a:ext cx="712046" cy="7120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5AFAE0-AAD2-49F1-B490-93B44B303BDB}">
      <dsp:nvSpPr>
        <dsp:cNvPr id="0" name=""/>
        <dsp:cNvSpPr/>
      </dsp:nvSpPr>
      <dsp:spPr>
        <a:xfrm>
          <a:off x="1495298" y="553"/>
          <a:ext cx="9274301" cy="1294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015" tIns="137015" rIns="137015" bIns="137015" numCol="1" spcCol="1270" anchor="ctr" anchorCtr="0">
          <a:noAutofit/>
        </a:bodyPr>
        <a:lstStyle/>
        <a:p>
          <a:pPr marL="0" lvl="0" indent="0" algn="l" defTabSz="711200">
            <a:lnSpc>
              <a:spcPct val="90000"/>
            </a:lnSpc>
            <a:spcBef>
              <a:spcPct val="0"/>
            </a:spcBef>
            <a:spcAft>
              <a:spcPct val="35000"/>
            </a:spcAft>
            <a:buNone/>
          </a:pPr>
          <a:r>
            <a:rPr lang="en-IN" sz="1600" kern="1200"/>
            <a:t>The partial derivatives represent the rate of change of the MSE with respect to the slope and y-intercept. They indicate the direction in which the parameters should be updated to minimize the cost function.</a:t>
          </a:r>
          <a:endParaRPr lang="en-US" sz="1600" kern="1200"/>
        </a:p>
      </dsp:txBody>
      <dsp:txXfrm>
        <a:off x="1495298" y="553"/>
        <a:ext cx="9274301" cy="1294630"/>
      </dsp:txXfrm>
    </dsp:sp>
    <dsp:sp modelId="{94FB1F44-F1EE-4148-9F53-208A208D7510}">
      <dsp:nvSpPr>
        <dsp:cNvPr id="0" name=""/>
        <dsp:cNvSpPr/>
      </dsp:nvSpPr>
      <dsp:spPr>
        <a:xfrm>
          <a:off x="0" y="1618841"/>
          <a:ext cx="10769600" cy="12946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0DDBB1-677F-4A50-B6F0-A31D0AF244F1}">
      <dsp:nvSpPr>
        <dsp:cNvPr id="0" name=""/>
        <dsp:cNvSpPr/>
      </dsp:nvSpPr>
      <dsp:spPr>
        <a:xfrm>
          <a:off x="391625" y="1910133"/>
          <a:ext cx="712046" cy="7120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300F8C-3A3B-40D0-A4D5-07A3912EB21B}">
      <dsp:nvSpPr>
        <dsp:cNvPr id="0" name=""/>
        <dsp:cNvSpPr/>
      </dsp:nvSpPr>
      <dsp:spPr>
        <a:xfrm>
          <a:off x="1495298" y="1618841"/>
          <a:ext cx="9274301" cy="1294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015" tIns="137015" rIns="137015" bIns="137015" numCol="1" spcCol="1270" anchor="ctr" anchorCtr="0">
          <a:noAutofit/>
        </a:bodyPr>
        <a:lstStyle/>
        <a:p>
          <a:pPr marL="0" lvl="0" indent="0" algn="l" defTabSz="711200">
            <a:lnSpc>
              <a:spcPct val="90000"/>
            </a:lnSpc>
            <a:spcBef>
              <a:spcPct val="0"/>
            </a:spcBef>
            <a:spcAft>
              <a:spcPct val="35000"/>
            </a:spcAft>
            <a:buNone/>
          </a:pPr>
          <a:r>
            <a:rPr lang="en-IN" sz="1600" kern="1200"/>
            <a:t>In each iteration of gradient descent, the updated values of m and c move closer to the optimal values that minimize the cost function. The learning rate controls the size of the steps taken during each update. Choosing an appropriate learning rate is crucial, as a too large value may result in overshooting the minimum, while a too small value may slow down the convergence.</a:t>
          </a:r>
          <a:endParaRPr lang="en-US" sz="1600" kern="1200"/>
        </a:p>
      </dsp:txBody>
      <dsp:txXfrm>
        <a:off x="1495298" y="1618841"/>
        <a:ext cx="9274301" cy="1294630"/>
      </dsp:txXfrm>
    </dsp:sp>
    <dsp:sp modelId="{B3EC1696-73B3-477A-B20C-96BC54649E92}">
      <dsp:nvSpPr>
        <dsp:cNvPr id="0" name=""/>
        <dsp:cNvSpPr/>
      </dsp:nvSpPr>
      <dsp:spPr>
        <a:xfrm>
          <a:off x="0" y="3237129"/>
          <a:ext cx="10769600" cy="12946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A10B29-BDD5-4147-8F65-1E59BA5ADC11}">
      <dsp:nvSpPr>
        <dsp:cNvPr id="0" name=""/>
        <dsp:cNvSpPr/>
      </dsp:nvSpPr>
      <dsp:spPr>
        <a:xfrm>
          <a:off x="391625" y="3528421"/>
          <a:ext cx="712046" cy="7120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7CA5FB-C0E9-4857-B555-33DC8C2E3A81}">
      <dsp:nvSpPr>
        <dsp:cNvPr id="0" name=""/>
        <dsp:cNvSpPr/>
      </dsp:nvSpPr>
      <dsp:spPr>
        <a:xfrm>
          <a:off x="1495298" y="3237129"/>
          <a:ext cx="9274301" cy="1294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015" tIns="137015" rIns="137015" bIns="137015" numCol="1" spcCol="1270" anchor="ctr" anchorCtr="0">
          <a:noAutofit/>
        </a:bodyPr>
        <a:lstStyle/>
        <a:p>
          <a:pPr marL="0" lvl="0" indent="0" algn="l" defTabSz="711200">
            <a:lnSpc>
              <a:spcPct val="90000"/>
            </a:lnSpc>
            <a:spcBef>
              <a:spcPct val="0"/>
            </a:spcBef>
            <a:spcAft>
              <a:spcPct val="35000"/>
            </a:spcAft>
            <a:buNone/>
          </a:pPr>
          <a:r>
            <a:rPr lang="en-IN" sz="1600" kern="1200"/>
            <a:t>By iteratively updating the parameters using gradient descent, we can find the optimal values of m and c that result in the best-fitting line for the given data. This line represents the linear regression model that can be used for making predictions on new instances.</a:t>
          </a:r>
          <a:endParaRPr lang="en-US" sz="1600" kern="1200"/>
        </a:p>
      </dsp:txBody>
      <dsp:txXfrm>
        <a:off x="1495298" y="3237129"/>
        <a:ext cx="9274301" cy="12946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4A42BD-3B0B-4317-9CF7-325F8411F47D}">
      <dsp:nvSpPr>
        <dsp:cNvPr id="0" name=""/>
        <dsp:cNvSpPr/>
      </dsp:nvSpPr>
      <dsp:spPr>
        <a:xfrm>
          <a:off x="0" y="3540"/>
          <a:ext cx="10769600" cy="75420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519F54-AC0C-4546-87B7-E0A23E7157B2}">
      <dsp:nvSpPr>
        <dsp:cNvPr id="0" name=""/>
        <dsp:cNvSpPr/>
      </dsp:nvSpPr>
      <dsp:spPr>
        <a:xfrm>
          <a:off x="228147" y="173237"/>
          <a:ext cx="414812" cy="414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7B4B9A-24AA-49FC-BDBE-0649C079D643}">
      <dsp:nvSpPr>
        <dsp:cNvPr id="0" name=""/>
        <dsp:cNvSpPr/>
      </dsp:nvSpPr>
      <dsp:spPr>
        <a:xfrm>
          <a:off x="871107" y="3540"/>
          <a:ext cx="9898492" cy="754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20" tIns="79820" rIns="79820" bIns="79820" numCol="1" spcCol="1270" anchor="ctr" anchorCtr="0">
          <a:noAutofit/>
        </a:bodyPr>
        <a:lstStyle/>
        <a:p>
          <a:pPr marL="0" lvl="0" indent="0" algn="l" defTabSz="844550">
            <a:lnSpc>
              <a:spcPct val="90000"/>
            </a:lnSpc>
            <a:spcBef>
              <a:spcPct val="0"/>
            </a:spcBef>
            <a:spcAft>
              <a:spcPct val="35000"/>
            </a:spcAft>
            <a:buNone/>
          </a:pPr>
          <a:r>
            <a:rPr lang="en-US" sz="1900" kern="1200"/>
            <a:t>To understand the performance of the Regression model performing model evaluation is necessary. Some of the Evaluation metrics used for Regression analysis are:</a:t>
          </a:r>
        </a:p>
      </dsp:txBody>
      <dsp:txXfrm>
        <a:off x="871107" y="3540"/>
        <a:ext cx="9898492" cy="754205"/>
      </dsp:txXfrm>
    </dsp:sp>
    <dsp:sp modelId="{8E9FDBB3-D454-4E01-96B0-73C1301DD872}">
      <dsp:nvSpPr>
        <dsp:cNvPr id="0" name=""/>
        <dsp:cNvSpPr/>
      </dsp:nvSpPr>
      <dsp:spPr>
        <a:xfrm>
          <a:off x="0" y="946297"/>
          <a:ext cx="10769600" cy="75420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005C36-21B7-463F-81C2-DCF5997C5CB5}">
      <dsp:nvSpPr>
        <dsp:cNvPr id="0" name=""/>
        <dsp:cNvSpPr/>
      </dsp:nvSpPr>
      <dsp:spPr>
        <a:xfrm>
          <a:off x="228147" y="1115993"/>
          <a:ext cx="414812" cy="414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4ED1B2-A991-4E63-BA49-F0A3E4648317}">
      <dsp:nvSpPr>
        <dsp:cNvPr id="0" name=""/>
        <dsp:cNvSpPr/>
      </dsp:nvSpPr>
      <dsp:spPr>
        <a:xfrm>
          <a:off x="871107" y="946297"/>
          <a:ext cx="9898492" cy="754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20" tIns="79820" rIns="79820" bIns="79820" numCol="1" spcCol="1270" anchor="ctr" anchorCtr="0">
          <a:noAutofit/>
        </a:bodyPr>
        <a:lstStyle/>
        <a:p>
          <a:pPr marL="0" lvl="0" indent="0" algn="l" defTabSz="844550">
            <a:lnSpc>
              <a:spcPct val="90000"/>
            </a:lnSpc>
            <a:spcBef>
              <a:spcPct val="0"/>
            </a:spcBef>
            <a:spcAft>
              <a:spcPct val="35000"/>
            </a:spcAft>
            <a:buNone/>
          </a:pPr>
          <a:r>
            <a:rPr lang="en-US" sz="1900" kern="1200"/>
            <a:t>R squared or Coefficient of Determination:</a:t>
          </a:r>
        </a:p>
      </dsp:txBody>
      <dsp:txXfrm>
        <a:off x="871107" y="946297"/>
        <a:ext cx="9898492" cy="754205"/>
      </dsp:txXfrm>
    </dsp:sp>
    <dsp:sp modelId="{C6FA5C8C-A245-43CB-A69B-0F8606637FD4}">
      <dsp:nvSpPr>
        <dsp:cNvPr id="0" name=""/>
        <dsp:cNvSpPr/>
      </dsp:nvSpPr>
      <dsp:spPr>
        <a:xfrm>
          <a:off x="0" y="1889053"/>
          <a:ext cx="10769600" cy="75420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850F5-9D47-4CCD-A4E5-67DCE1160C49}">
      <dsp:nvSpPr>
        <dsp:cNvPr id="0" name=""/>
        <dsp:cNvSpPr/>
      </dsp:nvSpPr>
      <dsp:spPr>
        <a:xfrm>
          <a:off x="228147" y="2058750"/>
          <a:ext cx="414812" cy="414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83AFEC-F43D-4BF9-80F7-67C5F540F581}">
      <dsp:nvSpPr>
        <dsp:cNvPr id="0" name=""/>
        <dsp:cNvSpPr/>
      </dsp:nvSpPr>
      <dsp:spPr>
        <a:xfrm>
          <a:off x="871107" y="1889053"/>
          <a:ext cx="9898492" cy="754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20" tIns="79820" rIns="79820" bIns="79820" numCol="1" spcCol="1270" anchor="ctr" anchorCtr="0">
          <a:noAutofit/>
        </a:bodyPr>
        <a:lstStyle/>
        <a:p>
          <a:pPr marL="0" lvl="0" indent="0" algn="l" defTabSz="844550">
            <a:lnSpc>
              <a:spcPct val="90000"/>
            </a:lnSpc>
            <a:spcBef>
              <a:spcPct val="0"/>
            </a:spcBef>
            <a:spcAft>
              <a:spcPct val="35000"/>
            </a:spcAft>
            <a:buNone/>
          </a:pPr>
          <a:r>
            <a:rPr lang="en-US" sz="1900" kern="1200"/>
            <a:t>Adjusted R squared</a:t>
          </a:r>
        </a:p>
      </dsp:txBody>
      <dsp:txXfrm>
        <a:off x="871107" y="1889053"/>
        <a:ext cx="9898492" cy="754205"/>
      </dsp:txXfrm>
    </dsp:sp>
    <dsp:sp modelId="{D579A4A3-3B3C-43CE-923E-4D70CB6BF10C}">
      <dsp:nvSpPr>
        <dsp:cNvPr id="0" name=""/>
        <dsp:cNvSpPr/>
      </dsp:nvSpPr>
      <dsp:spPr>
        <a:xfrm>
          <a:off x="0" y="2831810"/>
          <a:ext cx="10769600" cy="75420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0FA833-AF59-4045-B934-7073C744DA35}">
      <dsp:nvSpPr>
        <dsp:cNvPr id="0" name=""/>
        <dsp:cNvSpPr/>
      </dsp:nvSpPr>
      <dsp:spPr>
        <a:xfrm>
          <a:off x="228147" y="3001506"/>
          <a:ext cx="414812" cy="4148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B1E16C-D4B9-4A15-9B57-60E82562825F}">
      <dsp:nvSpPr>
        <dsp:cNvPr id="0" name=""/>
        <dsp:cNvSpPr/>
      </dsp:nvSpPr>
      <dsp:spPr>
        <a:xfrm>
          <a:off x="871107" y="2831810"/>
          <a:ext cx="9898492" cy="754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20" tIns="79820" rIns="79820" bIns="79820" numCol="1" spcCol="1270" anchor="ctr" anchorCtr="0">
          <a:noAutofit/>
        </a:bodyPr>
        <a:lstStyle/>
        <a:p>
          <a:pPr marL="0" lvl="0" indent="0" algn="l" defTabSz="844550">
            <a:lnSpc>
              <a:spcPct val="90000"/>
            </a:lnSpc>
            <a:spcBef>
              <a:spcPct val="0"/>
            </a:spcBef>
            <a:spcAft>
              <a:spcPct val="35000"/>
            </a:spcAft>
            <a:buNone/>
          </a:pPr>
          <a:r>
            <a:rPr lang="en-US" sz="1900" kern="1200"/>
            <a:t>Mean Squared Error (MSE)</a:t>
          </a:r>
        </a:p>
      </dsp:txBody>
      <dsp:txXfrm>
        <a:off x="871107" y="2831810"/>
        <a:ext cx="9898492" cy="754205"/>
      </dsp:txXfrm>
    </dsp:sp>
    <dsp:sp modelId="{9422FAFF-A063-4A35-993F-B73E172B8D49}">
      <dsp:nvSpPr>
        <dsp:cNvPr id="0" name=""/>
        <dsp:cNvSpPr/>
      </dsp:nvSpPr>
      <dsp:spPr>
        <a:xfrm>
          <a:off x="0" y="3774566"/>
          <a:ext cx="10769600" cy="75420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F52928-5B9C-44FD-8004-7D0578A23294}">
      <dsp:nvSpPr>
        <dsp:cNvPr id="0" name=""/>
        <dsp:cNvSpPr/>
      </dsp:nvSpPr>
      <dsp:spPr>
        <a:xfrm>
          <a:off x="228147" y="3944263"/>
          <a:ext cx="414812" cy="4148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FA2DBD-E982-4152-A7F6-452EAFCC52BE}">
      <dsp:nvSpPr>
        <dsp:cNvPr id="0" name=""/>
        <dsp:cNvSpPr/>
      </dsp:nvSpPr>
      <dsp:spPr>
        <a:xfrm>
          <a:off x="871107" y="3774566"/>
          <a:ext cx="9898492" cy="754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20" tIns="79820" rIns="79820" bIns="79820" numCol="1" spcCol="1270" anchor="ctr" anchorCtr="0">
          <a:noAutofit/>
        </a:bodyPr>
        <a:lstStyle/>
        <a:p>
          <a:pPr marL="0" lvl="0" indent="0" algn="l" defTabSz="844550">
            <a:lnSpc>
              <a:spcPct val="90000"/>
            </a:lnSpc>
            <a:spcBef>
              <a:spcPct val="0"/>
            </a:spcBef>
            <a:spcAft>
              <a:spcPct val="35000"/>
            </a:spcAft>
            <a:buNone/>
          </a:pPr>
          <a:r>
            <a:rPr lang="en-US" sz="1900" kern="1200"/>
            <a:t>Root Mean Squared Error (RMSE)</a:t>
          </a:r>
        </a:p>
      </dsp:txBody>
      <dsp:txXfrm>
        <a:off x="871107" y="3774566"/>
        <a:ext cx="9898492" cy="75420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240AA-E455-4C10-8C5B-AEC1A05D60BB}">
      <dsp:nvSpPr>
        <dsp:cNvPr id="0" name=""/>
        <dsp:cNvSpPr/>
      </dsp:nvSpPr>
      <dsp:spPr>
        <a:xfrm>
          <a:off x="0" y="714"/>
          <a:ext cx="6815667" cy="16719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A5B644-BC58-4172-961A-67B1A05BCC97}">
      <dsp:nvSpPr>
        <dsp:cNvPr id="0" name=""/>
        <dsp:cNvSpPr/>
      </dsp:nvSpPr>
      <dsp:spPr>
        <a:xfrm>
          <a:off x="505752" y="376894"/>
          <a:ext cx="919550" cy="9195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3D1958-6010-42D3-9E2B-BD0A51A6D16B}">
      <dsp:nvSpPr>
        <dsp:cNvPr id="0" name=""/>
        <dsp:cNvSpPr/>
      </dsp:nvSpPr>
      <dsp:spPr>
        <a:xfrm>
          <a:off x="1931055" y="714"/>
          <a:ext cx="3067050" cy="1671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944" tIns="176944" rIns="176944" bIns="176944" numCol="1" spcCol="1270" anchor="ctr" anchorCtr="0">
          <a:noAutofit/>
        </a:bodyPr>
        <a:lstStyle/>
        <a:p>
          <a:pPr marL="0" lvl="0" indent="0" algn="l" defTabSz="1111250">
            <a:lnSpc>
              <a:spcPct val="90000"/>
            </a:lnSpc>
            <a:spcBef>
              <a:spcPct val="0"/>
            </a:spcBef>
            <a:spcAft>
              <a:spcPct val="35000"/>
            </a:spcAft>
            <a:buNone/>
          </a:pPr>
          <a:r>
            <a:rPr lang="en-US" sz="2500" kern="1200"/>
            <a:t>SST = total sum of squares     (Total Variation)</a:t>
          </a:r>
        </a:p>
      </dsp:txBody>
      <dsp:txXfrm>
        <a:off x="1931055" y="714"/>
        <a:ext cx="3067050" cy="1671909"/>
      </dsp:txXfrm>
    </dsp:sp>
    <dsp:sp modelId="{05E939F9-8461-47E5-904F-26ECC59EEDE7}">
      <dsp:nvSpPr>
        <dsp:cNvPr id="0" name=""/>
        <dsp:cNvSpPr/>
      </dsp:nvSpPr>
      <dsp:spPr>
        <a:xfrm>
          <a:off x="4998105" y="714"/>
          <a:ext cx="1817561" cy="1671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944" tIns="176944" rIns="176944" bIns="176944" numCol="1" spcCol="1270" anchor="ctr" anchorCtr="0">
          <a:noAutofit/>
        </a:bodyPr>
        <a:lstStyle/>
        <a:p>
          <a:pPr marL="0" lvl="0" indent="0" algn="l" defTabSz="711200">
            <a:lnSpc>
              <a:spcPct val="90000"/>
            </a:lnSpc>
            <a:spcBef>
              <a:spcPct val="0"/>
            </a:spcBef>
            <a:spcAft>
              <a:spcPct val="35000"/>
            </a:spcAft>
            <a:buNone/>
          </a:pPr>
          <a:r>
            <a:rPr lang="en-US" sz="1600" kern="1200"/>
            <a:t>Measures the variation of the Y</a:t>
          </a:r>
          <a:r>
            <a:rPr lang="en-US" sz="1600" kern="1200" baseline="-25000"/>
            <a:t>i</a:t>
          </a:r>
          <a:r>
            <a:rPr lang="en-US" sz="1600" kern="1200"/>
            <a:t> values around their mean Y</a:t>
          </a:r>
        </a:p>
      </dsp:txBody>
      <dsp:txXfrm>
        <a:off x="4998105" y="714"/>
        <a:ext cx="1817561" cy="1671909"/>
      </dsp:txXfrm>
    </dsp:sp>
    <dsp:sp modelId="{88110DE2-09F6-4E48-9351-199A7964CB7D}">
      <dsp:nvSpPr>
        <dsp:cNvPr id="0" name=""/>
        <dsp:cNvSpPr/>
      </dsp:nvSpPr>
      <dsp:spPr>
        <a:xfrm>
          <a:off x="0" y="2090601"/>
          <a:ext cx="6815667" cy="16719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F3CD3B-26B5-4448-BC0B-34D8C5340567}">
      <dsp:nvSpPr>
        <dsp:cNvPr id="0" name=""/>
        <dsp:cNvSpPr/>
      </dsp:nvSpPr>
      <dsp:spPr>
        <a:xfrm>
          <a:off x="505752" y="2466781"/>
          <a:ext cx="919550" cy="9195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CC33A5-4DFC-4C4A-A773-7AB43D321AED}">
      <dsp:nvSpPr>
        <dsp:cNvPr id="0" name=""/>
        <dsp:cNvSpPr/>
      </dsp:nvSpPr>
      <dsp:spPr>
        <a:xfrm>
          <a:off x="1931055" y="2090601"/>
          <a:ext cx="3067050" cy="1671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944" tIns="176944" rIns="176944" bIns="176944" numCol="1" spcCol="1270" anchor="ctr" anchorCtr="0">
          <a:noAutofit/>
        </a:bodyPr>
        <a:lstStyle/>
        <a:p>
          <a:pPr marL="0" lvl="0" indent="0" algn="l" defTabSz="1111250">
            <a:lnSpc>
              <a:spcPct val="90000"/>
            </a:lnSpc>
            <a:spcBef>
              <a:spcPct val="0"/>
            </a:spcBef>
            <a:spcAft>
              <a:spcPct val="35000"/>
            </a:spcAft>
            <a:buNone/>
          </a:pPr>
          <a:r>
            <a:rPr lang="en-US" sz="2500" kern="1200"/>
            <a:t>SSR = regression sum of squares  (Explained Variation)</a:t>
          </a:r>
        </a:p>
      </dsp:txBody>
      <dsp:txXfrm>
        <a:off x="1931055" y="2090601"/>
        <a:ext cx="3067050" cy="1671909"/>
      </dsp:txXfrm>
    </dsp:sp>
    <dsp:sp modelId="{B1ABD52D-2C2D-478C-8696-C186D4D7598B}">
      <dsp:nvSpPr>
        <dsp:cNvPr id="0" name=""/>
        <dsp:cNvSpPr/>
      </dsp:nvSpPr>
      <dsp:spPr>
        <a:xfrm>
          <a:off x="4998105" y="2090601"/>
          <a:ext cx="1817561" cy="1671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944" tIns="176944" rIns="176944" bIns="176944" numCol="1" spcCol="1270" anchor="ctr" anchorCtr="0">
          <a:noAutofit/>
        </a:bodyPr>
        <a:lstStyle/>
        <a:p>
          <a:pPr marL="0" lvl="0" indent="0" algn="l" defTabSz="711200">
            <a:lnSpc>
              <a:spcPct val="90000"/>
            </a:lnSpc>
            <a:spcBef>
              <a:spcPct val="0"/>
            </a:spcBef>
            <a:spcAft>
              <a:spcPct val="35000"/>
            </a:spcAft>
            <a:buNone/>
          </a:pPr>
          <a:r>
            <a:rPr lang="en-US" sz="1600" kern="1200"/>
            <a:t>Variation attributable to the relationship between X and Y</a:t>
          </a:r>
        </a:p>
      </dsp:txBody>
      <dsp:txXfrm>
        <a:off x="4998105" y="2090601"/>
        <a:ext cx="1817561" cy="1671909"/>
      </dsp:txXfrm>
    </dsp:sp>
    <dsp:sp modelId="{F2F17604-7648-4069-9ABE-DF890E4E53E7}">
      <dsp:nvSpPr>
        <dsp:cNvPr id="0" name=""/>
        <dsp:cNvSpPr/>
      </dsp:nvSpPr>
      <dsp:spPr>
        <a:xfrm>
          <a:off x="0" y="4180488"/>
          <a:ext cx="6815667" cy="16719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262387-8C7A-409F-AD97-C4AE12C5D194}">
      <dsp:nvSpPr>
        <dsp:cNvPr id="0" name=""/>
        <dsp:cNvSpPr/>
      </dsp:nvSpPr>
      <dsp:spPr>
        <a:xfrm>
          <a:off x="505752" y="4556668"/>
          <a:ext cx="919550" cy="9195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952130-6C53-4253-89A8-30BF0CABECAE}">
      <dsp:nvSpPr>
        <dsp:cNvPr id="0" name=""/>
        <dsp:cNvSpPr/>
      </dsp:nvSpPr>
      <dsp:spPr>
        <a:xfrm>
          <a:off x="1931055" y="4180488"/>
          <a:ext cx="3067050" cy="1671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944" tIns="176944" rIns="176944" bIns="176944" numCol="1" spcCol="1270" anchor="ctr" anchorCtr="0">
          <a:noAutofit/>
        </a:bodyPr>
        <a:lstStyle/>
        <a:p>
          <a:pPr marL="0" lvl="0" indent="0" algn="l" defTabSz="1111250">
            <a:lnSpc>
              <a:spcPct val="90000"/>
            </a:lnSpc>
            <a:spcBef>
              <a:spcPct val="0"/>
            </a:spcBef>
            <a:spcAft>
              <a:spcPct val="35000"/>
            </a:spcAft>
            <a:buNone/>
          </a:pPr>
          <a:r>
            <a:rPr lang="en-US" sz="2500" kern="1200"/>
            <a:t>SSE = error sum of squares   (Unexplained Variation)</a:t>
          </a:r>
        </a:p>
      </dsp:txBody>
      <dsp:txXfrm>
        <a:off x="1931055" y="4180488"/>
        <a:ext cx="3067050" cy="1671909"/>
      </dsp:txXfrm>
    </dsp:sp>
    <dsp:sp modelId="{2C4E3277-5D83-4686-A76D-EB435074AAAA}">
      <dsp:nvSpPr>
        <dsp:cNvPr id="0" name=""/>
        <dsp:cNvSpPr/>
      </dsp:nvSpPr>
      <dsp:spPr>
        <a:xfrm>
          <a:off x="4998105" y="4180488"/>
          <a:ext cx="1817561" cy="1671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944" tIns="176944" rIns="176944" bIns="176944" numCol="1" spcCol="1270" anchor="ctr" anchorCtr="0">
          <a:noAutofit/>
        </a:bodyPr>
        <a:lstStyle/>
        <a:p>
          <a:pPr marL="0" lvl="0" indent="0" algn="l" defTabSz="711200">
            <a:lnSpc>
              <a:spcPct val="90000"/>
            </a:lnSpc>
            <a:spcBef>
              <a:spcPct val="0"/>
            </a:spcBef>
            <a:spcAft>
              <a:spcPct val="35000"/>
            </a:spcAft>
            <a:buNone/>
          </a:pPr>
          <a:r>
            <a:rPr lang="en-US" sz="1600" kern="1200"/>
            <a:t>Variation in Y attributable to factors other than X</a:t>
          </a:r>
        </a:p>
      </dsp:txBody>
      <dsp:txXfrm>
        <a:off x="4998105" y="4180488"/>
        <a:ext cx="1817561" cy="167190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2198672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828801"/>
            <a:ext cx="5283200" cy="4532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1828801"/>
            <a:ext cx="5283200" cy="4532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309174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56348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CAB45-009E-1735-01B5-778A7840DEA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87AC12A-AC29-27A0-CDCC-140DD9FDF74D}"/>
              </a:ext>
            </a:extLst>
          </p:cNvPr>
          <p:cNvSpPr>
            <a:spLocks noGrp="1"/>
          </p:cNvSpPr>
          <p:nvPr>
            <p:ph type="dt" sz="half" idx="10"/>
          </p:nvPr>
        </p:nvSpPr>
        <p:spPr/>
        <p:txBody>
          <a:bodyPr/>
          <a:lstStyle/>
          <a:p>
            <a:fld id="{A276362F-AF15-4308-A3DB-DAB8D471C58F}" type="datetimeFigureOut">
              <a:rPr lang="en-IN" smtClean="0"/>
              <a:t>26-10-2023</a:t>
            </a:fld>
            <a:endParaRPr lang="en-IN"/>
          </a:p>
        </p:txBody>
      </p:sp>
      <p:sp>
        <p:nvSpPr>
          <p:cNvPr id="4" name="Footer Placeholder 3">
            <a:extLst>
              <a:ext uri="{FF2B5EF4-FFF2-40B4-BE49-F238E27FC236}">
                <a16:creationId xmlns:a16="http://schemas.microsoft.com/office/drawing/2014/main" id="{A8C47550-57B8-6BD5-B5B0-7B53E36A4C7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2ABF02C-56C1-BD36-57A4-0F6668766C9E}"/>
              </a:ext>
            </a:extLst>
          </p:cNvPr>
          <p:cNvSpPr>
            <a:spLocks noGrp="1"/>
          </p:cNvSpPr>
          <p:nvPr>
            <p:ph type="sldNum" sz="quarter" idx="12"/>
          </p:nvPr>
        </p:nvSpPr>
        <p:spPr/>
        <p:txBody>
          <a:bodyPr/>
          <a:lstStyle/>
          <a:p>
            <a:fld id="{5CFE27DC-48E9-411F-8F5F-C2FA98AEA247}" type="slidenum">
              <a:rPr lang="en-IN" smtClean="0"/>
              <a:t>‹#›</a:t>
            </a:fld>
            <a:endParaRPr lang="en-IN"/>
          </a:p>
        </p:txBody>
      </p:sp>
    </p:spTree>
    <p:extLst>
      <p:ext uri="{BB962C8B-B14F-4D97-AF65-F5344CB8AC3E}">
        <p14:creationId xmlns:p14="http://schemas.microsoft.com/office/powerpoint/2010/main" val="280028357"/>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A8D1-7BA9-B20A-6148-DA1258DFEA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2274843-C879-11BB-B0F7-95D074EFF9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5E79E63-1878-D279-69A2-A6E7B8CAF30E}"/>
              </a:ext>
            </a:extLst>
          </p:cNvPr>
          <p:cNvSpPr>
            <a:spLocks noGrp="1"/>
          </p:cNvSpPr>
          <p:nvPr>
            <p:ph type="dt" sz="half" idx="10"/>
          </p:nvPr>
        </p:nvSpPr>
        <p:spPr/>
        <p:txBody>
          <a:bodyPr/>
          <a:lstStyle/>
          <a:p>
            <a:fld id="{A276362F-AF15-4308-A3DB-DAB8D471C58F}" type="datetimeFigureOut">
              <a:rPr lang="en-IN" smtClean="0"/>
              <a:t>26-10-2023</a:t>
            </a:fld>
            <a:endParaRPr lang="en-IN"/>
          </a:p>
        </p:txBody>
      </p:sp>
      <p:sp>
        <p:nvSpPr>
          <p:cNvPr id="5" name="Footer Placeholder 4">
            <a:extLst>
              <a:ext uri="{FF2B5EF4-FFF2-40B4-BE49-F238E27FC236}">
                <a16:creationId xmlns:a16="http://schemas.microsoft.com/office/drawing/2014/main" id="{2E552315-CE23-03B6-F1CC-0C9AB2019A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D35AFD-856B-75D2-CEBC-6F10D9037CDC}"/>
              </a:ext>
            </a:extLst>
          </p:cNvPr>
          <p:cNvSpPr>
            <a:spLocks noGrp="1"/>
          </p:cNvSpPr>
          <p:nvPr>
            <p:ph type="sldNum" sz="quarter" idx="12"/>
          </p:nvPr>
        </p:nvSpPr>
        <p:spPr/>
        <p:txBody>
          <a:bodyPr/>
          <a:lstStyle/>
          <a:p>
            <a:fld id="{5CFE27DC-48E9-411F-8F5F-C2FA98AEA247}" type="slidenum">
              <a:rPr lang="en-IN" smtClean="0"/>
              <a:t>‹#›</a:t>
            </a:fld>
            <a:endParaRPr lang="en-IN"/>
          </a:p>
        </p:txBody>
      </p:sp>
    </p:spTree>
    <p:extLst>
      <p:ext uri="{BB962C8B-B14F-4D97-AF65-F5344CB8AC3E}">
        <p14:creationId xmlns:p14="http://schemas.microsoft.com/office/powerpoint/2010/main" val="223352705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82828"/>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AA83114-27B3-CC4B-4252-72D71C96AFFB}"/>
              </a:ext>
            </a:extLst>
          </p:cNvPr>
          <p:cNvSpPr>
            <a:spLocks noGrp="1" noChangeArrowheads="1"/>
          </p:cNvSpPr>
          <p:nvPr>
            <p:ph type="title"/>
          </p:nvPr>
        </p:nvSpPr>
        <p:spPr bwMode="auto">
          <a:xfrm>
            <a:off x="812800" y="228600"/>
            <a:ext cx="10566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342" tIns="42672" rIns="85342" bIns="42672" numCol="1" anchor="b"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E44E8FEC-ACB0-654B-6914-DC1BC6DE26EC}"/>
              </a:ext>
            </a:extLst>
          </p:cNvPr>
          <p:cNvSpPr>
            <a:spLocks noGrp="1" noChangeArrowheads="1"/>
          </p:cNvSpPr>
          <p:nvPr>
            <p:ph type="body" idx="1"/>
          </p:nvPr>
        </p:nvSpPr>
        <p:spPr bwMode="auto">
          <a:xfrm>
            <a:off x="812800" y="1828801"/>
            <a:ext cx="10769600" cy="453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342" tIns="42672" rIns="85342" bIns="4267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101" name="Rectangle 29">
            <a:extLst>
              <a:ext uri="{FF2B5EF4-FFF2-40B4-BE49-F238E27FC236}">
                <a16:creationId xmlns:a16="http://schemas.microsoft.com/office/drawing/2014/main" id="{1F325EBF-1213-F98E-728C-740230C9BC83}"/>
              </a:ext>
            </a:extLst>
          </p:cNvPr>
          <p:cNvSpPr>
            <a:spLocks noChangeArrowheads="1"/>
          </p:cNvSpPr>
          <p:nvPr userDrawn="1"/>
        </p:nvSpPr>
        <p:spPr bwMode="gray">
          <a:xfrm>
            <a:off x="0" y="6492875"/>
            <a:ext cx="12192000" cy="452438"/>
          </a:xfrm>
          <a:prstGeom prst="rect">
            <a:avLst/>
          </a:prstGeom>
          <a:solidFill>
            <a:srgbClr val="FEA402"/>
          </a:solidFill>
          <a:ln w="9525" algn="ctr">
            <a:noFill/>
            <a:miter lim="800000"/>
            <a:headEnd/>
            <a:tailEnd/>
          </a:ln>
        </p:spPr>
        <p:txBody>
          <a:bodyPr wrap="none" lIns="0" tIns="0" rIns="0" bIns="0" anchor="ct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dirty="0">
                <a:solidFill>
                  <a:srgbClr val="F3F5E7"/>
                </a:solidFill>
              </a:rPr>
              <a:t>                                                       Copyright © 2016 Pearson Education, Ltd.</a:t>
            </a:r>
          </a:p>
        </p:txBody>
      </p:sp>
      <p:sp>
        <p:nvSpPr>
          <p:cNvPr id="1029" name="Rectangle 31">
            <a:extLst>
              <a:ext uri="{FF2B5EF4-FFF2-40B4-BE49-F238E27FC236}">
                <a16:creationId xmlns:a16="http://schemas.microsoft.com/office/drawing/2014/main" id="{65D1598D-8C46-C21E-7F99-28AD33344FA3}"/>
              </a:ext>
            </a:extLst>
          </p:cNvPr>
          <p:cNvSpPr>
            <a:spLocks noChangeArrowheads="1"/>
          </p:cNvSpPr>
          <p:nvPr userDrawn="1"/>
        </p:nvSpPr>
        <p:spPr bwMode="auto">
          <a:xfrm>
            <a:off x="9423400" y="6564313"/>
            <a:ext cx="2844800" cy="233362"/>
          </a:xfrm>
          <a:prstGeom prst="rect">
            <a:avLst/>
          </a:prstGeom>
          <a:noFill/>
          <a:ln w="9525">
            <a:noFill/>
            <a:miter lim="800000"/>
            <a:headEnd/>
            <a:tailEnd/>
          </a:ln>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600">
                <a:solidFill>
                  <a:schemeClr val="bg1"/>
                </a:solidFill>
              </a:rPr>
              <a:t>Chapter 12, Slide </a:t>
            </a:r>
            <a:fld id="{10C25E2C-2AA8-421B-8229-9F8A93AA2CF1}" type="slidenum">
              <a:rPr lang="en-US" altLang="en-US" sz="1600" smtClean="0">
                <a:solidFill>
                  <a:schemeClr val="bg1"/>
                </a:solidFill>
              </a:rPr>
              <a:pPr eaLnBrk="1" hangingPunct="1">
                <a:defRPr/>
              </a:pPr>
              <a:t>‹#›</a:t>
            </a:fld>
            <a:endParaRPr lang="en-US" altLang="en-US" sz="1600">
              <a:solidFill>
                <a:schemeClr val="bg1"/>
              </a:solidFill>
            </a:endParaRPr>
          </a:p>
        </p:txBody>
      </p:sp>
      <p:pic>
        <p:nvPicPr>
          <p:cNvPr id="1030" name="Picture 32" descr="Pearson_Strap_Bound_White">
            <a:extLst>
              <a:ext uri="{FF2B5EF4-FFF2-40B4-BE49-F238E27FC236}">
                <a16:creationId xmlns:a16="http://schemas.microsoft.com/office/drawing/2014/main" id="{30D3D1B6-6BCC-A0C3-39AE-675422920A88}"/>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7151" y="6481763"/>
            <a:ext cx="234950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30" descr="Pearson_Bound_White">
            <a:extLst>
              <a:ext uri="{FF2B5EF4-FFF2-40B4-BE49-F238E27FC236}">
                <a16:creationId xmlns:a16="http://schemas.microsoft.com/office/drawing/2014/main" id="{3116C154-7E70-2B14-D4DD-A5ABABB4678E}"/>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501467" y="6477000"/>
            <a:ext cx="1940984"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7" r:id="rId1"/>
    <p:sldLayoutId id="2147483673" r:id="rId2"/>
    <p:sldLayoutId id="2147483671" r:id="rId3"/>
    <p:sldLayoutId id="2147483678" r:id="rId4"/>
    <p:sldLayoutId id="2147483679" r:id="rId5"/>
  </p:sldLayoutIdLst>
  <p:transition spd="slow">
    <p:push dir="u"/>
  </p:transition>
  <p:hf sldNum="0" hdr="0" ftr="0" dt="0"/>
  <p:txStyles>
    <p:titleStyle>
      <a:lvl1pPr algn="l" defTabSz="852488" rtl="0" eaLnBrk="0" fontAlgn="base" hangingPunct="0">
        <a:spcBef>
          <a:spcPct val="0"/>
        </a:spcBef>
        <a:spcAft>
          <a:spcPct val="0"/>
        </a:spcAft>
        <a:defRPr sz="3600" b="1">
          <a:solidFill>
            <a:srgbClr val="FEA402"/>
          </a:solidFill>
          <a:latin typeface="+mj-lt"/>
          <a:ea typeface="+mj-ea"/>
          <a:cs typeface="+mj-cs"/>
        </a:defRPr>
      </a:lvl1pPr>
      <a:lvl2pPr algn="l" defTabSz="852488" rtl="0" eaLnBrk="0" fontAlgn="base" hangingPunct="0">
        <a:spcBef>
          <a:spcPct val="0"/>
        </a:spcBef>
        <a:spcAft>
          <a:spcPct val="0"/>
        </a:spcAft>
        <a:defRPr sz="3600" b="1">
          <a:solidFill>
            <a:srgbClr val="FEA402"/>
          </a:solidFill>
          <a:latin typeface="Arial" charset="0"/>
          <a:cs typeface="Arial" charset="0"/>
        </a:defRPr>
      </a:lvl2pPr>
      <a:lvl3pPr algn="l" defTabSz="852488" rtl="0" eaLnBrk="0" fontAlgn="base" hangingPunct="0">
        <a:spcBef>
          <a:spcPct val="0"/>
        </a:spcBef>
        <a:spcAft>
          <a:spcPct val="0"/>
        </a:spcAft>
        <a:defRPr sz="3600" b="1">
          <a:solidFill>
            <a:srgbClr val="FEA402"/>
          </a:solidFill>
          <a:latin typeface="Arial" charset="0"/>
          <a:cs typeface="Arial" charset="0"/>
        </a:defRPr>
      </a:lvl3pPr>
      <a:lvl4pPr algn="l" defTabSz="852488" rtl="0" eaLnBrk="0" fontAlgn="base" hangingPunct="0">
        <a:spcBef>
          <a:spcPct val="0"/>
        </a:spcBef>
        <a:spcAft>
          <a:spcPct val="0"/>
        </a:spcAft>
        <a:defRPr sz="3600" b="1">
          <a:solidFill>
            <a:srgbClr val="FEA402"/>
          </a:solidFill>
          <a:latin typeface="Arial" charset="0"/>
          <a:cs typeface="Arial" charset="0"/>
        </a:defRPr>
      </a:lvl4pPr>
      <a:lvl5pPr algn="l" defTabSz="852488" rtl="0" eaLnBrk="0" fontAlgn="base" hangingPunct="0">
        <a:spcBef>
          <a:spcPct val="0"/>
        </a:spcBef>
        <a:spcAft>
          <a:spcPct val="0"/>
        </a:spcAft>
        <a:defRPr sz="3600" b="1">
          <a:solidFill>
            <a:srgbClr val="FEA402"/>
          </a:solidFill>
          <a:latin typeface="Arial" charset="0"/>
          <a:cs typeface="Arial" charset="0"/>
        </a:defRPr>
      </a:lvl5pPr>
      <a:lvl6pPr marL="457200" algn="l" defTabSz="852488" rtl="0" fontAlgn="base">
        <a:spcBef>
          <a:spcPct val="0"/>
        </a:spcBef>
        <a:spcAft>
          <a:spcPct val="0"/>
        </a:spcAft>
        <a:defRPr sz="4000">
          <a:solidFill>
            <a:srgbClr val="D00000"/>
          </a:solidFill>
          <a:latin typeface="Arial" charset="0"/>
          <a:cs typeface="Arial" charset="0"/>
        </a:defRPr>
      </a:lvl6pPr>
      <a:lvl7pPr marL="914400" algn="l" defTabSz="852488" rtl="0" fontAlgn="base">
        <a:spcBef>
          <a:spcPct val="0"/>
        </a:spcBef>
        <a:spcAft>
          <a:spcPct val="0"/>
        </a:spcAft>
        <a:defRPr sz="4000">
          <a:solidFill>
            <a:srgbClr val="D00000"/>
          </a:solidFill>
          <a:latin typeface="Arial" charset="0"/>
          <a:cs typeface="Arial" charset="0"/>
        </a:defRPr>
      </a:lvl7pPr>
      <a:lvl8pPr marL="1371600" algn="l" defTabSz="852488" rtl="0" fontAlgn="base">
        <a:spcBef>
          <a:spcPct val="0"/>
        </a:spcBef>
        <a:spcAft>
          <a:spcPct val="0"/>
        </a:spcAft>
        <a:defRPr sz="4000">
          <a:solidFill>
            <a:srgbClr val="D00000"/>
          </a:solidFill>
          <a:latin typeface="Arial" charset="0"/>
          <a:cs typeface="Arial" charset="0"/>
        </a:defRPr>
      </a:lvl8pPr>
      <a:lvl9pPr marL="1828800" algn="l" defTabSz="852488" rtl="0" fontAlgn="base">
        <a:spcBef>
          <a:spcPct val="0"/>
        </a:spcBef>
        <a:spcAft>
          <a:spcPct val="0"/>
        </a:spcAft>
        <a:defRPr sz="4000">
          <a:solidFill>
            <a:srgbClr val="D00000"/>
          </a:solidFill>
          <a:latin typeface="Arial" charset="0"/>
          <a:cs typeface="Arial" charset="0"/>
        </a:defRPr>
      </a:lvl9pPr>
    </p:titleStyle>
    <p:bodyStyle>
      <a:lvl1pPr marL="320675" indent="-320675" algn="l" defTabSz="852488" rtl="0" eaLnBrk="0" fontAlgn="base" hangingPunct="0">
        <a:spcBef>
          <a:spcPct val="20000"/>
        </a:spcBef>
        <a:spcAft>
          <a:spcPct val="0"/>
        </a:spcAft>
        <a:buClr>
          <a:srgbClr val="FEA402"/>
        </a:buClr>
        <a:buSzPct val="60000"/>
        <a:buFont typeface="Wingdings" panose="05000000000000000000" pitchFamily="2" charset="2"/>
        <a:buChar char="n"/>
        <a:defRPr sz="2800">
          <a:solidFill>
            <a:srgbClr val="FFFFFF"/>
          </a:solidFill>
          <a:latin typeface="+mn-lt"/>
          <a:ea typeface="+mn-ea"/>
          <a:cs typeface="+mn-cs"/>
        </a:defRPr>
      </a:lvl1pPr>
      <a:lvl2pPr marL="693738" indent="-268288" algn="l" defTabSz="852488" rtl="0" eaLnBrk="0" fontAlgn="base" hangingPunct="0">
        <a:spcBef>
          <a:spcPct val="20000"/>
        </a:spcBef>
        <a:spcAft>
          <a:spcPct val="0"/>
        </a:spcAft>
        <a:buClr>
          <a:srgbClr val="CC3300"/>
        </a:buClr>
        <a:buSzPct val="55000"/>
        <a:buFont typeface="Wingdings" panose="05000000000000000000" pitchFamily="2" charset="2"/>
        <a:buChar char="n"/>
        <a:defRPr sz="2400">
          <a:solidFill>
            <a:srgbClr val="FFFFFF"/>
          </a:solidFill>
          <a:latin typeface="+mn-lt"/>
          <a:cs typeface="+mn-cs"/>
        </a:defRPr>
      </a:lvl2pPr>
      <a:lvl3pPr marL="1068388" indent="-215900" algn="l" defTabSz="852488" rtl="0" eaLnBrk="0" fontAlgn="base" hangingPunct="0">
        <a:spcBef>
          <a:spcPct val="20000"/>
        </a:spcBef>
        <a:spcAft>
          <a:spcPct val="0"/>
        </a:spcAft>
        <a:buClr>
          <a:schemeClr val="accent2"/>
        </a:buClr>
        <a:buSzPct val="50000"/>
        <a:buFont typeface="Wingdings" panose="05000000000000000000" pitchFamily="2" charset="2"/>
        <a:buChar char="n"/>
        <a:defRPr sz="2000">
          <a:solidFill>
            <a:srgbClr val="FFFFFF"/>
          </a:solidFill>
          <a:latin typeface="+mn-lt"/>
          <a:cs typeface="+mn-cs"/>
        </a:defRPr>
      </a:lvl3pPr>
      <a:lvl4pPr marL="1493838" indent="-212725" algn="l" defTabSz="852488" rtl="0" eaLnBrk="0" fontAlgn="base" hangingPunct="0">
        <a:spcBef>
          <a:spcPct val="20000"/>
        </a:spcBef>
        <a:spcAft>
          <a:spcPct val="0"/>
        </a:spcAft>
        <a:buClr>
          <a:schemeClr val="folHlink"/>
        </a:buClr>
        <a:buSzPct val="55000"/>
        <a:buFont typeface="Wingdings" panose="05000000000000000000" pitchFamily="2" charset="2"/>
        <a:buChar char="n"/>
        <a:defRPr>
          <a:solidFill>
            <a:srgbClr val="FFFFFF"/>
          </a:solidFill>
          <a:latin typeface="+mn-lt"/>
          <a:cs typeface="+mn-cs"/>
        </a:defRPr>
      </a:lvl4pPr>
      <a:lvl5pPr marL="1919288" indent="-212725" algn="l" defTabSz="852488" rtl="0" eaLnBrk="0" fontAlgn="base" hangingPunct="0">
        <a:spcBef>
          <a:spcPct val="20000"/>
        </a:spcBef>
        <a:spcAft>
          <a:spcPct val="0"/>
        </a:spcAft>
        <a:buClr>
          <a:srgbClr val="CC3300"/>
        </a:buClr>
        <a:buSzPct val="50000"/>
        <a:buFont typeface="Wingdings" panose="05000000000000000000" pitchFamily="2" charset="2"/>
        <a:buChar char="n"/>
        <a:defRPr>
          <a:solidFill>
            <a:srgbClr val="FFFFFF"/>
          </a:solidFill>
          <a:latin typeface="+mn-lt"/>
          <a:cs typeface="+mn-cs"/>
        </a:defRPr>
      </a:lvl5pPr>
      <a:lvl6pPr marL="2376488" indent="-212725" algn="l" defTabSz="852488" rtl="0" fontAlgn="base">
        <a:spcBef>
          <a:spcPct val="20000"/>
        </a:spcBef>
        <a:spcAft>
          <a:spcPct val="0"/>
        </a:spcAft>
        <a:buClr>
          <a:srgbClr val="FD2B4E"/>
        </a:buClr>
        <a:buSzPct val="50000"/>
        <a:buFont typeface="Wingdings" pitchFamily="2" charset="2"/>
        <a:buChar char="n"/>
        <a:defRPr>
          <a:solidFill>
            <a:schemeClr val="tx1"/>
          </a:solidFill>
          <a:latin typeface="+mn-lt"/>
          <a:cs typeface="+mn-cs"/>
        </a:defRPr>
      </a:lvl6pPr>
      <a:lvl7pPr marL="2833688" indent="-212725" algn="l" defTabSz="852488" rtl="0" fontAlgn="base">
        <a:spcBef>
          <a:spcPct val="20000"/>
        </a:spcBef>
        <a:spcAft>
          <a:spcPct val="0"/>
        </a:spcAft>
        <a:buClr>
          <a:srgbClr val="FD2B4E"/>
        </a:buClr>
        <a:buSzPct val="50000"/>
        <a:buFont typeface="Wingdings" pitchFamily="2" charset="2"/>
        <a:buChar char="n"/>
        <a:defRPr>
          <a:solidFill>
            <a:schemeClr val="tx1"/>
          </a:solidFill>
          <a:latin typeface="+mn-lt"/>
          <a:cs typeface="+mn-cs"/>
        </a:defRPr>
      </a:lvl7pPr>
      <a:lvl8pPr marL="3290888" indent="-212725" algn="l" defTabSz="852488" rtl="0" fontAlgn="base">
        <a:spcBef>
          <a:spcPct val="20000"/>
        </a:spcBef>
        <a:spcAft>
          <a:spcPct val="0"/>
        </a:spcAft>
        <a:buClr>
          <a:srgbClr val="FD2B4E"/>
        </a:buClr>
        <a:buSzPct val="50000"/>
        <a:buFont typeface="Wingdings" pitchFamily="2" charset="2"/>
        <a:buChar char="n"/>
        <a:defRPr>
          <a:solidFill>
            <a:schemeClr val="tx1"/>
          </a:solidFill>
          <a:latin typeface="+mn-lt"/>
          <a:cs typeface="+mn-cs"/>
        </a:defRPr>
      </a:lvl8pPr>
      <a:lvl9pPr marL="3748088" indent="-212725" algn="l" defTabSz="852488" rtl="0" fontAlgn="base">
        <a:spcBef>
          <a:spcPct val="20000"/>
        </a:spcBef>
        <a:spcAft>
          <a:spcPct val="0"/>
        </a:spcAft>
        <a:buClr>
          <a:srgbClr val="FD2B4E"/>
        </a:buClr>
        <a:buSzPct val="50000"/>
        <a:buFont typeface="Wingdings" pitchFamily="2" charset="2"/>
        <a:buChar char="n"/>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1.bin"/><Relationship Id="rId1" Type="http://schemas.openxmlformats.org/officeDocument/2006/relationships/slideLayout" Target="../slideLayouts/slideLayout3.xml"/><Relationship Id="rId5" Type="http://schemas.openxmlformats.org/officeDocument/2006/relationships/image" Target="../media/image18.w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3.bin"/><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4.bin"/><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5.bin"/><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6.bin"/><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7.bin"/><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8.bin"/><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wmf"/><Relationship Id="rId7" Type="http://schemas.openxmlformats.org/officeDocument/2006/relationships/image" Target="../media/image28.wmf"/><Relationship Id="rId2" Type="http://schemas.openxmlformats.org/officeDocument/2006/relationships/oleObject" Target="../embeddings/oleObject9.bin"/><Relationship Id="rId1" Type="http://schemas.openxmlformats.org/officeDocument/2006/relationships/slideLayout" Target="../slideLayouts/slideLayout3.xml"/><Relationship Id="rId6" Type="http://schemas.openxmlformats.org/officeDocument/2006/relationships/oleObject" Target="../embeddings/oleObject11.bin"/><Relationship Id="rId5" Type="http://schemas.openxmlformats.org/officeDocument/2006/relationships/image" Target="../media/image27.wmf"/><Relationship Id="rId4" Type="http://schemas.openxmlformats.org/officeDocument/2006/relationships/oleObject" Target="../embeddings/oleObject10.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19.emf"/></Relationships>
</file>

<file path=ppt/slides/_rels/slide2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3.bin"/><Relationship Id="rId1" Type="http://schemas.openxmlformats.org/officeDocument/2006/relationships/slideLayout" Target="../slideLayouts/slideLayout3.xml"/><Relationship Id="rId5" Type="http://schemas.openxmlformats.org/officeDocument/2006/relationships/image" Target="../media/image28.wmf"/><Relationship Id="rId4" Type="http://schemas.openxmlformats.org/officeDocument/2006/relationships/oleObject" Target="../embeddings/oleObject14.bin"/></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2.wmf"/></Relationships>
</file>

<file path=ppt/slides/_rels/slide3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16.bin"/><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34.wmf"/><Relationship Id="rId4" Type="http://schemas.openxmlformats.org/officeDocument/2006/relationships/oleObject" Target="../embeddings/oleObject17.bin"/></Relationships>
</file>

<file path=ppt/slides/_rels/slide32.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18.bin"/><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19.bin"/><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6.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21.bin"/><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65.wmf"/><Relationship Id="rId3" Type="http://schemas.openxmlformats.org/officeDocument/2006/relationships/image" Target="../media/image60.wmf"/><Relationship Id="rId7" Type="http://schemas.openxmlformats.org/officeDocument/2006/relationships/image" Target="../media/image62.wmf"/><Relationship Id="rId12" Type="http://schemas.openxmlformats.org/officeDocument/2006/relationships/oleObject" Target="../embeddings/oleObject27.bin"/><Relationship Id="rId2" Type="http://schemas.openxmlformats.org/officeDocument/2006/relationships/oleObject" Target="../embeddings/oleObject22.bin"/><Relationship Id="rId1" Type="http://schemas.openxmlformats.org/officeDocument/2006/relationships/slideLayout" Target="../slideLayouts/slideLayout3.xml"/><Relationship Id="rId6" Type="http://schemas.openxmlformats.org/officeDocument/2006/relationships/oleObject" Target="../embeddings/oleObject24.bin"/><Relationship Id="rId11" Type="http://schemas.openxmlformats.org/officeDocument/2006/relationships/image" Target="../media/image64.wmf"/><Relationship Id="rId5" Type="http://schemas.openxmlformats.org/officeDocument/2006/relationships/image" Target="../media/image61.w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63.wmf"/></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28.bin"/><Relationship Id="rId1" Type="http://schemas.openxmlformats.org/officeDocument/2006/relationships/slideLayout" Target="../slideLayouts/slideLayout3.xml"/><Relationship Id="rId5" Type="http://schemas.openxmlformats.org/officeDocument/2006/relationships/image" Target="../media/image69.wmf"/><Relationship Id="rId4" Type="http://schemas.openxmlformats.org/officeDocument/2006/relationships/oleObject" Target="../embeddings/oleObject29.bin"/></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71.wmf"/></Relationships>
</file>

<file path=ppt/slides/_rels/slide62.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oleObject" Target="../embeddings/oleObject31.bin"/><Relationship Id="rId1" Type="http://schemas.openxmlformats.org/officeDocument/2006/relationships/slideLayout" Target="../slideLayouts/slideLayout3.xml"/><Relationship Id="rId5" Type="http://schemas.openxmlformats.org/officeDocument/2006/relationships/image" Target="../media/image73.wmf"/><Relationship Id="rId4" Type="http://schemas.openxmlformats.org/officeDocument/2006/relationships/oleObject" Target="../embeddings/oleObject32.bin"/></Relationships>
</file>

<file path=ppt/slides/_rels/slide63.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oleObject" Target="../embeddings/oleObject33.bin"/><Relationship Id="rId1" Type="http://schemas.openxmlformats.org/officeDocument/2006/relationships/slideLayout" Target="../slideLayouts/slideLayout3.xml"/><Relationship Id="rId5" Type="http://schemas.openxmlformats.org/officeDocument/2006/relationships/image" Target="../media/image75.wmf"/><Relationship Id="rId4" Type="http://schemas.openxmlformats.org/officeDocument/2006/relationships/oleObject" Target="../embeddings/oleObject34.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76.wmf"/></Relationships>
</file>

<file path=ppt/slides/_rels/slide65.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oleObject" Target="../embeddings/oleObject36.bin"/><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oleObject" Target="../embeddings/oleObject37.bin"/><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oleObject" Target="../embeddings/oleObject38.bin"/><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0.wmf"/><Relationship Id="rId7" Type="http://schemas.openxmlformats.org/officeDocument/2006/relationships/image" Target="../media/image82.wmf"/><Relationship Id="rId2" Type="http://schemas.openxmlformats.org/officeDocument/2006/relationships/oleObject" Target="../embeddings/oleObject39.bin"/><Relationship Id="rId1" Type="http://schemas.openxmlformats.org/officeDocument/2006/relationships/slideLayout" Target="../slideLayouts/slideLayout3.xml"/><Relationship Id="rId6" Type="http://schemas.openxmlformats.org/officeDocument/2006/relationships/oleObject" Target="../embeddings/oleObject41.bin"/><Relationship Id="rId5" Type="http://schemas.openxmlformats.org/officeDocument/2006/relationships/image" Target="../media/image81.wmf"/><Relationship Id="rId4" Type="http://schemas.openxmlformats.org/officeDocument/2006/relationships/oleObject" Target="../embeddings/oleObject40.bin"/></Relationships>
</file>

<file path=ppt/slides/_rels/slide69.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42.bin"/><Relationship Id="rId1" Type="http://schemas.openxmlformats.org/officeDocument/2006/relationships/slideLayout" Target="../slideLayouts/slideLayout3.xml"/><Relationship Id="rId5" Type="http://schemas.openxmlformats.org/officeDocument/2006/relationships/image" Target="../media/image84.wmf"/><Relationship Id="rId4" Type="http://schemas.openxmlformats.org/officeDocument/2006/relationships/oleObject" Target="../embeddings/oleObject43.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oleObject" Target="../embeddings/oleObject44.bin"/><Relationship Id="rId1" Type="http://schemas.openxmlformats.org/officeDocument/2006/relationships/slideLayout" Target="../slideLayouts/slideLayout3.xml"/><Relationship Id="rId5" Type="http://schemas.openxmlformats.org/officeDocument/2006/relationships/image" Target="../media/image86.wmf"/><Relationship Id="rId4" Type="http://schemas.openxmlformats.org/officeDocument/2006/relationships/oleObject" Target="../embeddings/oleObject45.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oleObject" Target="../embeddings/oleObject46.bin"/><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Video 3" descr="3D White Moving Curved Lines">
            <a:extLst>
              <a:ext uri="{FF2B5EF4-FFF2-40B4-BE49-F238E27FC236}">
                <a16:creationId xmlns:a16="http://schemas.microsoft.com/office/drawing/2014/main" id="{CF8EFEF5-98CC-753C-E9A7-1CD7137E185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4665" b="10731"/>
          <a:stretch/>
        </p:blipFill>
        <p:spPr>
          <a:xfrm>
            <a:off x="-6615" y="0"/>
            <a:ext cx="12198615" cy="6857999"/>
          </a:xfrm>
          <a:prstGeom prst="rect">
            <a:avLst/>
          </a:prstGeom>
          <a:noFill/>
        </p:spPr>
      </p:pic>
      <p:sp>
        <p:nvSpPr>
          <p:cNvPr id="2" name="Title 1">
            <a:extLst>
              <a:ext uri="{FF2B5EF4-FFF2-40B4-BE49-F238E27FC236}">
                <a16:creationId xmlns:a16="http://schemas.microsoft.com/office/drawing/2014/main" id="{D3A5AF8B-5233-F8BD-6CFA-F95CB444CC93}"/>
              </a:ext>
            </a:extLst>
          </p:cNvPr>
          <p:cNvSpPr>
            <a:spLocks noGrp="1"/>
          </p:cNvSpPr>
          <p:nvPr>
            <p:ph type="title"/>
          </p:nvPr>
        </p:nvSpPr>
        <p:spPr>
          <a:xfrm>
            <a:off x="1016000" y="3104357"/>
            <a:ext cx="10566400" cy="990600"/>
          </a:xfrm>
        </p:spPr>
        <p:txBody>
          <a:bodyPr wrap="square" anchor="b">
            <a:noAutofit/>
          </a:bodyPr>
          <a:lstStyle/>
          <a:p>
            <a:pPr algn="ctr"/>
            <a:r>
              <a:rPr lang="en-IN" sz="6600" b="1" dirty="0"/>
              <a:t>Linear Regression</a:t>
            </a:r>
          </a:p>
        </p:txBody>
      </p:sp>
      <p:sp>
        <p:nvSpPr>
          <p:cNvPr id="3" name="Rectangle: Rounded Corners 2">
            <a:extLst>
              <a:ext uri="{FF2B5EF4-FFF2-40B4-BE49-F238E27FC236}">
                <a16:creationId xmlns:a16="http://schemas.microsoft.com/office/drawing/2014/main" id="{0D4C1319-BFB2-9D40-0BEA-047DACF5E090}"/>
              </a:ext>
            </a:extLst>
          </p:cNvPr>
          <p:cNvSpPr/>
          <p:nvPr/>
        </p:nvSpPr>
        <p:spPr>
          <a:xfrm>
            <a:off x="7783286" y="5148943"/>
            <a:ext cx="4125685" cy="1502228"/>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Presentation By</a:t>
            </a:r>
          </a:p>
          <a:p>
            <a:pPr algn="ctr"/>
            <a:r>
              <a:rPr lang="en-IN" sz="2800" b="1" dirty="0"/>
              <a:t>Aravind Reddy</a:t>
            </a:r>
          </a:p>
          <a:p>
            <a:pPr algn="ctr"/>
            <a:endParaRPr lang="en-IN" dirty="0"/>
          </a:p>
        </p:txBody>
      </p:sp>
    </p:spTree>
    <p:extLst>
      <p:ext uri="{BB962C8B-B14F-4D97-AF65-F5344CB8AC3E}">
        <p14:creationId xmlns:p14="http://schemas.microsoft.com/office/powerpoint/2010/main" val="11606111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a:extLst>
              <a:ext uri="{FF2B5EF4-FFF2-40B4-BE49-F238E27FC236}">
                <a16:creationId xmlns:a16="http://schemas.microsoft.com/office/drawing/2014/main" id="{C99902A1-FA77-25DE-FD9E-FB4BE6B6D742}"/>
              </a:ext>
            </a:extLst>
          </p:cNvPr>
          <p:cNvSpPr>
            <a:spLocks noGrp="1" noChangeArrowheads="1"/>
          </p:cNvSpPr>
          <p:nvPr>
            <p:ph type="title"/>
          </p:nvPr>
        </p:nvSpPr>
        <p:spPr>
          <a:xfrm>
            <a:off x="812800" y="228600"/>
            <a:ext cx="10566400" cy="990600"/>
          </a:xfrm>
        </p:spPr>
        <p:txBody>
          <a:bodyPr wrap="square" anchor="b">
            <a:normAutofit/>
          </a:bodyPr>
          <a:lstStyle/>
          <a:p>
            <a:pPr eaLnBrk="1" hangingPunct="1"/>
            <a:r>
              <a:rPr lang="en-US" altLang="en-US"/>
              <a:t>Features of  </a:t>
            </a:r>
            <a:r>
              <a:rPr lang="el-GR" altLang="en-US"/>
              <a:t>ρ</a:t>
            </a:r>
            <a:r>
              <a:rPr lang="en-US" altLang="en-US"/>
              <a:t>  and  r</a:t>
            </a:r>
          </a:p>
        </p:txBody>
      </p:sp>
      <p:pic>
        <p:nvPicPr>
          <p:cNvPr id="13318" name="Picture 5">
            <a:extLst>
              <a:ext uri="{FF2B5EF4-FFF2-40B4-BE49-F238E27FC236}">
                <a16:creationId xmlns:a16="http://schemas.microsoft.com/office/drawing/2014/main" id="{DD94CA0C-4537-1A21-D2AC-7644EFE8CD3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5429" y="2002971"/>
            <a:ext cx="5660571" cy="30231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317" name="Rectangle 3">
            <a:extLst>
              <a:ext uri="{FF2B5EF4-FFF2-40B4-BE49-F238E27FC236}">
                <a16:creationId xmlns:a16="http://schemas.microsoft.com/office/drawing/2014/main" id="{6DBE04CA-99F7-8A08-5CC6-77184258C4F3}"/>
              </a:ext>
            </a:extLst>
          </p:cNvPr>
          <p:cNvSpPr>
            <a:spLocks noGrp="1" noChangeArrowheads="1"/>
          </p:cNvSpPr>
          <p:nvPr>
            <p:ph sz="half" idx="2"/>
          </p:nvPr>
        </p:nvSpPr>
        <p:spPr>
          <a:xfrm>
            <a:off x="6299200" y="1828801"/>
            <a:ext cx="5283200" cy="4532313"/>
          </a:xfrm>
        </p:spPr>
        <p:txBody>
          <a:bodyPr wrap="square" anchor="t">
            <a:normAutofit/>
          </a:bodyPr>
          <a:lstStyle/>
          <a:p>
            <a:pPr eaLnBrk="1" hangingPunct="1"/>
            <a:r>
              <a:rPr lang="en-US" altLang="en-US"/>
              <a:t>Unit free and range between -1 and 1</a:t>
            </a:r>
          </a:p>
          <a:p>
            <a:pPr eaLnBrk="1" hangingPunct="1"/>
            <a:r>
              <a:rPr lang="en-US" altLang="en-US"/>
              <a:t>The closer to -1, the stronger the negative linear relationship</a:t>
            </a:r>
          </a:p>
          <a:p>
            <a:pPr eaLnBrk="1" hangingPunct="1"/>
            <a:r>
              <a:rPr lang="en-US" altLang="en-US"/>
              <a:t>The closer to 1, the stronger the positive linear relationship</a:t>
            </a:r>
          </a:p>
          <a:p>
            <a:pPr eaLnBrk="1" hangingPunct="1"/>
            <a:r>
              <a:rPr lang="en-US" altLang="en-US"/>
              <a:t>The closer to 0, the weaker the linear relationship</a:t>
            </a:r>
          </a:p>
        </p:txBody>
      </p:sp>
    </p:spTree>
    <p:extLst>
      <p:ext uri="{BB962C8B-B14F-4D97-AF65-F5344CB8AC3E}">
        <p14:creationId xmlns:p14="http://schemas.microsoft.com/office/powerpoint/2010/main" val="785408763"/>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40,000+ Thank You Presentation Pictures">
            <a:extLst>
              <a:ext uri="{FF2B5EF4-FFF2-40B4-BE49-F238E27FC236}">
                <a16:creationId xmlns:a16="http://schemas.microsoft.com/office/drawing/2014/main" id="{5847B1AF-C9B1-418B-5204-FF8D1AD87A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63"/>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23016105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 Box 2">
            <a:extLst>
              <a:ext uri="{FF2B5EF4-FFF2-40B4-BE49-F238E27FC236}">
                <a16:creationId xmlns:a16="http://schemas.microsoft.com/office/drawing/2014/main" id="{D1884BDE-4F63-EC3C-BB0D-088C28302985}"/>
              </a:ext>
            </a:extLst>
          </p:cNvPr>
          <p:cNvSpPr txBox="1">
            <a:spLocks noChangeArrowheads="1"/>
          </p:cNvSpPr>
          <p:nvPr/>
        </p:nvSpPr>
        <p:spPr bwMode="auto">
          <a:xfrm>
            <a:off x="2795589" y="4030664"/>
            <a:ext cx="1443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800" b="1">
                <a:solidFill>
                  <a:srgbClr val="FF0000"/>
                </a:solidFill>
              </a:rPr>
              <a:t>r = +0.3</a:t>
            </a:r>
          </a:p>
        </p:txBody>
      </p:sp>
      <p:sp>
        <p:nvSpPr>
          <p:cNvPr id="14341" name="Text Box 3">
            <a:extLst>
              <a:ext uri="{FF2B5EF4-FFF2-40B4-BE49-F238E27FC236}">
                <a16:creationId xmlns:a16="http://schemas.microsoft.com/office/drawing/2014/main" id="{B0CCB6AD-4FCE-984D-827E-FF5ADF5403F5}"/>
              </a:ext>
            </a:extLst>
          </p:cNvPr>
          <p:cNvSpPr txBox="1">
            <a:spLocks noChangeArrowheads="1"/>
          </p:cNvSpPr>
          <p:nvPr/>
        </p:nvSpPr>
        <p:spPr bwMode="auto">
          <a:xfrm>
            <a:off x="7445376" y="4451351"/>
            <a:ext cx="1133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800" b="1">
                <a:solidFill>
                  <a:srgbClr val="FF0000"/>
                </a:solidFill>
              </a:rPr>
              <a:t>r = +1</a:t>
            </a:r>
          </a:p>
        </p:txBody>
      </p:sp>
      <p:sp>
        <p:nvSpPr>
          <p:cNvPr id="14342" name="Rectangle 4">
            <a:extLst>
              <a:ext uri="{FF2B5EF4-FFF2-40B4-BE49-F238E27FC236}">
                <a16:creationId xmlns:a16="http://schemas.microsoft.com/office/drawing/2014/main" id="{F185852A-AD52-889E-4615-2E8DF9083E6F}"/>
              </a:ext>
            </a:extLst>
          </p:cNvPr>
          <p:cNvSpPr>
            <a:spLocks noGrp="1" noChangeArrowheads="1"/>
          </p:cNvSpPr>
          <p:nvPr>
            <p:ph type="title"/>
          </p:nvPr>
        </p:nvSpPr>
        <p:spPr>
          <a:xfrm>
            <a:off x="2198689" y="184150"/>
            <a:ext cx="7793037" cy="990600"/>
          </a:xfrm>
        </p:spPr>
        <p:txBody>
          <a:bodyPr/>
          <a:lstStyle/>
          <a:p>
            <a:pPr eaLnBrk="1" hangingPunct="1">
              <a:lnSpc>
                <a:spcPct val="80000"/>
              </a:lnSpc>
            </a:pPr>
            <a:r>
              <a:rPr lang="en-US" altLang="en-US"/>
              <a:t>Examples of Approximate r Values</a:t>
            </a:r>
          </a:p>
        </p:txBody>
      </p:sp>
      <p:sp>
        <p:nvSpPr>
          <p:cNvPr id="14343" name="Line 5">
            <a:extLst>
              <a:ext uri="{FF2B5EF4-FFF2-40B4-BE49-F238E27FC236}">
                <a16:creationId xmlns:a16="http://schemas.microsoft.com/office/drawing/2014/main" id="{967A99E9-FACC-BB3C-4D00-E0815EC273F8}"/>
              </a:ext>
            </a:extLst>
          </p:cNvPr>
          <p:cNvSpPr>
            <a:spLocks noChangeShapeType="1"/>
          </p:cNvSpPr>
          <p:nvPr/>
        </p:nvSpPr>
        <p:spPr bwMode="auto">
          <a:xfrm flipH="1">
            <a:off x="1828800" y="2286000"/>
            <a:ext cx="0" cy="152400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344" name="Line 6">
            <a:extLst>
              <a:ext uri="{FF2B5EF4-FFF2-40B4-BE49-F238E27FC236}">
                <a16:creationId xmlns:a16="http://schemas.microsoft.com/office/drawing/2014/main" id="{BDABCC7E-635D-E12B-EF80-A3BD89F3380F}"/>
              </a:ext>
            </a:extLst>
          </p:cNvPr>
          <p:cNvSpPr>
            <a:spLocks noChangeShapeType="1"/>
          </p:cNvSpPr>
          <p:nvPr/>
        </p:nvSpPr>
        <p:spPr bwMode="auto">
          <a:xfrm flipH="1" flipV="1">
            <a:off x="1844676" y="2438400"/>
            <a:ext cx="2574925" cy="914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345" name="Oval 7">
            <a:extLst>
              <a:ext uri="{FF2B5EF4-FFF2-40B4-BE49-F238E27FC236}">
                <a16:creationId xmlns:a16="http://schemas.microsoft.com/office/drawing/2014/main" id="{2D396FC1-AB9A-BE87-E8DC-F8B780ED2F30}"/>
              </a:ext>
            </a:extLst>
          </p:cNvPr>
          <p:cNvSpPr>
            <a:spLocks noChangeArrowheads="1"/>
          </p:cNvSpPr>
          <p:nvPr/>
        </p:nvSpPr>
        <p:spPr bwMode="auto">
          <a:xfrm rot="7282380" flipH="1">
            <a:off x="3962400" y="31242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46" name="Oval 8">
            <a:extLst>
              <a:ext uri="{FF2B5EF4-FFF2-40B4-BE49-F238E27FC236}">
                <a16:creationId xmlns:a16="http://schemas.microsoft.com/office/drawing/2014/main" id="{F2E40E58-8A43-0894-1A3C-F9685BB183BC}"/>
              </a:ext>
            </a:extLst>
          </p:cNvPr>
          <p:cNvSpPr>
            <a:spLocks noChangeArrowheads="1"/>
          </p:cNvSpPr>
          <p:nvPr/>
        </p:nvSpPr>
        <p:spPr bwMode="auto">
          <a:xfrm rot="7282380" flipH="1">
            <a:off x="3352800" y="28956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47" name="Oval 9">
            <a:extLst>
              <a:ext uri="{FF2B5EF4-FFF2-40B4-BE49-F238E27FC236}">
                <a16:creationId xmlns:a16="http://schemas.microsoft.com/office/drawing/2014/main" id="{52E7CB0C-EAEF-9F71-6B04-566F9BD499C8}"/>
              </a:ext>
            </a:extLst>
          </p:cNvPr>
          <p:cNvSpPr>
            <a:spLocks noChangeArrowheads="1"/>
          </p:cNvSpPr>
          <p:nvPr/>
        </p:nvSpPr>
        <p:spPr bwMode="auto">
          <a:xfrm rot="7282380" flipH="1">
            <a:off x="2895600" y="27432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48" name="Oval 10">
            <a:extLst>
              <a:ext uri="{FF2B5EF4-FFF2-40B4-BE49-F238E27FC236}">
                <a16:creationId xmlns:a16="http://schemas.microsoft.com/office/drawing/2014/main" id="{1C0C6592-D04C-FC04-2C30-17A21797F702}"/>
              </a:ext>
            </a:extLst>
          </p:cNvPr>
          <p:cNvSpPr>
            <a:spLocks noChangeArrowheads="1"/>
          </p:cNvSpPr>
          <p:nvPr/>
        </p:nvSpPr>
        <p:spPr bwMode="auto">
          <a:xfrm rot="7282380" flipH="1">
            <a:off x="1905000" y="23622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49" name="Oval 11">
            <a:extLst>
              <a:ext uri="{FF2B5EF4-FFF2-40B4-BE49-F238E27FC236}">
                <a16:creationId xmlns:a16="http://schemas.microsoft.com/office/drawing/2014/main" id="{F42E4FF3-A61F-71BD-0ECA-5BB7282CB00B}"/>
              </a:ext>
            </a:extLst>
          </p:cNvPr>
          <p:cNvSpPr>
            <a:spLocks noChangeArrowheads="1"/>
          </p:cNvSpPr>
          <p:nvPr/>
        </p:nvSpPr>
        <p:spPr bwMode="auto">
          <a:xfrm rot="7282380" flipH="1">
            <a:off x="2286000" y="25146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50" name="Oval 12">
            <a:extLst>
              <a:ext uri="{FF2B5EF4-FFF2-40B4-BE49-F238E27FC236}">
                <a16:creationId xmlns:a16="http://schemas.microsoft.com/office/drawing/2014/main" id="{8A335556-F533-9202-08DF-2210A147EFE4}"/>
              </a:ext>
            </a:extLst>
          </p:cNvPr>
          <p:cNvSpPr>
            <a:spLocks noChangeArrowheads="1"/>
          </p:cNvSpPr>
          <p:nvPr/>
        </p:nvSpPr>
        <p:spPr bwMode="auto">
          <a:xfrm rot="7282380" flipH="1">
            <a:off x="2667000" y="2667000"/>
            <a:ext cx="228600" cy="228600"/>
          </a:xfrm>
          <a:prstGeom prst="ellipse">
            <a:avLst/>
          </a:prstGeom>
          <a:solidFill>
            <a:schemeClr val="accent5"/>
          </a:solidFill>
          <a:ln>
            <a:noFill/>
          </a:ln>
          <a:effectLst/>
        </p:spPr>
        <p:txBody>
          <a:bodyPr rot="10800000"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en-US">
              <a:latin typeface="Times New Roman" panose="02020603050405020304" pitchFamily="18" charset="0"/>
            </a:endParaRPr>
          </a:p>
        </p:txBody>
      </p:sp>
      <p:sp>
        <p:nvSpPr>
          <p:cNvPr id="14351" name="Text Box 13">
            <a:extLst>
              <a:ext uri="{FF2B5EF4-FFF2-40B4-BE49-F238E27FC236}">
                <a16:creationId xmlns:a16="http://schemas.microsoft.com/office/drawing/2014/main" id="{7B3BCA31-2956-49E7-A6A1-B45529AABBEF}"/>
              </a:ext>
            </a:extLst>
          </p:cNvPr>
          <p:cNvSpPr txBox="1">
            <a:spLocks noChangeArrowheads="1"/>
          </p:cNvSpPr>
          <p:nvPr/>
        </p:nvSpPr>
        <p:spPr bwMode="auto">
          <a:xfrm>
            <a:off x="1652588" y="1751013"/>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b="1">
                <a:solidFill>
                  <a:schemeClr val="bg1"/>
                </a:solidFill>
              </a:rPr>
              <a:t>y</a:t>
            </a:r>
          </a:p>
        </p:txBody>
      </p:sp>
      <p:sp>
        <p:nvSpPr>
          <p:cNvPr id="14352" name="Line 14">
            <a:extLst>
              <a:ext uri="{FF2B5EF4-FFF2-40B4-BE49-F238E27FC236}">
                <a16:creationId xmlns:a16="http://schemas.microsoft.com/office/drawing/2014/main" id="{FA5B8C8D-0E0A-BA5F-4F52-48BBF29589B4}"/>
              </a:ext>
            </a:extLst>
          </p:cNvPr>
          <p:cNvSpPr>
            <a:spLocks noChangeShapeType="1"/>
          </p:cNvSpPr>
          <p:nvPr/>
        </p:nvSpPr>
        <p:spPr bwMode="auto">
          <a:xfrm>
            <a:off x="1828800" y="3810000"/>
            <a:ext cx="2286000"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353" name="Oval 15">
            <a:extLst>
              <a:ext uri="{FF2B5EF4-FFF2-40B4-BE49-F238E27FC236}">
                <a16:creationId xmlns:a16="http://schemas.microsoft.com/office/drawing/2014/main" id="{520C22C9-2E2C-B5F7-E496-661DC64DE3B5}"/>
              </a:ext>
            </a:extLst>
          </p:cNvPr>
          <p:cNvSpPr>
            <a:spLocks noChangeArrowheads="1"/>
          </p:cNvSpPr>
          <p:nvPr/>
        </p:nvSpPr>
        <p:spPr bwMode="auto">
          <a:xfrm rot="7282380" flipH="1">
            <a:off x="3581400" y="29718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54" name="Text Box 16">
            <a:extLst>
              <a:ext uri="{FF2B5EF4-FFF2-40B4-BE49-F238E27FC236}">
                <a16:creationId xmlns:a16="http://schemas.microsoft.com/office/drawing/2014/main" id="{62FF28C5-A447-5C4A-F614-75787A551926}"/>
              </a:ext>
            </a:extLst>
          </p:cNvPr>
          <p:cNvSpPr txBox="1">
            <a:spLocks noChangeArrowheads="1"/>
          </p:cNvSpPr>
          <p:nvPr/>
        </p:nvSpPr>
        <p:spPr bwMode="auto">
          <a:xfrm>
            <a:off x="4090988" y="3579813"/>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b="1">
                <a:solidFill>
                  <a:schemeClr val="bg1"/>
                </a:solidFill>
              </a:rPr>
              <a:t>x</a:t>
            </a:r>
          </a:p>
        </p:txBody>
      </p:sp>
      <p:sp>
        <p:nvSpPr>
          <p:cNvPr id="14355" name="Line 17">
            <a:extLst>
              <a:ext uri="{FF2B5EF4-FFF2-40B4-BE49-F238E27FC236}">
                <a16:creationId xmlns:a16="http://schemas.microsoft.com/office/drawing/2014/main" id="{0C3FB853-B874-5A7E-1901-B4B619A6E920}"/>
              </a:ext>
            </a:extLst>
          </p:cNvPr>
          <p:cNvSpPr>
            <a:spLocks noChangeShapeType="1"/>
          </p:cNvSpPr>
          <p:nvPr/>
        </p:nvSpPr>
        <p:spPr bwMode="auto">
          <a:xfrm flipH="1">
            <a:off x="4876800" y="2362200"/>
            <a:ext cx="0" cy="144780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356" name="Line 18">
            <a:extLst>
              <a:ext uri="{FF2B5EF4-FFF2-40B4-BE49-F238E27FC236}">
                <a16:creationId xmlns:a16="http://schemas.microsoft.com/office/drawing/2014/main" id="{6CE82AA0-1F95-D1CE-FEC0-534ACCB4BCB6}"/>
              </a:ext>
            </a:extLst>
          </p:cNvPr>
          <p:cNvSpPr>
            <a:spLocks noChangeShapeType="1"/>
          </p:cNvSpPr>
          <p:nvPr/>
        </p:nvSpPr>
        <p:spPr bwMode="auto">
          <a:xfrm flipH="1" flipV="1">
            <a:off x="4967289" y="2433638"/>
            <a:ext cx="2509837" cy="107156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357" name="Oval 19">
            <a:extLst>
              <a:ext uri="{FF2B5EF4-FFF2-40B4-BE49-F238E27FC236}">
                <a16:creationId xmlns:a16="http://schemas.microsoft.com/office/drawing/2014/main" id="{8D854F9F-D0E4-A62C-6963-77DB1FCB9358}"/>
              </a:ext>
            </a:extLst>
          </p:cNvPr>
          <p:cNvSpPr>
            <a:spLocks noChangeArrowheads="1"/>
          </p:cNvSpPr>
          <p:nvPr/>
        </p:nvSpPr>
        <p:spPr bwMode="auto">
          <a:xfrm rot="-7282380">
            <a:off x="7004050" y="3497263"/>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58" name="Oval 20">
            <a:extLst>
              <a:ext uri="{FF2B5EF4-FFF2-40B4-BE49-F238E27FC236}">
                <a16:creationId xmlns:a16="http://schemas.microsoft.com/office/drawing/2014/main" id="{577AF52D-E3E1-61F1-ABD1-7C7C12660277}"/>
              </a:ext>
            </a:extLst>
          </p:cNvPr>
          <p:cNvSpPr>
            <a:spLocks noChangeArrowheads="1"/>
          </p:cNvSpPr>
          <p:nvPr/>
        </p:nvSpPr>
        <p:spPr bwMode="auto">
          <a:xfrm rot="-7282380">
            <a:off x="6927850" y="3116263"/>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59" name="Oval 21">
            <a:extLst>
              <a:ext uri="{FF2B5EF4-FFF2-40B4-BE49-F238E27FC236}">
                <a16:creationId xmlns:a16="http://schemas.microsoft.com/office/drawing/2014/main" id="{D9E9643B-D9AB-45CA-2415-5BACB373F66A}"/>
              </a:ext>
            </a:extLst>
          </p:cNvPr>
          <p:cNvSpPr>
            <a:spLocks noChangeArrowheads="1"/>
          </p:cNvSpPr>
          <p:nvPr/>
        </p:nvSpPr>
        <p:spPr bwMode="auto">
          <a:xfrm rot="-7282380">
            <a:off x="5099050" y="2125663"/>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60" name="Oval 22">
            <a:extLst>
              <a:ext uri="{FF2B5EF4-FFF2-40B4-BE49-F238E27FC236}">
                <a16:creationId xmlns:a16="http://schemas.microsoft.com/office/drawing/2014/main" id="{0577944A-8631-5629-C4AD-346CACE9703B}"/>
              </a:ext>
            </a:extLst>
          </p:cNvPr>
          <p:cNvSpPr>
            <a:spLocks noChangeArrowheads="1"/>
          </p:cNvSpPr>
          <p:nvPr/>
        </p:nvSpPr>
        <p:spPr bwMode="auto">
          <a:xfrm rot="-7282380">
            <a:off x="5251450" y="2506663"/>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61" name="Oval 23">
            <a:extLst>
              <a:ext uri="{FF2B5EF4-FFF2-40B4-BE49-F238E27FC236}">
                <a16:creationId xmlns:a16="http://schemas.microsoft.com/office/drawing/2014/main" id="{368201E2-59ED-012B-B4B0-86CDF3B6FCEB}"/>
              </a:ext>
            </a:extLst>
          </p:cNvPr>
          <p:cNvSpPr>
            <a:spLocks noChangeArrowheads="1"/>
          </p:cNvSpPr>
          <p:nvPr/>
        </p:nvSpPr>
        <p:spPr bwMode="auto">
          <a:xfrm rot="-7282380">
            <a:off x="6623050" y="3344863"/>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62" name="Oval 24">
            <a:extLst>
              <a:ext uri="{FF2B5EF4-FFF2-40B4-BE49-F238E27FC236}">
                <a16:creationId xmlns:a16="http://schemas.microsoft.com/office/drawing/2014/main" id="{D1DBF7D3-F98D-49BF-FC9F-DF8D69BA2625}"/>
              </a:ext>
            </a:extLst>
          </p:cNvPr>
          <p:cNvSpPr>
            <a:spLocks noChangeArrowheads="1"/>
          </p:cNvSpPr>
          <p:nvPr/>
        </p:nvSpPr>
        <p:spPr bwMode="auto">
          <a:xfrm rot="-7282380">
            <a:off x="4946650" y="2811463"/>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63" name="Oval 25">
            <a:extLst>
              <a:ext uri="{FF2B5EF4-FFF2-40B4-BE49-F238E27FC236}">
                <a16:creationId xmlns:a16="http://schemas.microsoft.com/office/drawing/2014/main" id="{DDEB0D1C-3BB5-974F-4FAA-37A43DC24D29}"/>
              </a:ext>
            </a:extLst>
          </p:cNvPr>
          <p:cNvSpPr>
            <a:spLocks noChangeArrowheads="1"/>
          </p:cNvSpPr>
          <p:nvPr/>
        </p:nvSpPr>
        <p:spPr bwMode="auto">
          <a:xfrm rot="-7282380">
            <a:off x="6242050" y="3116263"/>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64" name="Oval 26">
            <a:extLst>
              <a:ext uri="{FF2B5EF4-FFF2-40B4-BE49-F238E27FC236}">
                <a16:creationId xmlns:a16="http://schemas.microsoft.com/office/drawing/2014/main" id="{6C993D67-DF75-A39D-75A6-85F120E05DF8}"/>
              </a:ext>
            </a:extLst>
          </p:cNvPr>
          <p:cNvSpPr>
            <a:spLocks noChangeArrowheads="1"/>
          </p:cNvSpPr>
          <p:nvPr/>
        </p:nvSpPr>
        <p:spPr bwMode="auto">
          <a:xfrm rot="-7282380">
            <a:off x="5708650" y="2506663"/>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65" name="Oval 27">
            <a:extLst>
              <a:ext uri="{FF2B5EF4-FFF2-40B4-BE49-F238E27FC236}">
                <a16:creationId xmlns:a16="http://schemas.microsoft.com/office/drawing/2014/main" id="{64841D51-F1A8-8AC1-FCD7-8BDD880E5003}"/>
              </a:ext>
            </a:extLst>
          </p:cNvPr>
          <p:cNvSpPr>
            <a:spLocks noChangeArrowheads="1"/>
          </p:cNvSpPr>
          <p:nvPr/>
        </p:nvSpPr>
        <p:spPr bwMode="auto">
          <a:xfrm rot="-7282380">
            <a:off x="5937250" y="2354263"/>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66" name="Oval 28">
            <a:extLst>
              <a:ext uri="{FF2B5EF4-FFF2-40B4-BE49-F238E27FC236}">
                <a16:creationId xmlns:a16="http://schemas.microsoft.com/office/drawing/2014/main" id="{3C5BA21A-11C1-5DA7-2E65-A2A850EBF17F}"/>
              </a:ext>
            </a:extLst>
          </p:cNvPr>
          <p:cNvSpPr>
            <a:spLocks noChangeArrowheads="1"/>
          </p:cNvSpPr>
          <p:nvPr/>
        </p:nvSpPr>
        <p:spPr bwMode="auto">
          <a:xfrm rot="-7282380">
            <a:off x="6775450" y="2887663"/>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67" name="Oval 29">
            <a:extLst>
              <a:ext uri="{FF2B5EF4-FFF2-40B4-BE49-F238E27FC236}">
                <a16:creationId xmlns:a16="http://schemas.microsoft.com/office/drawing/2014/main" id="{721C6C3D-81BA-6D0F-2748-6CF57D9ECFB3}"/>
              </a:ext>
            </a:extLst>
          </p:cNvPr>
          <p:cNvSpPr>
            <a:spLocks noChangeArrowheads="1"/>
          </p:cNvSpPr>
          <p:nvPr/>
        </p:nvSpPr>
        <p:spPr bwMode="auto">
          <a:xfrm rot="-7282380">
            <a:off x="5327650" y="2811463"/>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68" name="Oval 30">
            <a:extLst>
              <a:ext uri="{FF2B5EF4-FFF2-40B4-BE49-F238E27FC236}">
                <a16:creationId xmlns:a16="http://schemas.microsoft.com/office/drawing/2014/main" id="{02CA97F0-CC2B-51BB-82B9-11B36634EDD6}"/>
              </a:ext>
            </a:extLst>
          </p:cNvPr>
          <p:cNvSpPr>
            <a:spLocks noChangeArrowheads="1"/>
          </p:cNvSpPr>
          <p:nvPr/>
        </p:nvSpPr>
        <p:spPr bwMode="auto">
          <a:xfrm rot="-7282380">
            <a:off x="6546850" y="2659063"/>
            <a:ext cx="228600" cy="228600"/>
          </a:xfrm>
          <a:prstGeom prst="ellipse">
            <a:avLst/>
          </a:prstGeom>
          <a:solidFill>
            <a:schemeClr val="accent5"/>
          </a:solidFill>
          <a:ln>
            <a:noFill/>
          </a:ln>
          <a:effectLst/>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en-US">
              <a:latin typeface="Times New Roman" panose="02020603050405020304" pitchFamily="18" charset="0"/>
            </a:endParaRPr>
          </a:p>
        </p:txBody>
      </p:sp>
      <p:sp>
        <p:nvSpPr>
          <p:cNvPr id="14369" name="Oval 31">
            <a:extLst>
              <a:ext uri="{FF2B5EF4-FFF2-40B4-BE49-F238E27FC236}">
                <a16:creationId xmlns:a16="http://schemas.microsoft.com/office/drawing/2014/main" id="{94CB7200-134C-FD37-6DA8-7A9983817F8A}"/>
              </a:ext>
            </a:extLst>
          </p:cNvPr>
          <p:cNvSpPr>
            <a:spLocks noChangeArrowheads="1"/>
          </p:cNvSpPr>
          <p:nvPr/>
        </p:nvSpPr>
        <p:spPr bwMode="auto">
          <a:xfrm rot="-7282380">
            <a:off x="5632450" y="2811463"/>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70" name="Oval 32">
            <a:extLst>
              <a:ext uri="{FF2B5EF4-FFF2-40B4-BE49-F238E27FC236}">
                <a16:creationId xmlns:a16="http://schemas.microsoft.com/office/drawing/2014/main" id="{AA2A0A50-7962-5400-6FAA-449C22BCE9DD}"/>
              </a:ext>
            </a:extLst>
          </p:cNvPr>
          <p:cNvSpPr>
            <a:spLocks noChangeArrowheads="1"/>
          </p:cNvSpPr>
          <p:nvPr/>
        </p:nvSpPr>
        <p:spPr bwMode="auto">
          <a:xfrm rot="-7282380">
            <a:off x="6013450" y="2887663"/>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71" name="Oval 33">
            <a:extLst>
              <a:ext uri="{FF2B5EF4-FFF2-40B4-BE49-F238E27FC236}">
                <a16:creationId xmlns:a16="http://schemas.microsoft.com/office/drawing/2014/main" id="{42C3F4D7-C1E8-36C5-3D66-64B32ADBA1E5}"/>
              </a:ext>
            </a:extLst>
          </p:cNvPr>
          <p:cNvSpPr>
            <a:spLocks noChangeArrowheads="1"/>
          </p:cNvSpPr>
          <p:nvPr/>
        </p:nvSpPr>
        <p:spPr bwMode="auto">
          <a:xfrm rot="-7282380">
            <a:off x="5784850" y="3116263"/>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72" name="Text Box 34">
            <a:extLst>
              <a:ext uri="{FF2B5EF4-FFF2-40B4-BE49-F238E27FC236}">
                <a16:creationId xmlns:a16="http://schemas.microsoft.com/office/drawing/2014/main" id="{0935781E-DE9B-4FE9-DD9F-0D589D30CD38}"/>
              </a:ext>
            </a:extLst>
          </p:cNvPr>
          <p:cNvSpPr txBox="1">
            <a:spLocks noChangeArrowheads="1"/>
          </p:cNvSpPr>
          <p:nvPr/>
        </p:nvSpPr>
        <p:spPr bwMode="auto">
          <a:xfrm>
            <a:off x="4694238" y="1743075"/>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b="1">
                <a:solidFill>
                  <a:schemeClr val="bg1"/>
                </a:solidFill>
              </a:rPr>
              <a:t>y</a:t>
            </a:r>
          </a:p>
        </p:txBody>
      </p:sp>
      <p:sp>
        <p:nvSpPr>
          <p:cNvPr id="14373" name="Line 35">
            <a:extLst>
              <a:ext uri="{FF2B5EF4-FFF2-40B4-BE49-F238E27FC236}">
                <a16:creationId xmlns:a16="http://schemas.microsoft.com/office/drawing/2014/main" id="{F6A42665-3EB3-AA63-B331-EA64E6B8DB22}"/>
              </a:ext>
            </a:extLst>
          </p:cNvPr>
          <p:cNvSpPr>
            <a:spLocks noChangeShapeType="1"/>
          </p:cNvSpPr>
          <p:nvPr/>
        </p:nvSpPr>
        <p:spPr bwMode="auto">
          <a:xfrm>
            <a:off x="4876800" y="3810000"/>
            <a:ext cx="2362200"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374" name="Text Box 36">
            <a:extLst>
              <a:ext uri="{FF2B5EF4-FFF2-40B4-BE49-F238E27FC236}">
                <a16:creationId xmlns:a16="http://schemas.microsoft.com/office/drawing/2014/main" id="{B632338D-AB29-3A1C-BA36-9E1B00630A87}"/>
              </a:ext>
            </a:extLst>
          </p:cNvPr>
          <p:cNvSpPr txBox="1">
            <a:spLocks noChangeArrowheads="1"/>
          </p:cNvSpPr>
          <p:nvPr/>
        </p:nvSpPr>
        <p:spPr bwMode="auto">
          <a:xfrm>
            <a:off x="7132638" y="3648075"/>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b="1">
                <a:solidFill>
                  <a:schemeClr val="bg1"/>
                </a:solidFill>
              </a:rPr>
              <a:t>x</a:t>
            </a:r>
          </a:p>
        </p:txBody>
      </p:sp>
      <p:sp>
        <p:nvSpPr>
          <p:cNvPr id="14375" name="Line 37">
            <a:extLst>
              <a:ext uri="{FF2B5EF4-FFF2-40B4-BE49-F238E27FC236}">
                <a16:creationId xmlns:a16="http://schemas.microsoft.com/office/drawing/2014/main" id="{DB60590B-ED9E-5516-5143-4FA50D2274DD}"/>
              </a:ext>
            </a:extLst>
          </p:cNvPr>
          <p:cNvSpPr>
            <a:spLocks noChangeShapeType="1"/>
          </p:cNvSpPr>
          <p:nvPr/>
        </p:nvSpPr>
        <p:spPr bwMode="auto">
          <a:xfrm flipH="1">
            <a:off x="7848600" y="2209800"/>
            <a:ext cx="0" cy="160020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376" name="Oval 38">
            <a:extLst>
              <a:ext uri="{FF2B5EF4-FFF2-40B4-BE49-F238E27FC236}">
                <a16:creationId xmlns:a16="http://schemas.microsoft.com/office/drawing/2014/main" id="{3B707EFA-FB16-1393-693A-7ABD0A050121}"/>
              </a:ext>
            </a:extLst>
          </p:cNvPr>
          <p:cNvSpPr>
            <a:spLocks noChangeArrowheads="1"/>
          </p:cNvSpPr>
          <p:nvPr/>
        </p:nvSpPr>
        <p:spPr bwMode="auto">
          <a:xfrm rot="-7282380">
            <a:off x="8177213" y="31242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77" name="Oval 39">
            <a:extLst>
              <a:ext uri="{FF2B5EF4-FFF2-40B4-BE49-F238E27FC236}">
                <a16:creationId xmlns:a16="http://schemas.microsoft.com/office/drawing/2014/main" id="{30D0013D-5114-60AF-632C-4BF38FA7E1FD}"/>
              </a:ext>
            </a:extLst>
          </p:cNvPr>
          <p:cNvSpPr>
            <a:spLocks noChangeArrowheads="1"/>
          </p:cNvSpPr>
          <p:nvPr/>
        </p:nvSpPr>
        <p:spPr bwMode="auto">
          <a:xfrm rot="-7282380">
            <a:off x="10006013" y="24384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78" name="Oval 40">
            <a:extLst>
              <a:ext uri="{FF2B5EF4-FFF2-40B4-BE49-F238E27FC236}">
                <a16:creationId xmlns:a16="http://schemas.microsoft.com/office/drawing/2014/main" id="{855D9AC2-9738-28AC-5734-10F0F898CB3D}"/>
              </a:ext>
            </a:extLst>
          </p:cNvPr>
          <p:cNvSpPr>
            <a:spLocks noChangeArrowheads="1"/>
          </p:cNvSpPr>
          <p:nvPr/>
        </p:nvSpPr>
        <p:spPr bwMode="auto">
          <a:xfrm rot="-7282380">
            <a:off x="10158413" y="27432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79" name="Oval 41">
            <a:extLst>
              <a:ext uri="{FF2B5EF4-FFF2-40B4-BE49-F238E27FC236}">
                <a16:creationId xmlns:a16="http://schemas.microsoft.com/office/drawing/2014/main" id="{3C6A75C7-6D51-E80E-2706-4D85903D751B}"/>
              </a:ext>
            </a:extLst>
          </p:cNvPr>
          <p:cNvSpPr>
            <a:spLocks noChangeArrowheads="1"/>
          </p:cNvSpPr>
          <p:nvPr/>
        </p:nvSpPr>
        <p:spPr bwMode="auto">
          <a:xfrm rot="-7282380">
            <a:off x="9244013" y="30480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80" name="Oval 42">
            <a:extLst>
              <a:ext uri="{FF2B5EF4-FFF2-40B4-BE49-F238E27FC236}">
                <a16:creationId xmlns:a16="http://schemas.microsoft.com/office/drawing/2014/main" id="{9E66B072-6B71-8FA8-D562-2B9F3D7A3C2B}"/>
              </a:ext>
            </a:extLst>
          </p:cNvPr>
          <p:cNvSpPr>
            <a:spLocks noChangeArrowheads="1"/>
          </p:cNvSpPr>
          <p:nvPr/>
        </p:nvSpPr>
        <p:spPr bwMode="auto">
          <a:xfrm rot="-7282380">
            <a:off x="9320213" y="24384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81" name="Oval 43">
            <a:extLst>
              <a:ext uri="{FF2B5EF4-FFF2-40B4-BE49-F238E27FC236}">
                <a16:creationId xmlns:a16="http://schemas.microsoft.com/office/drawing/2014/main" id="{FD273C24-C90F-AC6F-E94B-DAA1DD13B7CD}"/>
              </a:ext>
            </a:extLst>
          </p:cNvPr>
          <p:cNvSpPr>
            <a:spLocks noChangeArrowheads="1"/>
          </p:cNvSpPr>
          <p:nvPr/>
        </p:nvSpPr>
        <p:spPr bwMode="auto">
          <a:xfrm rot="-7282380">
            <a:off x="8839200" y="23622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82" name="Oval 44">
            <a:extLst>
              <a:ext uri="{FF2B5EF4-FFF2-40B4-BE49-F238E27FC236}">
                <a16:creationId xmlns:a16="http://schemas.microsoft.com/office/drawing/2014/main" id="{2E2091DE-EAC5-2AD7-40C2-100FD0CF8ABB}"/>
              </a:ext>
            </a:extLst>
          </p:cNvPr>
          <p:cNvSpPr>
            <a:spLocks noChangeArrowheads="1"/>
          </p:cNvSpPr>
          <p:nvPr/>
        </p:nvSpPr>
        <p:spPr bwMode="auto">
          <a:xfrm rot="-7282380">
            <a:off x="8024813" y="25146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83" name="Oval 45">
            <a:extLst>
              <a:ext uri="{FF2B5EF4-FFF2-40B4-BE49-F238E27FC236}">
                <a16:creationId xmlns:a16="http://schemas.microsoft.com/office/drawing/2014/main" id="{67D13A1C-5B56-6C4C-66E2-5BAF26647AF6}"/>
              </a:ext>
            </a:extLst>
          </p:cNvPr>
          <p:cNvSpPr>
            <a:spLocks noChangeArrowheads="1"/>
          </p:cNvSpPr>
          <p:nvPr/>
        </p:nvSpPr>
        <p:spPr bwMode="auto">
          <a:xfrm rot="-7282380">
            <a:off x="8329613" y="26670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84" name="Oval 46">
            <a:extLst>
              <a:ext uri="{FF2B5EF4-FFF2-40B4-BE49-F238E27FC236}">
                <a16:creationId xmlns:a16="http://schemas.microsoft.com/office/drawing/2014/main" id="{B0F2B837-BB65-73FA-B58F-E1A151029AAD}"/>
              </a:ext>
            </a:extLst>
          </p:cNvPr>
          <p:cNvSpPr>
            <a:spLocks noChangeArrowheads="1"/>
          </p:cNvSpPr>
          <p:nvPr/>
        </p:nvSpPr>
        <p:spPr bwMode="auto">
          <a:xfrm rot="-7282380">
            <a:off x="8634413" y="2854325"/>
            <a:ext cx="228600" cy="228600"/>
          </a:xfrm>
          <a:prstGeom prst="ellipse">
            <a:avLst/>
          </a:prstGeom>
          <a:solidFill>
            <a:schemeClr val="accent5"/>
          </a:solidFill>
          <a:ln>
            <a:noFill/>
          </a:ln>
          <a:effectLst/>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en-US">
              <a:latin typeface="Times New Roman" panose="02020603050405020304" pitchFamily="18" charset="0"/>
            </a:endParaRPr>
          </a:p>
        </p:txBody>
      </p:sp>
      <p:sp>
        <p:nvSpPr>
          <p:cNvPr id="14385" name="Oval 47">
            <a:extLst>
              <a:ext uri="{FF2B5EF4-FFF2-40B4-BE49-F238E27FC236}">
                <a16:creationId xmlns:a16="http://schemas.microsoft.com/office/drawing/2014/main" id="{D9084872-7F32-503C-22EA-2769D3034E7F}"/>
              </a:ext>
            </a:extLst>
          </p:cNvPr>
          <p:cNvSpPr>
            <a:spLocks noChangeArrowheads="1"/>
          </p:cNvSpPr>
          <p:nvPr/>
        </p:nvSpPr>
        <p:spPr bwMode="auto">
          <a:xfrm rot="-7282380">
            <a:off x="9015413" y="28194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86" name="Oval 48">
            <a:extLst>
              <a:ext uri="{FF2B5EF4-FFF2-40B4-BE49-F238E27FC236}">
                <a16:creationId xmlns:a16="http://schemas.microsoft.com/office/drawing/2014/main" id="{9E15D44C-EDDF-062E-837F-0E8E6A594FBB}"/>
              </a:ext>
            </a:extLst>
          </p:cNvPr>
          <p:cNvSpPr>
            <a:spLocks noChangeArrowheads="1"/>
          </p:cNvSpPr>
          <p:nvPr/>
        </p:nvSpPr>
        <p:spPr bwMode="auto">
          <a:xfrm rot="-7282380">
            <a:off x="8786813" y="31242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87" name="Text Box 49">
            <a:extLst>
              <a:ext uri="{FF2B5EF4-FFF2-40B4-BE49-F238E27FC236}">
                <a16:creationId xmlns:a16="http://schemas.microsoft.com/office/drawing/2014/main" id="{07B4DD0D-6281-637D-219A-F2C0A943677E}"/>
              </a:ext>
            </a:extLst>
          </p:cNvPr>
          <p:cNvSpPr txBox="1">
            <a:spLocks noChangeArrowheads="1"/>
          </p:cNvSpPr>
          <p:nvPr/>
        </p:nvSpPr>
        <p:spPr bwMode="auto">
          <a:xfrm>
            <a:off x="7696201" y="167481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b="1">
                <a:solidFill>
                  <a:schemeClr val="bg1"/>
                </a:solidFill>
              </a:rPr>
              <a:t>y</a:t>
            </a:r>
          </a:p>
        </p:txBody>
      </p:sp>
      <p:sp>
        <p:nvSpPr>
          <p:cNvPr id="14388" name="Line 50">
            <a:extLst>
              <a:ext uri="{FF2B5EF4-FFF2-40B4-BE49-F238E27FC236}">
                <a16:creationId xmlns:a16="http://schemas.microsoft.com/office/drawing/2014/main" id="{B04A28DB-B624-B03E-05F2-975003E86254}"/>
              </a:ext>
            </a:extLst>
          </p:cNvPr>
          <p:cNvSpPr>
            <a:spLocks noChangeShapeType="1"/>
          </p:cNvSpPr>
          <p:nvPr/>
        </p:nvSpPr>
        <p:spPr bwMode="auto">
          <a:xfrm>
            <a:off x="7872413" y="3810000"/>
            <a:ext cx="2286000"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389" name="Oval 51">
            <a:extLst>
              <a:ext uri="{FF2B5EF4-FFF2-40B4-BE49-F238E27FC236}">
                <a16:creationId xmlns:a16="http://schemas.microsoft.com/office/drawing/2014/main" id="{CAAC8257-FEC3-727E-4AE9-FC6DA3F9E996}"/>
              </a:ext>
            </a:extLst>
          </p:cNvPr>
          <p:cNvSpPr>
            <a:spLocks noChangeArrowheads="1"/>
          </p:cNvSpPr>
          <p:nvPr/>
        </p:nvSpPr>
        <p:spPr bwMode="auto">
          <a:xfrm rot="-7282380">
            <a:off x="9753600" y="29718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90" name="Text Box 52">
            <a:extLst>
              <a:ext uri="{FF2B5EF4-FFF2-40B4-BE49-F238E27FC236}">
                <a16:creationId xmlns:a16="http://schemas.microsoft.com/office/drawing/2014/main" id="{8F68931C-0AB9-F23A-B68D-3BF1BC70600D}"/>
              </a:ext>
            </a:extLst>
          </p:cNvPr>
          <p:cNvSpPr txBox="1">
            <a:spLocks noChangeArrowheads="1"/>
          </p:cNvSpPr>
          <p:nvPr/>
        </p:nvSpPr>
        <p:spPr bwMode="auto">
          <a:xfrm>
            <a:off x="10134601" y="357981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b="1">
                <a:solidFill>
                  <a:schemeClr val="bg1"/>
                </a:solidFill>
              </a:rPr>
              <a:t>x</a:t>
            </a:r>
          </a:p>
        </p:txBody>
      </p:sp>
      <p:sp>
        <p:nvSpPr>
          <p:cNvPr id="14391" name="Line 53">
            <a:extLst>
              <a:ext uri="{FF2B5EF4-FFF2-40B4-BE49-F238E27FC236}">
                <a16:creationId xmlns:a16="http://schemas.microsoft.com/office/drawing/2014/main" id="{BE466225-8C02-B6D6-22D3-9A40F3F9833C}"/>
              </a:ext>
            </a:extLst>
          </p:cNvPr>
          <p:cNvSpPr>
            <a:spLocks noChangeShapeType="1"/>
          </p:cNvSpPr>
          <p:nvPr/>
        </p:nvSpPr>
        <p:spPr bwMode="auto">
          <a:xfrm flipH="1">
            <a:off x="2590800" y="4800600"/>
            <a:ext cx="0" cy="144780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392" name="Line 54">
            <a:extLst>
              <a:ext uri="{FF2B5EF4-FFF2-40B4-BE49-F238E27FC236}">
                <a16:creationId xmlns:a16="http://schemas.microsoft.com/office/drawing/2014/main" id="{25699052-55B3-2F4E-94D4-B3DB66966AC4}"/>
              </a:ext>
            </a:extLst>
          </p:cNvPr>
          <p:cNvSpPr>
            <a:spLocks noChangeShapeType="1"/>
          </p:cNvSpPr>
          <p:nvPr/>
        </p:nvSpPr>
        <p:spPr bwMode="auto">
          <a:xfrm flipV="1">
            <a:off x="2606676" y="4953001"/>
            <a:ext cx="2574925" cy="873125"/>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393" name="Oval 55">
            <a:extLst>
              <a:ext uri="{FF2B5EF4-FFF2-40B4-BE49-F238E27FC236}">
                <a16:creationId xmlns:a16="http://schemas.microsoft.com/office/drawing/2014/main" id="{8856CD6A-E804-1B27-5B4C-2FE2BB9EE9AE}"/>
              </a:ext>
            </a:extLst>
          </p:cNvPr>
          <p:cNvSpPr>
            <a:spLocks noChangeArrowheads="1"/>
          </p:cNvSpPr>
          <p:nvPr/>
        </p:nvSpPr>
        <p:spPr bwMode="auto">
          <a:xfrm rot="14317620">
            <a:off x="2667000" y="59436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94" name="Oval 56">
            <a:extLst>
              <a:ext uri="{FF2B5EF4-FFF2-40B4-BE49-F238E27FC236}">
                <a16:creationId xmlns:a16="http://schemas.microsoft.com/office/drawing/2014/main" id="{9CBFB375-F5CD-420C-53CD-5DDCAC001D79}"/>
              </a:ext>
            </a:extLst>
          </p:cNvPr>
          <p:cNvSpPr>
            <a:spLocks noChangeArrowheads="1"/>
          </p:cNvSpPr>
          <p:nvPr/>
        </p:nvSpPr>
        <p:spPr bwMode="auto">
          <a:xfrm rot="14317620">
            <a:off x="2819400" y="55626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95" name="Oval 57">
            <a:extLst>
              <a:ext uri="{FF2B5EF4-FFF2-40B4-BE49-F238E27FC236}">
                <a16:creationId xmlns:a16="http://schemas.microsoft.com/office/drawing/2014/main" id="{6CF34B28-7007-6A99-4BA5-BAD5AF9B2F1E}"/>
              </a:ext>
            </a:extLst>
          </p:cNvPr>
          <p:cNvSpPr>
            <a:spLocks noChangeArrowheads="1"/>
          </p:cNvSpPr>
          <p:nvPr/>
        </p:nvSpPr>
        <p:spPr bwMode="auto">
          <a:xfrm rot="14317620">
            <a:off x="4572000" y="45720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96" name="Oval 58">
            <a:extLst>
              <a:ext uri="{FF2B5EF4-FFF2-40B4-BE49-F238E27FC236}">
                <a16:creationId xmlns:a16="http://schemas.microsoft.com/office/drawing/2014/main" id="{5A2E213B-7B7F-5527-E8D5-182ADFDFE57E}"/>
              </a:ext>
            </a:extLst>
          </p:cNvPr>
          <p:cNvSpPr>
            <a:spLocks noChangeArrowheads="1"/>
          </p:cNvSpPr>
          <p:nvPr/>
        </p:nvSpPr>
        <p:spPr bwMode="auto">
          <a:xfrm rot="14317620">
            <a:off x="4724400" y="49530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97" name="Oval 59">
            <a:extLst>
              <a:ext uri="{FF2B5EF4-FFF2-40B4-BE49-F238E27FC236}">
                <a16:creationId xmlns:a16="http://schemas.microsoft.com/office/drawing/2014/main" id="{7A647753-49C5-6C87-EED2-FAC54B0A13E1}"/>
              </a:ext>
            </a:extLst>
          </p:cNvPr>
          <p:cNvSpPr>
            <a:spLocks noChangeArrowheads="1"/>
          </p:cNvSpPr>
          <p:nvPr/>
        </p:nvSpPr>
        <p:spPr bwMode="auto">
          <a:xfrm rot="14317620">
            <a:off x="3124200" y="57912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98" name="Oval 60">
            <a:extLst>
              <a:ext uri="{FF2B5EF4-FFF2-40B4-BE49-F238E27FC236}">
                <a16:creationId xmlns:a16="http://schemas.microsoft.com/office/drawing/2014/main" id="{A1570268-C505-F2C6-FE36-78DA5B0023D8}"/>
              </a:ext>
            </a:extLst>
          </p:cNvPr>
          <p:cNvSpPr>
            <a:spLocks noChangeArrowheads="1"/>
          </p:cNvSpPr>
          <p:nvPr/>
        </p:nvSpPr>
        <p:spPr bwMode="auto">
          <a:xfrm rot="14317620">
            <a:off x="4876800" y="52578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399" name="Oval 61">
            <a:extLst>
              <a:ext uri="{FF2B5EF4-FFF2-40B4-BE49-F238E27FC236}">
                <a16:creationId xmlns:a16="http://schemas.microsoft.com/office/drawing/2014/main" id="{7609FD8C-0C91-7823-4200-C996F355DAEC}"/>
              </a:ext>
            </a:extLst>
          </p:cNvPr>
          <p:cNvSpPr>
            <a:spLocks noChangeArrowheads="1"/>
          </p:cNvSpPr>
          <p:nvPr/>
        </p:nvSpPr>
        <p:spPr bwMode="auto">
          <a:xfrm rot="14317620">
            <a:off x="4114800" y="57912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400" name="Oval 62">
            <a:extLst>
              <a:ext uri="{FF2B5EF4-FFF2-40B4-BE49-F238E27FC236}">
                <a16:creationId xmlns:a16="http://schemas.microsoft.com/office/drawing/2014/main" id="{CA3EBE84-C705-CE75-B918-2793A80420A9}"/>
              </a:ext>
            </a:extLst>
          </p:cNvPr>
          <p:cNvSpPr>
            <a:spLocks noChangeArrowheads="1"/>
          </p:cNvSpPr>
          <p:nvPr/>
        </p:nvSpPr>
        <p:spPr bwMode="auto">
          <a:xfrm rot="14317620">
            <a:off x="4191000" y="45720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401" name="Oval 63">
            <a:extLst>
              <a:ext uri="{FF2B5EF4-FFF2-40B4-BE49-F238E27FC236}">
                <a16:creationId xmlns:a16="http://schemas.microsoft.com/office/drawing/2014/main" id="{E96426E4-7CA0-0A01-9A31-0E4EC346B588}"/>
              </a:ext>
            </a:extLst>
          </p:cNvPr>
          <p:cNvSpPr>
            <a:spLocks noChangeArrowheads="1"/>
          </p:cNvSpPr>
          <p:nvPr/>
        </p:nvSpPr>
        <p:spPr bwMode="auto">
          <a:xfrm rot="14317620">
            <a:off x="3505200" y="46482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402" name="Oval 64">
            <a:extLst>
              <a:ext uri="{FF2B5EF4-FFF2-40B4-BE49-F238E27FC236}">
                <a16:creationId xmlns:a16="http://schemas.microsoft.com/office/drawing/2014/main" id="{4AB8EDD2-A574-9E0C-EF73-3FBD90842771}"/>
              </a:ext>
            </a:extLst>
          </p:cNvPr>
          <p:cNvSpPr>
            <a:spLocks noChangeArrowheads="1"/>
          </p:cNvSpPr>
          <p:nvPr/>
        </p:nvSpPr>
        <p:spPr bwMode="auto">
          <a:xfrm rot="14317620">
            <a:off x="2667000" y="51816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403" name="Oval 65">
            <a:extLst>
              <a:ext uri="{FF2B5EF4-FFF2-40B4-BE49-F238E27FC236}">
                <a16:creationId xmlns:a16="http://schemas.microsoft.com/office/drawing/2014/main" id="{102C1F87-4A64-394C-33D9-0F905D8DFC1F}"/>
              </a:ext>
            </a:extLst>
          </p:cNvPr>
          <p:cNvSpPr>
            <a:spLocks noChangeArrowheads="1"/>
          </p:cNvSpPr>
          <p:nvPr/>
        </p:nvSpPr>
        <p:spPr bwMode="auto">
          <a:xfrm rot="14317620">
            <a:off x="3048000" y="48768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404" name="Oval 66">
            <a:extLst>
              <a:ext uri="{FF2B5EF4-FFF2-40B4-BE49-F238E27FC236}">
                <a16:creationId xmlns:a16="http://schemas.microsoft.com/office/drawing/2014/main" id="{0CE1CA55-ACEE-B987-BB23-EB5E0349DD54}"/>
              </a:ext>
            </a:extLst>
          </p:cNvPr>
          <p:cNvSpPr>
            <a:spLocks noChangeArrowheads="1"/>
          </p:cNvSpPr>
          <p:nvPr/>
        </p:nvSpPr>
        <p:spPr bwMode="auto">
          <a:xfrm rot="14317620">
            <a:off x="3352800" y="5368925"/>
            <a:ext cx="228600" cy="228600"/>
          </a:xfrm>
          <a:prstGeom prst="ellipse">
            <a:avLst/>
          </a:prstGeom>
          <a:solidFill>
            <a:schemeClr val="accent5"/>
          </a:solidFill>
          <a:ln>
            <a:noFill/>
          </a:ln>
          <a:effectLst/>
        </p:spPr>
        <p:txBody>
          <a:bodyPr vert="eaVert"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en-US">
              <a:latin typeface="Times New Roman" panose="02020603050405020304" pitchFamily="18" charset="0"/>
            </a:endParaRPr>
          </a:p>
        </p:txBody>
      </p:sp>
      <p:sp>
        <p:nvSpPr>
          <p:cNvPr id="14405" name="Oval 67">
            <a:extLst>
              <a:ext uri="{FF2B5EF4-FFF2-40B4-BE49-F238E27FC236}">
                <a16:creationId xmlns:a16="http://schemas.microsoft.com/office/drawing/2014/main" id="{1B98EA93-9491-3DCF-96DC-149F4D3BB763}"/>
              </a:ext>
            </a:extLst>
          </p:cNvPr>
          <p:cNvSpPr>
            <a:spLocks noChangeArrowheads="1"/>
          </p:cNvSpPr>
          <p:nvPr/>
        </p:nvSpPr>
        <p:spPr bwMode="auto">
          <a:xfrm rot="14317620">
            <a:off x="4343400" y="54864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406" name="Oval 68">
            <a:extLst>
              <a:ext uri="{FF2B5EF4-FFF2-40B4-BE49-F238E27FC236}">
                <a16:creationId xmlns:a16="http://schemas.microsoft.com/office/drawing/2014/main" id="{F77EE3EF-6FE8-FFE4-A8FA-3A94B5BB92DB}"/>
              </a:ext>
            </a:extLst>
          </p:cNvPr>
          <p:cNvSpPr>
            <a:spLocks noChangeArrowheads="1"/>
          </p:cNvSpPr>
          <p:nvPr/>
        </p:nvSpPr>
        <p:spPr bwMode="auto">
          <a:xfrm rot="14317620">
            <a:off x="3810000" y="54864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407" name="Oval 69">
            <a:extLst>
              <a:ext uri="{FF2B5EF4-FFF2-40B4-BE49-F238E27FC236}">
                <a16:creationId xmlns:a16="http://schemas.microsoft.com/office/drawing/2014/main" id="{8D1FBFA9-31BA-D58B-D5FC-7532003468D6}"/>
              </a:ext>
            </a:extLst>
          </p:cNvPr>
          <p:cNvSpPr>
            <a:spLocks noChangeArrowheads="1"/>
          </p:cNvSpPr>
          <p:nvPr/>
        </p:nvSpPr>
        <p:spPr bwMode="auto">
          <a:xfrm rot="14317620">
            <a:off x="3657600" y="59436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408" name="Text Box 70">
            <a:extLst>
              <a:ext uri="{FF2B5EF4-FFF2-40B4-BE49-F238E27FC236}">
                <a16:creationId xmlns:a16="http://schemas.microsoft.com/office/drawing/2014/main" id="{389FC0BD-F15B-A872-FFDE-87F373037101}"/>
              </a:ext>
            </a:extLst>
          </p:cNvPr>
          <p:cNvSpPr txBox="1">
            <a:spLocks noChangeArrowheads="1"/>
          </p:cNvSpPr>
          <p:nvPr/>
        </p:nvSpPr>
        <p:spPr bwMode="auto">
          <a:xfrm>
            <a:off x="2133601" y="449421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b="1">
                <a:solidFill>
                  <a:schemeClr val="bg1"/>
                </a:solidFill>
              </a:rPr>
              <a:t>y</a:t>
            </a:r>
          </a:p>
        </p:txBody>
      </p:sp>
      <p:sp>
        <p:nvSpPr>
          <p:cNvPr id="14409" name="Line 71">
            <a:extLst>
              <a:ext uri="{FF2B5EF4-FFF2-40B4-BE49-F238E27FC236}">
                <a16:creationId xmlns:a16="http://schemas.microsoft.com/office/drawing/2014/main" id="{3FCEF44E-7E64-5331-23D8-6771717A0172}"/>
              </a:ext>
            </a:extLst>
          </p:cNvPr>
          <p:cNvSpPr>
            <a:spLocks noChangeShapeType="1"/>
          </p:cNvSpPr>
          <p:nvPr/>
        </p:nvSpPr>
        <p:spPr bwMode="auto">
          <a:xfrm>
            <a:off x="2590800" y="6248400"/>
            <a:ext cx="2286000"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410" name="Oval 72">
            <a:extLst>
              <a:ext uri="{FF2B5EF4-FFF2-40B4-BE49-F238E27FC236}">
                <a16:creationId xmlns:a16="http://schemas.microsoft.com/office/drawing/2014/main" id="{BB05C75D-BFC6-2944-2140-9DB6504FD46B}"/>
              </a:ext>
            </a:extLst>
          </p:cNvPr>
          <p:cNvSpPr>
            <a:spLocks noChangeArrowheads="1"/>
          </p:cNvSpPr>
          <p:nvPr/>
        </p:nvSpPr>
        <p:spPr bwMode="auto">
          <a:xfrm rot="14317620">
            <a:off x="4648200" y="56388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411" name="Text Box 73">
            <a:extLst>
              <a:ext uri="{FF2B5EF4-FFF2-40B4-BE49-F238E27FC236}">
                <a16:creationId xmlns:a16="http://schemas.microsoft.com/office/drawing/2014/main" id="{FAE9BC1D-2317-D1BE-77D8-DCA9218F91CA}"/>
              </a:ext>
            </a:extLst>
          </p:cNvPr>
          <p:cNvSpPr txBox="1">
            <a:spLocks noChangeArrowheads="1"/>
          </p:cNvSpPr>
          <p:nvPr/>
        </p:nvSpPr>
        <p:spPr bwMode="auto">
          <a:xfrm>
            <a:off x="4865688" y="603567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b="1">
                <a:solidFill>
                  <a:schemeClr val="bg1"/>
                </a:solidFill>
              </a:rPr>
              <a:t>x</a:t>
            </a:r>
          </a:p>
        </p:txBody>
      </p:sp>
      <p:sp>
        <p:nvSpPr>
          <p:cNvPr id="14412" name="Line 74">
            <a:extLst>
              <a:ext uri="{FF2B5EF4-FFF2-40B4-BE49-F238E27FC236}">
                <a16:creationId xmlns:a16="http://schemas.microsoft.com/office/drawing/2014/main" id="{23A35669-6EEB-69B0-2C56-A59EF04B63E7}"/>
              </a:ext>
            </a:extLst>
          </p:cNvPr>
          <p:cNvSpPr>
            <a:spLocks noChangeShapeType="1"/>
          </p:cNvSpPr>
          <p:nvPr/>
        </p:nvSpPr>
        <p:spPr bwMode="auto">
          <a:xfrm>
            <a:off x="6477000" y="4800600"/>
            <a:ext cx="0" cy="144780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413" name="Line 75">
            <a:extLst>
              <a:ext uri="{FF2B5EF4-FFF2-40B4-BE49-F238E27FC236}">
                <a16:creationId xmlns:a16="http://schemas.microsoft.com/office/drawing/2014/main" id="{0EA7516F-8204-EF4F-9F77-B90C1DCA45F4}"/>
              </a:ext>
            </a:extLst>
          </p:cNvPr>
          <p:cNvSpPr>
            <a:spLocks noChangeShapeType="1"/>
          </p:cNvSpPr>
          <p:nvPr/>
        </p:nvSpPr>
        <p:spPr bwMode="auto">
          <a:xfrm flipV="1">
            <a:off x="6629400" y="5105401"/>
            <a:ext cx="2667000" cy="720725"/>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414" name="Text Box 83">
            <a:extLst>
              <a:ext uri="{FF2B5EF4-FFF2-40B4-BE49-F238E27FC236}">
                <a16:creationId xmlns:a16="http://schemas.microsoft.com/office/drawing/2014/main" id="{4B3813A6-BCA4-73F2-F089-E5212B77386D}"/>
              </a:ext>
            </a:extLst>
          </p:cNvPr>
          <p:cNvSpPr txBox="1">
            <a:spLocks noChangeArrowheads="1"/>
          </p:cNvSpPr>
          <p:nvPr/>
        </p:nvSpPr>
        <p:spPr bwMode="auto">
          <a:xfrm>
            <a:off x="6148388" y="4570413"/>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b="1">
                <a:solidFill>
                  <a:schemeClr val="bg1"/>
                </a:solidFill>
              </a:rPr>
              <a:t>y</a:t>
            </a:r>
          </a:p>
        </p:txBody>
      </p:sp>
      <p:sp>
        <p:nvSpPr>
          <p:cNvPr id="14415" name="Line 84">
            <a:extLst>
              <a:ext uri="{FF2B5EF4-FFF2-40B4-BE49-F238E27FC236}">
                <a16:creationId xmlns:a16="http://schemas.microsoft.com/office/drawing/2014/main" id="{40A77BF5-0241-7B0B-4EA4-5A86879479BE}"/>
              </a:ext>
            </a:extLst>
          </p:cNvPr>
          <p:cNvSpPr>
            <a:spLocks noChangeShapeType="1"/>
          </p:cNvSpPr>
          <p:nvPr/>
        </p:nvSpPr>
        <p:spPr bwMode="auto">
          <a:xfrm>
            <a:off x="6477000" y="6248400"/>
            <a:ext cx="2286000"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416" name="Oval 85">
            <a:extLst>
              <a:ext uri="{FF2B5EF4-FFF2-40B4-BE49-F238E27FC236}">
                <a16:creationId xmlns:a16="http://schemas.microsoft.com/office/drawing/2014/main" id="{6AA23E26-4D4F-E7EA-88B3-8CFBEBA83E53}"/>
              </a:ext>
            </a:extLst>
          </p:cNvPr>
          <p:cNvSpPr>
            <a:spLocks noChangeArrowheads="1"/>
          </p:cNvSpPr>
          <p:nvPr/>
        </p:nvSpPr>
        <p:spPr bwMode="auto">
          <a:xfrm rot="-7282380">
            <a:off x="6781800" y="56388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417" name="Text Box 86">
            <a:extLst>
              <a:ext uri="{FF2B5EF4-FFF2-40B4-BE49-F238E27FC236}">
                <a16:creationId xmlns:a16="http://schemas.microsoft.com/office/drawing/2014/main" id="{E81107A3-7F76-84A8-6F97-548D1B9025CB}"/>
              </a:ext>
            </a:extLst>
          </p:cNvPr>
          <p:cNvSpPr txBox="1">
            <a:spLocks noChangeArrowheads="1"/>
          </p:cNvSpPr>
          <p:nvPr/>
        </p:nvSpPr>
        <p:spPr bwMode="auto">
          <a:xfrm>
            <a:off x="8880476" y="6035675"/>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b="1">
                <a:solidFill>
                  <a:schemeClr val="bg1"/>
                </a:solidFill>
              </a:rPr>
              <a:t>x</a:t>
            </a:r>
          </a:p>
        </p:txBody>
      </p:sp>
      <p:sp>
        <p:nvSpPr>
          <p:cNvPr id="14418" name="Line 87">
            <a:extLst>
              <a:ext uri="{FF2B5EF4-FFF2-40B4-BE49-F238E27FC236}">
                <a16:creationId xmlns:a16="http://schemas.microsoft.com/office/drawing/2014/main" id="{7D8527DF-5461-CFC9-EE24-C1A2AB88F416}"/>
              </a:ext>
            </a:extLst>
          </p:cNvPr>
          <p:cNvSpPr>
            <a:spLocks noChangeShapeType="1"/>
          </p:cNvSpPr>
          <p:nvPr/>
        </p:nvSpPr>
        <p:spPr bwMode="auto">
          <a:xfrm>
            <a:off x="7924801" y="2895600"/>
            <a:ext cx="2422525" cy="7938"/>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419" name="Text Box 88">
            <a:extLst>
              <a:ext uri="{FF2B5EF4-FFF2-40B4-BE49-F238E27FC236}">
                <a16:creationId xmlns:a16="http://schemas.microsoft.com/office/drawing/2014/main" id="{D24D1A98-5CF9-8DE3-A3D3-315EAB426760}"/>
              </a:ext>
            </a:extLst>
          </p:cNvPr>
          <p:cNvSpPr txBox="1">
            <a:spLocks noChangeArrowheads="1"/>
          </p:cNvSpPr>
          <p:nvPr/>
        </p:nvSpPr>
        <p:spPr bwMode="auto">
          <a:xfrm>
            <a:off x="2919414" y="1800226"/>
            <a:ext cx="1044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800" b="1">
                <a:solidFill>
                  <a:srgbClr val="C00000"/>
                </a:solidFill>
              </a:rPr>
              <a:t>r = -1</a:t>
            </a:r>
          </a:p>
        </p:txBody>
      </p:sp>
      <p:sp>
        <p:nvSpPr>
          <p:cNvPr id="14420" name="Text Box 89">
            <a:extLst>
              <a:ext uri="{FF2B5EF4-FFF2-40B4-BE49-F238E27FC236}">
                <a16:creationId xmlns:a16="http://schemas.microsoft.com/office/drawing/2014/main" id="{3AAB5FFC-A07E-BF82-8E63-7952ACC68109}"/>
              </a:ext>
            </a:extLst>
          </p:cNvPr>
          <p:cNvSpPr txBox="1">
            <a:spLocks noChangeArrowheads="1"/>
          </p:cNvSpPr>
          <p:nvPr/>
        </p:nvSpPr>
        <p:spPr bwMode="auto">
          <a:xfrm>
            <a:off x="5754688" y="1720851"/>
            <a:ext cx="1452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800" b="1">
                <a:solidFill>
                  <a:srgbClr val="FF0000"/>
                </a:solidFill>
              </a:rPr>
              <a:t>r = - 0.6</a:t>
            </a:r>
          </a:p>
        </p:txBody>
      </p:sp>
      <p:sp>
        <p:nvSpPr>
          <p:cNvPr id="14421" name="Text Box 90">
            <a:extLst>
              <a:ext uri="{FF2B5EF4-FFF2-40B4-BE49-F238E27FC236}">
                <a16:creationId xmlns:a16="http://schemas.microsoft.com/office/drawing/2014/main" id="{FF0D7F3C-16DB-5CA8-56D9-206BC81EE2AA}"/>
              </a:ext>
            </a:extLst>
          </p:cNvPr>
          <p:cNvSpPr txBox="1">
            <a:spLocks noChangeArrowheads="1"/>
          </p:cNvSpPr>
          <p:nvPr/>
        </p:nvSpPr>
        <p:spPr bwMode="auto">
          <a:xfrm>
            <a:off x="8970963" y="1738313"/>
            <a:ext cx="9255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800" b="1">
                <a:solidFill>
                  <a:srgbClr val="FF0000"/>
                </a:solidFill>
              </a:rPr>
              <a:t>r = 0</a:t>
            </a:r>
          </a:p>
        </p:txBody>
      </p:sp>
      <p:sp>
        <p:nvSpPr>
          <p:cNvPr id="14422" name="Oval 91">
            <a:extLst>
              <a:ext uri="{FF2B5EF4-FFF2-40B4-BE49-F238E27FC236}">
                <a16:creationId xmlns:a16="http://schemas.microsoft.com/office/drawing/2014/main" id="{970AA2D1-6DB9-3B0D-6A51-2D97A4BCCB23}"/>
              </a:ext>
            </a:extLst>
          </p:cNvPr>
          <p:cNvSpPr>
            <a:spLocks noChangeArrowheads="1"/>
          </p:cNvSpPr>
          <p:nvPr/>
        </p:nvSpPr>
        <p:spPr bwMode="auto">
          <a:xfrm rot="-7282380">
            <a:off x="7086600" y="55626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423" name="Oval 92">
            <a:extLst>
              <a:ext uri="{FF2B5EF4-FFF2-40B4-BE49-F238E27FC236}">
                <a16:creationId xmlns:a16="http://schemas.microsoft.com/office/drawing/2014/main" id="{298E4CE3-454C-7724-39EF-73A95DE42328}"/>
              </a:ext>
            </a:extLst>
          </p:cNvPr>
          <p:cNvSpPr>
            <a:spLocks noChangeArrowheads="1"/>
          </p:cNvSpPr>
          <p:nvPr/>
        </p:nvSpPr>
        <p:spPr bwMode="auto">
          <a:xfrm rot="-7282380">
            <a:off x="7391400" y="54864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424" name="Oval 93">
            <a:extLst>
              <a:ext uri="{FF2B5EF4-FFF2-40B4-BE49-F238E27FC236}">
                <a16:creationId xmlns:a16="http://schemas.microsoft.com/office/drawing/2014/main" id="{6666450A-BF72-1F8C-2F95-0E7E3C2E531A}"/>
              </a:ext>
            </a:extLst>
          </p:cNvPr>
          <p:cNvSpPr>
            <a:spLocks noChangeArrowheads="1"/>
          </p:cNvSpPr>
          <p:nvPr/>
        </p:nvSpPr>
        <p:spPr bwMode="auto">
          <a:xfrm rot="-7282380">
            <a:off x="7696200" y="54102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425" name="Oval 94">
            <a:extLst>
              <a:ext uri="{FF2B5EF4-FFF2-40B4-BE49-F238E27FC236}">
                <a16:creationId xmlns:a16="http://schemas.microsoft.com/office/drawing/2014/main" id="{9672405F-BD90-E3C1-3273-2253D0EEAB3B}"/>
              </a:ext>
            </a:extLst>
          </p:cNvPr>
          <p:cNvSpPr>
            <a:spLocks noChangeArrowheads="1"/>
          </p:cNvSpPr>
          <p:nvPr/>
        </p:nvSpPr>
        <p:spPr bwMode="auto">
          <a:xfrm rot="-7282380">
            <a:off x="8153400" y="52578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426" name="Oval 95">
            <a:extLst>
              <a:ext uri="{FF2B5EF4-FFF2-40B4-BE49-F238E27FC236}">
                <a16:creationId xmlns:a16="http://schemas.microsoft.com/office/drawing/2014/main" id="{37E292DD-1861-569D-2751-38F3F71EE6A5}"/>
              </a:ext>
            </a:extLst>
          </p:cNvPr>
          <p:cNvSpPr>
            <a:spLocks noChangeArrowheads="1"/>
          </p:cNvSpPr>
          <p:nvPr/>
        </p:nvSpPr>
        <p:spPr bwMode="auto">
          <a:xfrm rot="-7282380">
            <a:off x="8458200" y="51816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427" name="Oval 96">
            <a:extLst>
              <a:ext uri="{FF2B5EF4-FFF2-40B4-BE49-F238E27FC236}">
                <a16:creationId xmlns:a16="http://schemas.microsoft.com/office/drawing/2014/main" id="{A082E245-38E7-5057-8600-6F94CFB7E1AF}"/>
              </a:ext>
            </a:extLst>
          </p:cNvPr>
          <p:cNvSpPr>
            <a:spLocks noChangeArrowheads="1"/>
          </p:cNvSpPr>
          <p:nvPr/>
        </p:nvSpPr>
        <p:spPr bwMode="auto">
          <a:xfrm rot="-7282380">
            <a:off x="8991600" y="50292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428" name="Oval 97">
            <a:extLst>
              <a:ext uri="{FF2B5EF4-FFF2-40B4-BE49-F238E27FC236}">
                <a16:creationId xmlns:a16="http://schemas.microsoft.com/office/drawing/2014/main" id="{C5A2708D-468D-F7C0-CE20-E55D5210CF91}"/>
              </a:ext>
            </a:extLst>
          </p:cNvPr>
          <p:cNvSpPr>
            <a:spLocks noChangeArrowheads="1"/>
          </p:cNvSpPr>
          <p:nvPr/>
        </p:nvSpPr>
        <p:spPr bwMode="auto">
          <a:xfrm rot="14317620">
            <a:off x="4114800" y="50292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429" name="Oval 98">
            <a:extLst>
              <a:ext uri="{FF2B5EF4-FFF2-40B4-BE49-F238E27FC236}">
                <a16:creationId xmlns:a16="http://schemas.microsoft.com/office/drawing/2014/main" id="{6AE94A35-D85A-802F-5A24-5B8A7E727413}"/>
              </a:ext>
            </a:extLst>
          </p:cNvPr>
          <p:cNvSpPr>
            <a:spLocks noChangeArrowheads="1"/>
          </p:cNvSpPr>
          <p:nvPr/>
        </p:nvSpPr>
        <p:spPr bwMode="auto">
          <a:xfrm rot="14317620">
            <a:off x="3886200" y="44958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
        <p:nvSpPr>
          <p:cNvPr id="14430" name="Oval 99">
            <a:extLst>
              <a:ext uri="{FF2B5EF4-FFF2-40B4-BE49-F238E27FC236}">
                <a16:creationId xmlns:a16="http://schemas.microsoft.com/office/drawing/2014/main" id="{5B9902C8-C51B-6AE3-0E1E-2812C3E3175B}"/>
              </a:ext>
            </a:extLst>
          </p:cNvPr>
          <p:cNvSpPr>
            <a:spLocks noChangeArrowheads="1"/>
          </p:cNvSpPr>
          <p:nvPr/>
        </p:nvSpPr>
        <p:spPr bwMode="auto">
          <a:xfrm rot="14317620">
            <a:off x="3429000" y="5029200"/>
            <a:ext cx="228600" cy="228600"/>
          </a:xfrm>
          <a:prstGeom prst="ellipse">
            <a:avLst/>
          </a:prstGeom>
          <a:solidFill>
            <a:schemeClr val="accent5"/>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a:p>
        </p:txBody>
      </p:sp>
    </p:spTree>
    <p:extLst>
      <p:ext uri="{BB962C8B-B14F-4D97-AF65-F5344CB8AC3E}">
        <p14:creationId xmlns:p14="http://schemas.microsoft.com/office/powerpoint/2010/main" val="408699887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159FB744-6699-44F2-9FCC-1F5EA3F6E636}"/>
              </a:ext>
            </a:extLst>
          </p:cNvPr>
          <p:cNvSpPr>
            <a:spLocks noGrp="1" noChangeArrowheads="1"/>
          </p:cNvSpPr>
          <p:nvPr>
            <p:ph type="title"/>
          </p:nvPr>
        </p:nvSpPr>
        <p:spPr>
          <a:xfrm>
            <a:off x="1993900" y="287338"/>
            <a:ext cx="7793038" cy="762000"/>
          </a:xfrm>
        </p:spPr>
        <p:txBody>
          <a:bodyPr/>
          <a:lstStyle/>
          <a:p>
            <a:pPr eaLnBrk="1" hangingPunct="1">
              <a:lnSpc>
                <a:spcPct val="90000"/>
              </a:lnSpc>
            </a:pPr>
            <a:r>
              <a:rPr lang="en-US" altLang="en-US" sz="3200"/>
              <a:t>Calculating the Correlation Coefficient</a:t>
            </a:r>
          </a:p>
        </p:txBody>
      </p:sp>
      <p:graphicFrame>
        <p:nvGraphicFramePr>
          <p:cNvPr id="15365" name="Object 4">
            <a:extLst>
              <a:ext uri="{FF2B5EF4-FFF2-40B4-BE49-F238E27FC236}">
                <a16:creationId xmlns:a16="http://schemas.microsoft.com/office/drawing/2014/main" id="{329ABC69-B573-81CA-E8F1-1C9148492571}"/>
              </a:ext>
            </a:extLst>
          </p:cNvPr>
          <p:cNvGraphicFramePr>
            <a:graphicFrameLocks noChangeAspect="1"/>
          </p:cNvGraphicFramePr>
          <p:nvPr/>
        </p:nvGraphicFramePr>
        <p:xfrm>
          <a:off x="4019550" y="1854201"/>
          <a:ext cx="4191000" cy="1179513"/>
        </p:xfrm>
        <a:graphic>
          <a:graphicData uri="http://schemas.openxmlformats.org/presentationml/2006/ole">
            <mc:AlternateContent xmlns:mc="http://schemas.openxmlformats.org/markup-compatibility/2006">
              <mc:Choice xmlns:v="urn:schemas-microsoft-com:vml" Requires="v">
                <p:oleObj name="Equation" r:id="rId2" imgW="1892300" imgH="533400" progId="Equation.3">
                  <p:embed/>
                </p:oleObj>
              </mc:Choice>
              <mc:Fallback>
                <p:oleObj name="Equation" r:id="rId2" imgW="1892300" imgH="533400" progId="Equation.3">
                  <p:embed/>
                  <p:pic>
                    <p:nvPicPr>
                      <p:cNvPr id="15365" name="Object 4">
                        <a:extLst>
                          <a:ext uri="{FF2B5EF4-FFF2-40B4-BE49-F238E27FC236}">
                            <a16:creationId xmlns:a16="http://schemas.microsoft.com/office/drawing/2014/main" id="{329ABC69-B573-81CA-E8F1-1C9148492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550" y="1854201"/>
                        <a:ext cx="4191000" cy="1179513"/>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 name="Rectangle 5">
            <a:extLst>
              <a:ext uri="{FF2B5EF4-FFF2-40B4-BE49-F238E27FC236}">
                <a16:creationId xmlns:a16="http://schemas.microsoft.com/office/drawing/2014/main" id="{64840996-9149-89F2-96B1-D45DCD2818E9}"/>
              </a:ext>
            </a:extLst>
          </p:cNvPr>
          <p:cNvSpPr>
            <a:spLocks noChangeArrowheads="1"/>
          </p:cNvSpPr>
          <p:nvPr/>
        </p:nvSpPr>
        <p:spPr bwMode="auto">
          <a:xfrm>
            <a:off x="2613025" y="4549776"/>
            <a:ext cx="7793038"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chemeClr val="bg1"/>
                </a:solidFill>
              </a:rPr>
              <a:t>where:</a:t>
            </a:r>
          </a:p>
          <a:p>
            <a:pPr eaLnBrk="1" hangingPunct="1"/>
            <a:r>
              <a:rPr lang="en-US" altLang="en-US" sz="2000">
                <a:solidFill>
                  <a:schemeClr val="bg1"/>
                </a:solidFill>
              </a:rPr>
              <a:t>	r = Sample correlation coefficient</a:t>
            </a:r>
          </a:p>
          <a:p>
            <a:pPr eaLnBrk="1" hangingPunct="1"/>
            <a:r>
              <a:rPr lang="en-US" altLang="en-US" sz="2000">
                <a:solidFill>
                  <a:schemeClr val="bg1"/>
                </a:solidFill>
              </a:rPr>
              <a:t>	n = Sample size</a:t>
            </a:r>
          </a:p>
          <a:p>
            <a:pPr eaLnBrk="1" hangingPunct="1"/>
            <a:r>
              <a:rPr lang="en-US" altLang="en-US" sz="2000">
                <a:solidFill>
                  <a:schemeClr val="bg1"/>
                </a:solidFill>
              </a:rPr>
              <a:t>	x = Value of the independent variable</a:t>
            </a:r>
          </a:p>
          <a:p>
            <a:pPr eaLnBrk="1" hangingPunct="1"/>
            <a:r>
              <a:rPr lang="en-US" altLang="en-US" sz="2000">
                <a:solidFill>
                  <a:schemeClr val="bg1"/>
                </a:solidFill>
              </a:rPr>
              <a:t>	y = Value of the dependent variable</a:t>
            </a:r>
          </a:p>
        </p:txBody>
      </p:sp>
      <p:graphicFrame>
        <p:nvGraphicFramePr>
          <p:cNvPr id="15367" name="Object 6">
            <a:extLst>
              <a:ext uri="{FF2B5EF4-FFF2-40B4-BE49-F238E27FC236}">
                <a16:creationId xmlns:a16="http://schemas.microsoft.com/office/drawing/2014/main" id="{C750050D-F356-2F09-1A77-2AA4E2F26A42}"/>
              </a:ext>
            </a:extLst>
          </p:cNvPr>
          <p:cNvGraphicFramePr>
            <a:graphicFrameLocks noChangeAspect="1"/>
          </p:cNvGraphicFramePr>
          <p:nvPr/>
        </p:nvGraphicFramePr>
        <p:xfrm>
          <a:off x="4019550" y="3560764"/>
          <a:ext cx="5183188" cy="1004887"/>
        </p:xfrm>
        <a:graphic>
          <a:graphicData uri="http://schemas.openxmlformats.org/presentationml/2006/ole">
            <mc:AlternateContent xmlns:mc="http://schemas.openxmlformats.org/markup-compatibility/2006">
              <mc:Choice xmlns:v="urn:schemas-microsoft-com:vml" Requires="v">
                <p:oleObj name="Equation" r:id="rId4" imgW="2743200" imgH="533400" progId="Equation.3">
                  <p:embed/>
                </p:oleObj>
              </mc:Choice>
              <mc:Fallback>
                <p:oleObj name="Equation" r:id="rId4" imgW="2743200" imgH="533400" progId="Equation.3">
                  <p:embed/>
                  <p:pic>
                    <p:nvPicPr>
                      <p:cNvPr id="15367" name="Object 6">
                        <a:extLst>
                          <a:ext uri="{FF2B5EF4-FFF2-40B4-BE49-F238E27FC236}">
                            <a16:creationId xmlns:a16="http://schemas.microsoft.com/office/drawing/2014/main" id="{C750050D-F356-2F09-1A77-2AA4E2F26A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3560764"/>
                        <a:ext cx="5183188" cy="1004887"/>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8" name="Rectangle 7">
            <a:extLst>
              <a:ext uri="{FF2B5EF4-FFF2-40B4-BE49-F238E27FC236}">
                <a16:creationId xmlns:a16="http://schemas.microsoft.com/office/drawing/2014/main" id="{D2B27980-C3D9-FE10-772D-6CC395D6FCCF}"/>
              </a:ext>
            </a:extLst>
          </p:cNvPr>
          <p:cNvSpPr>
            <a:spLocks noChangeArrowheads="1"/>
          </p:cNvSpPr>
          <p:nvPr/>
        </p:nvSpPr>
        <p:spPr bwMode="auto">
          <a:xfrm>
            <a:off x="2095500" y="1335088"/>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kumimoji="1" lang="en-US" altLang="en-US">
                <a:solidFill>
                  <a:schemeClr val="bg1"/>
                </a:solidFill>
              </a:rPr>
              <a:t>Sample correlation coefficient:</a:t>
            </a:r>
            <a:endParaRPr kumimoji="1" lang="en-US" altLang="en-US" b="1">
              <a:solidFill>
                <a:schemeClr val="bg1"/>
              </a:solidFill>
            </a:endParaRPr>
          </a:p>
        </p:txBody>
      </p:sp>
      <p:sp>
        <p:nvSpPr>
          <p:cNvPr id="15369" name="Rectangle 8">
            <a:extLst>
              <a:ext uri="{FF2B5EF4-FFF2-40B4-BE49-F238E27FC236}">
                <a16:creationId xmlns:a16="http://schemas.microsoft.com/office/drawing/2014/main" id="{585339D0-8D5B-14F0-2427-BC5207CC52C5}"/>
              </a:ext>
            </a:extLst>
          </p:cNvPr>
          <p:cNvSpPr>
            <a:spLocks noChangeArrowheads="1"/>
          </p:cNvSpPr>
          <p:nvPr/>
        </p:nvSpPr>
        <p:spPr bwMode="auto">
          <a:xfrm>
            <a:off x="2613025" y="3163889"/>
            <a:ext cx="3276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kumimoji="1" lang="en-US" altLang="en-US" sz="2000">
                <a:solidFill>
                  <a:schemeClr val="bg1"/>
                </a:solidFill>
              </a:rPr>
              <a:t>or the algebraic equivalent:</a:t>
            </a:r>
          </a:p>
        </p:txBody>
      </p:sp>
    </p:spTree>
    <p:extLst>
      <p:ext uri="{BB962C8B-B14F-4D97-AF65-F5344CB8AC3E}">
        <p14:creationId xmlns:p14="http://schemas.microsoft.com/office/powerpoint/2010/main" val="335688661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FE70B253-AF43-908E-C193-C17DA74913B5}"/>
              </a:ext>
            </a:extLst>
          </p:cNvPr>
          <p:cNvSpPr>
            <a:spLocks noGrp="1" noChangeArrowheads="1"/>
          </p:cNvSpPr>
          <p:nvPr>
            <p:ph type="title"/>
          </p:nvPr>
        </p:nvSpPr>
        <p:spPr>
          <a:xfrm>
            <a:off x="2043113" y="207963"/>
            <a:ext cx="7924800" cy="533400"/>
          </a:xfrm>
        </p:spPr>
        <p:txBody>
          <a:bodyPr>
            <a:normAutofit fontScale="90000"/>
          </a:bodyPr>
          <a:lstStyle/>
          <a:p>
            <a:r>
              <a:rPr lang="en-US" altLang="en-US"/>
              <a:t>Example:</a:t>
            </a:r>
          </a:p>
        </p:txBody>
      </p:sp>
      <p:sp>
        <p:nvSpPr>
          <p:cNvPr id="16387" name="Rectangle 5">
            <a:extLst>
              <a:ext uri="{FF2B5EF4-FFF2-40B4-BE49-F238E27FC236}">
                <a16:creationId xmlns:a16="http://schemas.microsoft.com/office/drawing/2014/main" id="{DE786365-CFF3-D453-5E5C-55E47BD49B97}"/>
              </a:ext>
            </a:extLst>
          </p:cNvPr>
          <p:cNvSpPr>
            <a:spLocks noChangeArrowheads="1"/>
          </p:cNvSpPr>
          <p:nvPr/>
        </p:nvSpPr>
        <p:spPr bwMode="auto">
          <a:xfrm>
            <a:off x="2209800" y="741363"/>
            <a:ext cx="8153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chemeClr val="bg1"/>
                </a:solidFill>
              </a:rPr>
              <a:t>A real estate agent wishes to examine the relationship between the </a:t>
            </a:r>
            <a:r>
              <a:rPr lang="en-US" altLang="en-US" u="sng">
                <a:solidFill>
                  <a:schemeClr val="bg1"/>
                </a:solidFill>
              </a:rPr>
              <a:t>selling price of a home </a:t>
            </a:r>
            <a:r>
              <a:rPr lang="en-US" altLang="en-US">
                <a:solidFill>
                  <a:schemeClr val="bg1"/>
                </a:solidFill>
              </a:rPr>
              <a:t>and its </a:t>
            </a:r>
            <a:r>
              <a:rPr lang="en-US" altLang="en-US" u="sng">
                <a:solidFill>
                  <a:schemeClr val="bg1"/>
                </a:solidFill>
              </a:rPr>
              <a:t>size</a:t>
            </a:r>
            <a:r>
              <a:rPr lang="en-US" altLang="en-US">
                <a:solidFill>
                  <a:schemeClr val="bg1"/>
                </a:solidFill>
              </a:rPr>
              <a:t> (measured in square feet)</a:t>
            </a:r>
          </a:p>
        </p:txBody>
      </p:sp>
      <p:sp>
        <p:nvSpPr>
          <p:cNvPr id="16388" name="Rectangle 6">
            <a:extLst>
              <a:ext uri="{FF2B5EF4-FFF2-40B4-BE49-F238E27FC236}">
                <a16:creationId xmlns:a16="http://schemas.microsoft.com/office/drawing/2014/main" id="{CB33F963-196A-A599-1AB9-149B42EA9CFA}"/>
              </a:ext>
            </a:extLst>
          </p:cNvPr>
          <p:cNvSpPr>
            <a:spLocks noChangeArrowheads="1"/>
          </p:cNvSpPr>
          <p:nvPr/>
        </p:nvSpPr>
        <p:spPr bwMode="auto">
          <a:xfrm>
            <a:off x="1795463" y="1928814"/>
            <a:ext cx="8648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cs typeface="Arial" panose="020B0604020202020204" pitchFamily="34" charset="0"/>
              </a:defRPr>
            </a:lvl1pPr>
            <a:lvl2pPr>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r>
              <a:rPr lang="en-US" altLang="en-US" sz="2000">
                <a:solidFill>
                  <a:schemeClr val="accent1"/>
                </a:solidFill>
              </a:rPr>
              <a:t>Y = house price </a:t>
            </a:r>
            <a:r>
              <a:rPr lang="en-US" altLang="en-US" sz="1800">
                <a:solidFill>
                  <a:schemeClr val="accent1"/>
                </a:solidFill>
              </a:rPr>
              <a:t>in $1000s</a:t>
            </a:r>
          </a:p>
          <a:p>
            <a:pPr lvl="1" eaLnBrk="1" hangingPunct="1"/>
            <a:r>
              <a:rPr lang="en-US" altLang="en-US" sz="2000">
                <a:solidFill>
                  <a:schemeClr val="accent1"/>
                </a:solidFill>
              </a:rPr>
              <a:t>X = square feet</a:t>
            </a:r>
          </a:p>
        </p:txBody>
      </p:sp>
      <p:graphicFrame>
        <p:nvGraphicFramePr>
          <p:cNvPr id="16389" name="Object 3">
            <a:extLst>
              <a:ext uri="{FF2B5EF4-FFF2-40B4-BE49-F238E27FC236}">
                <a16:creationId xmlns:a16="http://schemas.microsoft.com/office/drawing/2014/main" id="{2EE5C22E-1106-A309-3819-BE3D23B8296C}"/>
              </a:ext>
            </a:extLst>
          </p:cNvPr>
          <p:cNvGraphicFramePr>
            <a:graphicFrameLocks noChangeAspect="1"/>
          </p:cNvGraphicFramePr>
          <p:nvPr/>
        </p:nvGraphicFramePr>
        <p:xfrm>
          <a:off x="4768851" y="2465389"/>
          <a:ext cx="5675313" cy="3856037"/>
        </p:xfrm>
        <a:graphic>
          <a:graphicData uri="http://schemas.openxmlformats.org/presentationml/2006/ole">
            <mc:AlternateContent xmlns:mc="http://schemas.openxmlformats.org/markup-compatibility/2006">
              <mc:Choice xmlns:v="urn:schemas-microsoft-com:vml" Requires="v">
                <p:oleObj name="Chart" r:id="rId2" imgW="5524394" imgH="3524144" progId="Excel.Sheet.8">
                  <p:embed/>
                </p:oleObj>
              </mc:Choice>
              <mc:Fallback>
                <p:oleObj name="Chart" r:id="rId2" imgW="5524394" imgH="3524144" progId="Excel.Sheet.8">
                  <p:embed/>
                  <p:pic>
                    <p:nvPicPr>
                      <p:cNvPr id="16389" name="Object 3">
                        <a:extLst>
                          <a:ext uri="{FF2B5EF4-FFF2-40B4-BE49-F238E27FC236}">
                            <a16:creationId xmlns:a16="http://schemas.microsoft.com/office/drawing/2014/main" id="{2EE5C22E-1106-A309-3819-BE3D23B82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851" y="2465389"/>
                        <a:ext cx="5675313" cy="385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a:extLst>
              <a:ext uri="{FF2B5EF4-FFF2-40B4-BE49-F238E27FC236}">
                <a16:creationId xmlns:a16="http://schemas.microsoft.com/office/drawing/2014/main" id="{CCE15674-F8AA-62AC-F050-FA3AC58E0DC2}"/>
              </a:ext>
            </a:extLst>
          </p:cNvPr>
          <p:cNvSpPr/>
          <p:nvPr/>
        </p:nvSpPr>
        <p:spPr>
          <a:xfrm>
            <a:off x="2189163" y="3429000"/>
            <a:ext cx="2462212" cy="584200"/>
          </a:xfrm>
          <a:prstGeom prst="rect">
            <a:avLst/>
          </a:prstGeom>
        </p:spPr>
        <p:txBody>
          <a:bodyPr wrap="none">
            <a:spAutoFit/>
          </a:bodyPr>
          <a:lstStyle/>
          <a:p>
            <a:pPr>
              <a:defRPr/>
            </a:pPr>
            <a:r>
              <a:rPr lang="en-US" altLang="en-US" sz="3200" b="1" kern="0" dirty="0">
                <a:solidFill>
                  <a:schemeClr val="accent3"/>
                </a:solidFill>
                <a:latin typeface="Arial"/>
                <a:ea typeface="+mj-ea"/>
                <a:cs typeface="Arial"/>
              </a:rPr>
              <a:t>Scatter Plot</a:t>
            </a:r>
            <a:endParaRPr lang="en-US" dirty="0">
              <a:solidFill>
                <a:schemeClr val="accent3"/>
              </a:solidFill>
            </a:endParaRPr>
          </a:p>
        </p:txBody>
      </p:sp>
    </p:spTree>
    <p:extLst>
      <p:ext uri="{BB962C8B-B14F-4D97-AF65-F5344CB8AC3E}">
        <p14:creationId xmlns:p14="http://schemas.microsoft.com/office/powerpoint/2010/main" val="313369285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a:extLst>
              <a:ext uri="{FF2B5EF4-FFF2-40B4-BE49-F238E27FC236}">
                <a16:creationId xmlns:a16="http://schemas.microsoft.com/office/drawing/2014/main" id="{3BA2BB91-D78B-3332-F56F-7FFAA072DB78}"/>
              </a:ext>
            </a:extLst>
          </p:cNvPr>
          <p:cNvSpPr>
            <a:spLocks noGrp="1" noChangeArrowheads="1"/>
          </p:cNvSpPr>
          <p:nvPr>
            <p:ph type="title"/>
          </p:nvPr>
        </p:nvSpPr>
        <p:spPr>
          <a:xfrm>
            <a:off x="2133600" y="144463"/>
            <a:ext cx="4648200" cy="685800"/>
          </a:xfrm>
        </p:spPr>
        <p:txBody>
          <a:bodyPr/>
          <a:lstStyle/>
          <a:p>
            <a:pPr eaLnBrk="1" hangingPunct="1"/>
            <a:r>
              <a:rPr lang="en-US" altLang="en-US" sz="3200"/>
              <a:t>Example:</a:t>
            </a:r>
          </a:p>
        </p:txBody>
      </p:sp>
      <p:graphicFrame>
        <p:nvGraphicFramePr>
          <p:cNvPr id="4" name="Table 3">
            <a:extLst>
              <a:ext uri="{FF2B5EF4-FFF2-40B4-BE49-F238E27FC236}">
                <a16:creationId xmlns:a16="http://schemas.microsoft.com/office/drawing/2014/main" id="{55F6F088-BF45-4C9F-1AE9-607827B46AD1}"/>
              </a:ext>
            </a:extLst>
          </p:cNvPr>
          <p:cNvGraphicFramePr>
            <a:graphicFrameLocks noGrp="1"/>
          </p:cNvGraphicFramePr>
          <p:nvPr/>
        </p:nvGraphicFramePr>
        <p:xfrm>
          <a:off x="2286001" y="1127126"/>
          <a:ext cx="4572001" cy="3505223"/>
        </p:xfrm>
        <a:graphic>
          <a:graphicData uri="http://schemas.openxmlformats.org/drawingml/2006/table">
            <a:tbl>
              <a:tblPr>
                <a:tableStyleId>{D7AC3CCA-C797-4891-BE02-D94E43425B78}</a:tableStyleId>
              </a:tblPr>
              <a:tblGrid>
                <a:gridCol w="634924">
                  <a:extLst>
                    <a:ext uri="{9D8B030D-6E8A-4147-A177-3AD203B41FA5}">
                      <a16:colId xmlns:a16="http://schemas.microsoft.com/office/drawing/2014/main" val="20000"/>
                    </a:ext>
                  </a:extLst>
                </a:gridCol>
                <a:gridCol w="774662">
                  <a:extLst>
                    <a:ext uri="{9D8B030D-6E8A-4147-A177-3AD203B41FA5}">
                      <a16:colId xmlns:a16="http://schemas.microsoft.com/office/drawing/2014/main" val="20001"/>
                    </a:ext>
                  </a:extLst>
                </a:gridCol>
                <a:gridCol w="1054138">
                  <a:extLst>
                    <a:ext uri="{9D8B030D-6E8A-4147-A177-3AD203B41FA5}">
                      <a16:colId xmlns:a16="http://schemas.microsoft.com/office/drawing/2014/main" val="20002"/>
                    </a:ext>
                  </a:extLst>
                </a:gridCol>
                <a:gridCol w="1193877">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tblGrid>
              <a:tr h="373383">
                <a:tc>
                  <a:txBody>
                    <a:bodyPr/>
                    <a:lstStyle/>
                    <a:p>
                      <a:pPr algn="ctr" fontAlgn="b"/>
                      <a:r>
                        <a:rPr lang="en-US" sz="2400" u="none" strike="noStrike" dirty="0">
                          <a:effectLst/>
                        </a:rPr>
                        <a:t>Y</a:t>
                      </a:r>
                      <a:endParaRPr lang="en-US" sz="2400" b="1" i="0" u="none" strike="noStrike" dirty="0">
                        <a:solidFill>
                          <a:srgbClr val="000000"/>
                        </a:solidFill>
                        <a:effectLst/>
                        <a:latin typeface="Calibri" panose="020F0502020204030204" pitchFamily="34" charset="0"/>
                      </a:endParaRPr>
                    </a:p>
                  </a:txBody>
                  <a:tcPr marL="7620" marR="7620" marT="7620" marB="0" anchor="b">
                    <a:solidFill>
                      <a:schemeClr val="accent5"/>
                    </a:solidFill>
                  </a:tcPr>
                </a:tc>
                <a:tc>
                  <a:txBody>
                    <a:bodyPr/>
                    <a:lstStyle/>
                    <a:p>
                      <a:pPr algn="ctr" fontAlgn="b"/>
                      <a:r>
                        <a:rPr lang="en-US" sz="2400" u="none" strike="noStrike" dirty="0">
                          <a:effectLst/>
                        </a:rPr>
                        <a:t>X</a:t>
                      </a:r>
                      <a:endParaRPr lang="en-US" sz="2400" b="1" i="0" u="none" strike="noStrike" dirty="0">
                        <a:solidFill>
                          <a:srgbClr val="000000"/>
                        </a:solidFill>
                        <a:effectLst/>
                        <a:latin typeface="Calibri" panose="020F0502020204030204" pitchFamily="34" charset="0"/>
                      </a:endParaRPr>
                    </a:p>
                  </a:txBody>
                  <a:tcPr marL="7620" marR="7620" marT="7620" marB="0" anchor="b">
                    <a:solidFill>
                      <a:schemeClr val="accent5"/>
                    </a:solidFill>
                  </a:tcPr>
                </a:tc>
                <a:tc>
                  <a:txBody>
                    <a:bodyPr/>
                    <a:lstStyle/>
                    <a:p>
                      <a:pPr algn="ctr" fontAlgn="b"/>
                      <a:r>
                        <a:rPr lang="en-US" sz="2400" u="none" strike="noStrike" dirty="0">
                          <a:effectLst/>
                        </a:rPr>
                        <a:t>XY</a:t>
                      </a:r>
                      <a:endParaRPr lang="en-US" sz="2400" b="1" i="0" u="none" strike="noStrike" dirty="0">
                        <a:solidFill>
                          <a:srgbClr val="000000"/>
                        </a:solidFill>
                        <a:effectLst/>
                        <a:latin typeface="Calibri" panose="020F0502020204030204" pitchFamily="34" charset="0"/>
                      </a:endParaRPr>
                    </a:p>
                  </a:txBody>
                  <a:tcPr marL="7620" marR="7620" marT="7620" marB="0" anchor="b">
                    <a:solidFill>
                      <a:schemeClr val="accent5"/>
                    </a:solidFill>
                  </a:tcPr>
                </a:tc>
                <a:tc>
                  <a:txBody>
                    <a:bodyPr/>
                    <a:lstStyle/>
                    <a:p>
                      <a:pPr algn="ctr" fontAlgn="b"/>
                      <a:r>
                        <a:rPr lang="en-US" sz="2400" u="none" strike="noStrike" dirty="0">
                          <a:effectLst/>
                        </a:rPr>
                        <a:t>X</a:t>
                      </a:r>
                      <a:r>
                        <a:rPr lang="en-US" sz="2400" u="none" strike="noStrike" baseline="30000" dirty="0">
                          <a:effectLst/>
                        </a:rPr>
                        <a:t>2</a:t>
                      </a:r>
                      <a:endParaRPr lang="en-US" sz="2400" b="1" i="0" u="none" strike="noStrike" baseline="30000" dirty="0">
                        <a:solidFill>
                          <a:srgbClr val="000000"/>
                        </a:solidFill>
                        <a:effectLst/>
                        <a:latin typeface="Calibri" panose="020F0502020204030204" pitchFamily="34" charset="0"/>
                      </a:endParaRPr>
                    </a:p>
                  </a:txBody>
                  <a:tcPr marL="7620" marR="7620" marT="7620" marB="0" anchor="b">
                    <a:solidFill>
                      <a:schemeClr val="accent5"/>
                    </a:solidFill>
                  </a:tcPr>
                </a:tc>
                <a:tc>
                  <a:txBody>
                    <a:bodyPr/>
                    <a:lstStyle/>
                    <a:p>
                      <a:pPr algn="ctr" fontAlgn="b"/>
                      <a:r>
                        <a:rPr lang="en-US" sz="2400" u="none" strike="noStrike" dirty="0">
                          <a:effectLst/>
                        </a:rPr>
                        <a:t>Y</a:t>
                      </a:r>
                      <a:r>
                        <a:rPr lang="en-US" sz="2400" u="none" strike="noStrike" kern="1200" baseline="30000" dirty="0">
                          <a:solidFill>
                            <a:schemeClr val="dk1"/>
                          </a:solidFill>
                          <a:effectLst/>
                          <a:latin typeface="+mn-lt"/>
                          <a:ea typeface="+mn-ea"/>
                          <a:cs typeface="+mn-cs"/>
                        </a:rPr>
                        <a:t>2</a:t>
                      </a:r>
                    </a:p>
                  </a:txBody>
                  <a:tcPr marL="7620" marR="7620" marT="7620" marB="0" anchor="b">
                    <a:solidFill>
                      <a:schemeClr val="accent5"/>
                    </a:solidFill>
                  </a:tcPr>
                </a:tc>
                <a:extLst>
                  <a:ext uri="{0D108BD9-81ED-4DB2-BD59-A6C34878D82A}">
                    <a16:rowId xmlns:a16="http://schemas.microsoft.com/office/drawing/2014/main" val="10000"/>
                  </a:ext>
                </a:extLst>
              </a:tr>
              <a:tr h="281942">
                <a:tc>
                  <a:txBody>
                    <a:bodyPr/>
                    <a:lstStyle/>
                    <a:p>
                      <a:pPr algn="ctr" fontAlgn="b"/>
                      <a:r>
                        <a:rPr lang="en-US" sz="1800" u="none" strike="noStrike">
                          <a:effectLst/>
                        </a:rPr>
                        <a:t>245</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1400</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343000</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1960000</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60025</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1"/>
                  </a:ext>
                </a:extLst>
              </a:tr>
              <a:tr h="281942">
                <a:tc>
                  <a:txBody>
                    <a:bodyPr/>
                    <a:lstStyle/>
                    <a:p>
                      <a:pPr algn="ctr" fontAlgn="b"/>
                      <a:r>
                        <a:rPr lang="en-US" sz="1800" u="none" strike="noStrike">
                          <a:effectLst/>
                        </a:rPr>
                        <a:t>312</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1600</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499200</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2560000</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97344</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2"/>
                  </a:ext>
                </a:extLst>
              </a:tr>
              <a:tr h="281942">
                <a:tc>
                  <a:txBody>
                    <a:bodyPr/>
                    <a:lstStyle/>
                    <a:p>
                      <a:pPr algn="ctr" fontAlgn="b"/>
                      <a:r>
                        <a:rPr lang="en-US" sz="1800" u="none" strike="noStrike">
                          <a:effectLst/>
                        </a:rPr>
                        <a:t>279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1700</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474300</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2890000</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77841</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3"/>
                  </a:ext>
                </a:extLst>
              </a:tr>
              <a:tr h="281942">
                <a:tc>
                  <a:txBody>
                    <a:bodyPr/>
                    <a:lstStyle/>
                    <a:p>
                      <a:pPr algn="ctr" fontAlgn="b"/>
                      <a:r>
                        <a:rPr lang="en-US" sz="1800" u="none" strike="noStrike">
                          <a:effectLst/>
                        </a:rPr>
                        <a:t>308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1875</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577500</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3515625</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94864</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4"/>
                  </a:ext>
                </a:extLst>
              </a:tr>
              <a:tr h="281942">
                <a:tc>
                  <a:txBody>
                    <a:bodyPr/>
                    <a:lstStyle/>
                    <a:p>
                      <a:pPr algn="ctr" fontAlgn="b"/>
                      <a:r>
                        <a:rPr lang="en-US" sz="1800" u="none" strike="noStrike">
                          <a:effectLst/>
                        </a:rPr>
                        <a:t>199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1100</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218900</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1210000</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39601</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5"/>
                  </a:ext>
                </a:extLst>
              </a:tr>
              <a:tr h="281942">
                <a:tc>
                  <a:txBody>
                    <a:bodyPr/>
                    <a:lstStyle/>
                    <a:p>
                      <a:pPr algn="ctr" fontAlgn="b"/>
                      <a:r>
                        <a:rPr lang="en-US" sz="1800" u="none" strike="noStrike">
                          <a:effectLst/>
                        </a:rPr>
                        <a:t>219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1550</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339450</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2402500</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47961</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6"/>
                  </a:ext>
                </a:extLst>
              </a:tr>
              <a:tr h="281942">
                <a:tc>
                  <a:txBody>
                    <a:bodyPr/>
                    <a:lstStyle/>
                    <a:p>
                      <a:pPr algn="ctr" fontAlgn="b"/>
                      <a:r>
                        <a:rPr lang="en-US" sz="1800" u="none" strike="noStrike">
                          <a:effectLst/>
                        </a:rPr>
                        <a:t>405</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2350</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951750</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5522500</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164025</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7"/>
                  </a:ext>
                </a:extLst>
              </a:tr>
              <a:tr h="281942">
                <a:tc>
                  <a:txBody>
                    <a:bodyPr/>
                    <a:lstStyle/>
                    <a:p>
                      <a:pPr algn="ctr" fontAlgn="b"/>
                      <a:r>
                        <a:rPr lang="en-US" sz="1800" u="none" strike="noStrike">
                          <a:effectLst/>
                        </a:rPr>
                        <a:t>324</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2450</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793800</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6002500</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104976</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8"/>
                  </a:ext>
                </a:extLst>
              </a:tr>
              <a:tr h="281942">
                <a:tc>
                  <a:txBody>
                    <a:bodyPr/>
                    <a:lstStyle/>
                    <a:p>
                      <a:pPr algn="ctr" fontAlgn="b"/>
                      <a:r>
                        <a:rPr lang="en-US" sz="1800" u="none" strike="noStrike">
                          <a:effectLst/>
                        </a:rPr>
                        <a:t>319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1425</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454575</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2030625</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101761</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9"/>
                  </a:ext>
                </a:extLst>
              </a:tr>
              <a:tr h="281942">
                <a:tc>
                  <a:txBody>
                    <a:bodyPr/>
                    <a:lstStyle/>
                    <a:p>
                      <a:pPr algn="ctr" fontAlgn="b"/>
                      <a:r>
                        <a:rPr lang="en-US" sz="1800" u="none" strike="noStrike">
                          <a:effectLst/>
                        </a:rPr>
                        <a:t>255</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1700</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433500</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2890000</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65025</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10"/>
                  </a:ext>
                </a:extLst>
              </a:tr>
              <a:tr h="312395">
                <a:tc>
                  <a:txBody>
                    <a:bodyPr/>
                    <a:lstStyle/>
                    <a:p>
                      <a:pPr algn="ctr" fontAlgn="b"/>
                      <a:r>
                        <a:rPr lang="en-US" sz="2000" b="1" u="none" strike="noStrike" dirty="0">
                          <a:effectLst/>
                        </a:rPr>
                        <a:t>2865</a:t>
                      </a:r>
                      <a:endParaRPr lang="en-US" sz="2000" b="1" i="0" u="none" strike="noStrike" dirty="0">
                        <a:solidFill>
                          <a:srgbClr val="000000"/>
                        </a:solidFill>
                        <a:effectLst/>
                        <a:latin typeface="Calibri" panose="020F0502020204030204" pitchFamily="34" charset="0"/>
                      </a:endParaRPr>
                    </a:p>
                  </a:txBody>
                  <a:tcPr marL="7620" marR="7620" marT="7620" marB="0" anchor="b">
                    <a:solidFill>
                      <a:schemeClr val="accent2"/>
                    </a:solidFill>
                  </a:tcPr>
                </a:tc>
                <a:tc>
                  <a:txBody>
                    <a:bodyPr/>
                    <a:lstStyle/>
                    <a:p>
                      <a:pPr algn="ctr" fontAlgn="b"/>
                      <a:r>
                        <a:rPr lang="en-US" sz="2000" b="1" u="none" strike="noStrike" dirty="0">
                          <a:effectLst/>
                        </a:rPr>
                        <a:t>17150</a:t>
                      </a:r>
                      <a:endParaRPr lang="en-US" sz="2000" b="1" i="0" u="none" strike="noStrike" dirty="0">
                        <a:solidFill>
                          <a:srgbClr val="000000"/>
                        </a:solidFill>
                        <a:effectLst/>
                        <a:latin typeface="Calibri" panose="020F0502020204030204" pitchFamily="34" charset="0"/>
                      </a:endParaRPr>
                    </a:p>
                  </a:txBody>
                  <a:tcPr marL="7620" marR="7620" marT="7620" marB="0" anchor="b">
                    <a:solidFill>
                      <a:schemeClr val="accent2"/>
                    </a:solidFill>
                  </a:tcPr>
                </a:tc>
                <a:tc>
                  <a:txBody>
                    <a:bodyPr/>
                    <a:lstStyle/>
                    <a:p>
                      <a:pPr algn="ctr" fontAlgn="b"/>
                      <a:r>
                        <a:rPr lang="en-US" sz="2000" b="1" u="none" strike="noStrike" dirty="0">
                          <a:effectLst/>
                        </a:rPr>
                        <a:t>5085975</a:t>
                      </a:r>
                      <a:endParaRPr lang="en-US" sz="2000" b="1" i="0" u="none" strike="noStrike" dirty="0">
                        <a:solidFill>
                          <a:srgbClr val="000000"/>
                        </a:solidFill>
                        <a:effectLst/>
                        <a:latin typeface="Calibri" panose="020F0502020204030204" pitchFamily="34" charset="0"/>
                      </a:endParaRPr>
                    </a:p>
                  </a:txBody>
                  <a:tcPr marL="7620" marR="7620" marT="7620" marB="0" anchor="b">
                    <a:solidFill>
                      <a:schemeClr val="accent2"/>
                    </a:solidFill>
                  </a:tcPr>
                </a:tc>
                <a:tc>
                  <a:txBody>
                    <a:bodyPr/>
                    <a:lstStyle/>
                    <a:p>
                      <a:pPr algn="ctr" fontAlgn="b"/>
                      <a:r>
                        <a:rPr lang="en-US" sz="2000" b="1" u="none" strike="noStrike" dirty="0">
                          <a:effectLst/>
                        </a:rPr>
                        <a:t>30983750</a:t>
                      </a:r>
                      <a:endParaRPr lang="en-US" sz="2000" b="1" i="0" u="none" strike="noStrike" dirty="0">
                        <a:solidFill>
                          <a:srgbClr val="000000"/>
                        </a:solidFill>
                        <a:effectLst/>
                        <a:latin typeface="Calibri" panose="020F0502020204030204" pitchFamily="34" charset="0"/>
                      </a:endParaRPr>
                    </a:p>
                  </a:txBody>
                  <a:tcPr marL="7620" marR="7620" marT="7620" marB="0" anchor="b">
                    <a:solidFill>
                      <a:schemeClr val="accent2"/>
                    </a:solidFill>
                  </a:tcPr>
                </a:tc>
                <a:tc>
                  <a:txBody>
                    <a:bodyPr/>
                    <a:lstStyle/>
                    <a:p>
                      <a:pPr algn="ctr" fontAlgn="b"/>
                      <a:r>
                        <a:rPr lang="en-US" sz="2000" b="1" u="none" strike="noStrike" dirty="0">
                          <a:effectLst/>
                        </a:rPr>
                        <a:t>853423</a:t>
                      </a:r>
                      <a:endParaRPr lang="en-US" sz="2000" b="1" i="0" u="none" strike="noStrike" dirty="0">
                        <a:solidFill>
                          <a:srgbClr val="000000"/>
                        </a:solidFill>
                        <a:effectLst/>
                        <a:latin typeface="Calibri" panose="020F0502020204030204" pitchFamily="34" charset="0"/>
                      </a:endParaRPr>
                    </a:p>
                  </a:txBody>
                  <a:tcPr marL="7620" marR="7620" marT="7620" marB="0" anchor="b">
                    <a:solidFill>
                      <a:schemeClr val="accent2"/>
                    </a:solidFill>
                  </a:tcPr>
                </a:tc>
                <a:extLst>
                  <a:ext uri="{0D108BD9-81ED-4DB2-BD59-A6C34878D82A}">
                    <a16:rowId xmlns:a16="http://schemas.microsoft.com/office/drawing/2014/main" val="10011"/>
                  </a:ext>
                </a:extLst>
              </a:tr>
            </a:tbl>
          </a:graphicData>
        </a:graphic>
      </p:graphicFrame>
      <p:graphicFrame>
        <p:nvGraphicFramePr>
          <p:cNvPr id="17491" name="Object 6">
            <a:extLst>
              <a:ext uri="{FF2B5EF4-FFF2-40B4-BE49-F238E27FC236}">
                <a16:creationId xmlns:a16="http://schemas.microsoft.com/office/drawing/2014/main" id="{AEC470EA-A246-7E98-148C-0F6072E1D11B}"/>
              </a:ext>
            </a:extLst>
          </p:cNvPr>
          <p:cNvGraphicFramePr>
            <a:graphicFrameLocks noChangeAspect="1"/>
          </p:cNvGraphicFramePr>
          <p:nvPr/>
        </p:nvGraphicFramePr>
        <p:xfrm>
          <a:off x="2286000" y="4856163"/>
          <a:ext cx="3424238" cy="874712"/>
        </p:xfrm>
        <a:graphic>
          <a:graphicData uri="http://schemas.openxmlformats.org/presentationml/2006/ole">
            <mc:AlternateContent xmlns:mc="http://schemas.openxmlformats.org/markup-compatibility/2006">
              <mc:Choice xmlns:v="urn:schemas-microsoft-com:vml" Requires="v">
                <p:oleObj name="Equation" r:id="rId2" imgW="2743200" imgH="533400" progId="Equation.3">
                  <p:embed/>
                </p:oleObj>
              </mc:Choice>
              <mc:Fallback>
                <p:oleObj name="Equation" r:id="rId2" imgW="2743200" imgH="533400" progId="Equation.3">
                  <p:embed/>
                  <p:pic>
                    <p:nvPicPr>
                      <p:cNvPr id="17491" name="Object 6">
                        <a:extLst>
                          <a:ext uri="{FF2B5EF4-FFF2-40B4-BE49-F238E27FC236}">
                            <a16:creationId xmlns:a16="http://schemas.microsoft.com/office/drawing/2014/main" id="{AEC470EA-A246-7E98-148C-0F6072E1D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856163"/>
                        <a:ext cx="3424238" cy="874712"/>
                      </a:xfrm>
                      <a:prstGeom prst="rect">
                        <a:avLst/>
                      </a:prstGeom>
                      <a:solidFill>
                        <a:srgbClr val="FFF5CC"/>
                      </a:solidFill>
                      <a:ln w="9525">
                        <a:solidFill>
                          <a:schemeClr val="tx1"/>
                        </a:solidFill>
                        <a:miter lim="800000"/>
                        <a:headEnd/>
                        <a:tailEnd/>
                      </a:ln>
                    </p:spPr>
                  </p:pic>
                </p:oleObj>
              </mc:Fallback>
            </mc:AlternateContent>
          </a:graphicData>
        </a:graphic>
      </p:graphicFrame>
      <p:sp>
        <p:nvSpPr>
          <p:cNvPr id="6" name="TextBox 5">
            <a:extLst>
              <a:ext uri="{FF2B5EF4-FFF2-40B4-BE49-F238E27FC236}">
                <a16:creationId xmlns:a16="http://schemas.microsoft.com/office/drawing/2014/main" id="{69B370DA-F336-7CE2-BB10-D697BAA541A4}"/>
              </a:ext>
            </a:extLst>
          </p:cNvPr>
          <p:cNvSpPr txBox="1"/>
          <p:nvPr/>
        </p:nvSpPr>
        <p:spPr>
          <a:xfrm>
            <a:off x="6324600" y="5062538"/>
            <a:ext cx="1981200" cy="369332"/>
          </a:xfrm>
          <a:prstGeom prst="rect">
            <a:avLst/>
          </a:prstGeom>
          <a:solidFill>
            <a:schemeClr val="accent2">
              <a:lumMod val="20000"/>
              <a:lumOff val="80000"/>
            </a:schemeClr>
          </a:solidFill>
        </p:spPr>
        <p:txBody>
          <a:bodyPr>
            <a:spAutoFit/>
          </a:bodyPr>
          <a:lstStyle/>
          <a:p>
            <a:pPr>
              <a:defRPr/>
            </a:pPr>
            <a:r>
              <a:rPr lang="en-US" dirty="0"/>
              <a:t>r = 0.7621</a:t>
            </a:r>
          </a:p>
        </p:txBody>
      </p:sp>
      <p:sp>
        <p:nvSpPr>
          <p:cNvPr id="7" name="TextBox 6">
            <a:extLst>
              <a:ext uri="{FF2B5EF4-FFF2-40B4-BE49-F238E27FC236}">
                <a16:creationId xmlns:a16="http://schemas.microsoft.com/office/drawing/2014/main" id="{1D80286F-E992-BF3B-EC76-6EF7A332EFFA}"/>
              </a:ext>
            </a:extLst>
          </p:cNvPr>
          <p:cNvSpPr txBox="1"/>
          <p:nvPr/>
        </p:nvSpPr>
        <p:spPr>
          <a:xfrm>
            <a:off x="6873876" y="4267200"/>
            <a:ext cx="995363" cy="369332"/>
          </a:xfrm>
          <a:prstGeom prst="rect">
            <a:avLst/>
          </a:prstGeom>
          <a:noFill/>
        </p:spPr>
        <p:txBody>
          <a:bodyPr>
            <a:spAutoFit/>
          </a:bodyPr>
          <a:lstStyle/>
          <a:p>
            <a:pPr>
              <a:defRPr/>
            </a:pPr>
            <a:r>
              <a:rPr lang="en-US" b="1" dirty="0">
                <a:solidFill>
                  <a:schemeClr val="accent6"/>
                </a:solidFill>
              </a:rPr>
              <a:t>Total</a:t>
            </a:r>
          </a:p>
        </p:txBody>
      </p:sp>
      <p:sp>
        <p:nvSpPr>
          <p:cNvPr id="17494" name="Text Box 4">
            <a:extLst>
              <a:ext uri="{FF2B5EF4-FFF2-40B4-BE49-F238E27FC236}">
                <a16:creationId xmlns:a16="http://schemas.microsoft.com/office/drawing/2014/main" id="{133E5DCA-18D3-2E10-5098-DECDC66C2155}"/>
              </a:ext>
            </a:extLst>
          </p:cNvPr>
          <p:cNvSpPr txBox="1">
            <a:spLocks noChangeArrowheads="1"/>
          </p:cNvSpPr>
          <p:nvPr/>
        </p:nvSpPr>
        <p:spPr bwMode="auto">
          <a:xfrm>
            <a:off x="8991600" y="487364"/>
            <a:ext cx="1474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000" i="1">
                <a:solidFill>
                  <a:srgbClr val="FFC000"/>
                </a:solidFill>
                <a:latin typeface="Tahoma" panose="020B0604030504040204" pitchFamily="34" charset="0"/>
              </a:rPr>
              <a:t>(continued)</a:t>
            </a:r>
          </a:p>
        </p:txBody>
      </p:sp>
    </p:spTree>
    <p:extLst>
      <p:ext uri="{BB962C8B-B14F-4D97-AF65-F5344CB8AC3E}">
        <p14:creationId xmlns:p14="http://schemas.microsoft.com/office/powerpoint/2010/main" val="47677461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A0ED3D2D-3157-F46A-05E8-F2A7F0B07A3A}"/>
              </a:ext>
            </a:extLst>
          </p:cNvPr>
          <p:cNvSpPr>
            <a:spLocks noGrp="1" noChangeArrowheads="1"/>
          </p:cNvSpPr>
          <p:nvPr>
            <p:ph type="title"/>
          </p:nvPr>
        </p:nvSpPr>
        <p:spPr>
          <a:xfrm>
            <a:off x="2133600" y="228600"/>
            <a:ext cx="5867400" cy="838200"/>
          </a:xfrm>
        </p:spPr>
        <p:txBody>
          <a:bodyPr/>
          <a:lstStyle/>
          <a:p>
            <a:r>
              <a:rPr lang="en-US" altLang="en-US"/>
              <a:t>Using Excel:</a:t>
            </a:r>
          </a:p>
        </p:txBody>
      </p:sp>
      <p:pic>
        <p:nvPicPr>
          <p:cNvPr id="18435" name="Picture 3">
            <a:extLst>
              <a:ext uri="{FF2B5EF4-FFF2-40B4-BE49-F238E27FC236}">
                <a16:creationId xmlns:a16="http://schemas.microsoft.com/office/drawing/2014/main" id="{19509099-7927-1D17-0116-3FE403B82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1852" r="52499" b="47037"/>
          <a:stretch>
            <a:fillRect/>
          </a:stretch>
        </p:blipFill>
        <p:spPr bwMode="auto">
          <a:xfrm>
            <a:off x="2133600" y="1233488"/>
            <a:ext cx="4191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a:extLst>
              <a:ext uri="{FF2B5EF4-FFF2-40B4-BE49-F238E27FC236}">
                <a16:creationId xmlns:a16="http://schemas.microsoft.com/office/drawing/2014/main" id="{CFC355AD-56D8-F2B1-50C6-BB43C87D2E60}"/>
              </a:ext>
            </a:extLst>
          </p:cNvPr>
          <p:cNvGraphicFramePr>
            <a:graphicFrameLocks noGrp="1"/>
          </p:cNvGraphicFramePr>
          <p:nvPr/>
        </p:nvGraphicFramePr>
        <p:xfrm>
          <a:off x="6534151" y="3800476"/>
          <a:ext cx="3975099" cy="1485915"/>
        </p:xfrm>
        <a:graphic>
          <a:graphicData uri="http://schemas.openxmlformats.org/drawingml/2006/table">
            <a:tbl>
              <a:tblPr>
                <a:tableStyleId>{D7AC3CCA-C797-4891-BE02-D94E43425B78}</a:tableStyleId>
              </a:tblPr>
              <a:tblGrid>
                <a:gridCol w="1536720">
                  <a:extLst>
                    <a:ext uri="{9D8B030D-6E8A-4147-A177-3AD203B41FA5}">
                      <a16:colId xmlns:a16="http://schemas.microsoft.com/office/drawing/2014/main" val="20000"/>
                    </a:ext>
                  </a:extLst>
                </a:gridCol>
                <a:gridCol w="1536719">
                  <a:extLst>
                    <a:ext uri="{9D8B030D-6E8A-4147-A177-3AD203B41FA5}">
                      <a16:colId xmlns:a16="http://schemas.microsoft.com/office/drawing/2014/main" val="20001"/>
                    </a:ext>
                  </a:extLst>
                </a:gridCol>
                <a:gridCol w="901660">
                  <a:extLst>
                    <a:ext uri="{9D8B030D-6E8A-4147-A177-3AD203B41FA5}">
                      <a16:colId xmlns:a16="http://schemas.microsoft.com/office/drawing/2014/main" val="20002"/>
                    </a:ext>
                  </a:extLst>
                </a:gridCol>
              </a:tblGrid>
              <a:tr h="556259">
                <a:tc>
                  <a:txBody>
                    <a:bodyPr/>
                    <a:lstStyle/>
                    <a:p>
                      <a:pPr algn="ctr" fontAlgn="b"/>
                      <a:r>
                        <a:rPr lang="en-US" sz="1800" u="none" strike="noStrike">
                          <a:effectLst/>
                        </a:rPr>
                        <a:t> </a:t>
                      </a:r>
                      <a:endParaRPr lang="en-US" sz="1800" b="0" i="1" u="none" strike="noStrike">
                        <a:solidFill>
                          <a:srgbClr val="000000"/>
                        </a:solidFill>
                        <a:effectLst/>
                        <a:latin typeface="Calibri" panose="020F0502020204030204" pitchFamily="34" charset="0"/>
                      </a:endParaRPr>
                    </a:p>
                  </a:txBody>
                  <a:tcPr marL="7618" marR="7618" marT="7625" marB="0" anchor="b"/>
                </a:tc>
                <a:tc>
                  <a:txBody>
                    <a:bodyPr/>
                    <a:lstStyle/>
                    <a:p>
                      <a:pPr algn="ctr" fontAlgn="b"/>
                      <a:r>
                        <a:rPr lang="en-US" sz="1800" u="none" strike="noStrike">
                          <a:effectLst/>
                        </a:rPr>
                        <a:t>House Price in $1000s</a:t>
                      </a:r>
                      <a:endParaRPr lang="en-US" sz="1800" b="0" i="1" u="none" strike="noStrike">
                        <a:solidFill>
                          <a:srgbClr val="000000"/>
                        </a:solidFill>
                        <a:effectLst/>
                        <a:latin typeface="Calibri" panose="020F0502020204030204" pitchFamily="34" charset="0"/>
                      </a:endParaRPr>
                    </a:p>
                  </a:txBody>
                  <a:tcPr marL="7618" marR="7618" marT="7625" marB="0" anchor="b"/>
                </a:tc>
                <a:tc>
                  <a:txBody>
                    <a:bodyPr/>
                    <a:lstStyle/>
                    <a:p>
                      <a:pPr algn="ctr" fontAlgn="b"/>
                      <a:r>
                        <a:rPr lang="en-US" sz="1800" u="none" strike="noStrike" dirty="0">
                          <a:effectLst/>
                        </a:rPr>
                        <a:t>Square Feet </a:t>
                      </a:r>
                      <a:endParaRPr lang="en-US" sz="1800" b="0" i="1" u="none" strike="noStrike" dirty="0">
                        <a:solidFill>
                          <a:srgbClr val="000000"/>
                        </a:solidFill>
                        <a:effectLst/>
                        <a:latin typeface="Calibri" panose="020F0502020204030204" pitchFamily="34" charset="0"/>
                      </a:endParaRPr>
                    </a:p>
                  </a:txBody>
                  <a:tcPr marL="7618" marR="7618" marT="7625" marB="0" anchor="b"/>
                </a:tc>
                <a:extLst>
                  <a:ext uri="{0D108BD9-81ED-4DB2-BD59-A6C34878D82A}">
                    <a16:rowId xmlns:a16="http://schemas.microsoft.com/office/drawing/2014/main" val="10000"/>
                  </a:ext>
                </a:extLst>
              </a:tr>
              <a:tr h="556259">
                <a:tc>
                  <a:txBody>
                    <a:bodyPr/>
                    <a:lstStyle/>
                    <a:p>
                      <a:pPr algn="l" fontAlgn="b"/>
                      <a:r>
                        <a:rPr lang="en-US" sz="1800" u="none" strike="noStrike">
                          <a:effectLst/>
                        </a:rPr>
                        <a:t>House Price in $1000s</a:t>
                      </a:r>
                      <a:endParaRPr lang="en-US" sz="1800" b="0" i="0" u="none" strike="noStrike">
                        <a:solidFill>
                          <a:srgbClr val="000000"/>
                        </a:solidFill>
                        <a:effectLst/>
                        <a:latin typeface="Calibri" panose="020F0502020204030204" pitchFamily="34" charset="0"/>
                      </a:endParaRPr>
                    </a:p>
                  </a:txBody>
                  <a:tcPr marL="7618" marR="7618" marT="7625" marB="0" anchor="b"/>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7618" marR="7618" marT="7625" marB="0" anchor="b"/>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7618" marR="7618" marT="7625" marB="0" anchor="b"/>
                </a:tc>
                <a:extLst>
                  <a:ext uri="{0D108BD9-81ED-4DB2-BD59-A6C34878D82A}">
                    <a16:rowId xmlns:a16="http://schemas.microsoft.com/office/drawing/2014/main" val="10001"/>
                  </a:ext>
                </a:extLst>
              </a:tr>
              <a:tr h="373381">
                <a:tc>
                  <a:txBody>
                    <a:bodyPr/>
                    <a:lstStyle/>
                    <a:p>
                      <a:pPr algn="l" fontAlgn="b"/>
                      <a:r>
                        <a:rPr lang="en-US" sz="1800" u="none" strike="noStrike">
                          <a:effectLst/>
                        </a:rPr>
                        <a:t>Square Feet </a:t>
                      </a:r>
                      <a:endParaRPr lang="en-US" sz="1800" b="0" i="0" u="none" strike="noStrike">
                        <a:solidFill>
                          <a:srgbClr val="000000"/>
                        </a:solidFill>
                        <a:effectLst/>
                        <a:latin typeface="Calibri" panose="020F0502020204030204" pitchFamily="34" charset="0"/>
                      </a:endParaRPr>
                    </a:p>
                  </a:txBody>
                  <a:tcPr marL="7618" marR="7618" marT="7625" marB="0" anchor="b"/>
                </a:tc>
                <a:tc>
                  <a:txBody>
                    <a:bodyPr/>
                    <a:lstStyle/>
                    <a:p>
                      <a:pPr algn="ctr" fontAlgn="b"/>
                      <a:r>
                        <a:rPr lang="en-US" sz="2400" u="none" strike="noStrike" dirty="0">
                          <a:effectLst/>
                        </a:rPr>
                        <a:t>0.76</a:t>
                      </a:r>
                      <a:endParaRPr lang="en-US" sz="2400" b="0" i="0" u="none" strike="noStrike" dirty="0">
                        <a:solidFill>
                          <a:srgbClr val="000000"/>
                        </a:solidFill>
                        <a:effectLst/>
                        <a:latin typeface="Calibri" panose="020F0502020204030204" pitchFamily="34" charset="0"/>
                      </a:endParaRPr>
                    </a:p>
                  </a:txBody>
                  <a:tcPr marL="7618" marR="7618" marT="7625" marB="0" anchor="b">
                    <a:solidFill>
                      <a:schemeClr val="accent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7618" marR="7618" marT="7625" marB="0" anchor="b"/>
                </a:tc>
                <a:extLst>
                  <a:ext uri="{0D108BD9-81ED-4DB2-BD59-A6C34878D82A}">
                    <a16:rowId xmlns:a16="http://schemas.microsoft.com/office/drawing/2014/main" val="10002"/>
                  </a:ext>
                </a:extLst>
              </a:tr>
            </a:tbl>
          </a:graphicData>
        </a:graphic>
      </p:graphicFrame>
      <p:sp>
        <p:nvSpPr>
          <p:cNvPr id="18454" name="TextBox 5">
            <a:extLst>
              <a:ext uri="{FF2B5EF4-FFF2-40B4-BE49-F238E27FC236}">
                <a16:creationId xmlns:a16="http://schemas.microsoft.com/office/drawing/2014/main" id="{91A443B3-337E-79B3-28AE-99E4ACB3D022}"/>
              </a:ext>
            </a:extLst>
          </p:cNvPr>
          <p:cNvSpPr txBox="1">
            <a:spLocks noChangeArrowheads="1"/>
          </p:cNvSpPr>
          <p:nvPr/>
        </p:nvSpPr>
        <p:spPr bwMode="auto">
          <a:xfrm>
            <a:off x="2133600" y="3798889"/>
            <a:ext cx="4191000" cy="1570037"/>
          </a:xfrm>
          <a:prstGeom prst="rect">
            <a:avLst/>
          </a:prstGeom>
          <a:solidFill>
            <a:schemeClr val="accent2">
              <a:lumMod val="40000"/>
              <a:lumOff val="60000"/>
            </a:schemeClr>
          </a:solidFill>
          <a:ln>
            <a:noFill/>
          </a:ln>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defRPr/>
            </a:pPr>
            <a:r>
              <a:rPr lang="en-US" altLang="en-US" b="1" dirty="0"/>
              <a:t>Conclusion</a:t>
            </a:r>
            <a:r>
              <a:rPr lang="en-US" altLang="en-US" dirty="0"/>
              <a:t>: there is </a:t>
            </a:r>
            <a:r>
              <a:rPr lang="en-GB" altLang="en-US" dirty="0"/>
              <a:t>a </a:t>
            </a:r>
            <a:r>
              <a:rPr lang="en-GB" altLang="en-US" u="sng" dirty="0"/>
              <a:t>relatively </a:t>
            </a:r>
            <a:r>
              <a:rPr lang="en-US" altLang="en-US" u="sng" dirty="0"/>
              <a:t>strong positive </a:t>
            </a:r>
            <a:r>
              <a:rPr lang="en-US" altLang="en-US" dirty="0"/>
              <a:t>linear relationship between house price and its size </a:t>
            </a:r>
          </a:p>
        </p:txBody>
      </p:sp>
      <p:pic>
        <p:nvPicPr>
          <p:cNvPr id="18455" name="Picture 1">
            <a:extLst>
              <a:ext uri="{FF2B5EF4-FFF2-40B4-BE49-F238E27FC236}">
                <a16:creationId xmlns:a16="http://schemas.microsoft.com/office/drawing/2014/main" id="{9BE90758-1490-96D2-AF26-071FB8D1C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914" y="1233488"/>
            <a:ext cx="3976687"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6" name="Text Box 4">
            <a:extLst>
              <a:ext uri="{FF2B5EF4-FFF2-40B4-BE49-F238E27FC236}">
                <a16:creationId xmlns:a16="http://schemas.microsoft.com/office/drawing/2014/main" id="{E6C9ACE3-060B-722D-71EC-CE7F59B838F9}"/>
              </a:ext>
            </a:extLst>
          </p:cNvPr>
          <p:cNvSpPr txBox="1">
            <a:spLocks noChangeArrowheads="1"/>
          </p:cNvSpPr>
          <p:nvPr/>
        </p:nvSpPr>
        <p:spPr bwMode="auto">
          <a:xfrm>
            <a:off x="9034464" y="449264"/>
            <a:ext cx="1474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000" i="1">
                <a:solidFill>
                  <a:srgbClr val="FFC000"/>
                </a:solidFill>
                <a:latin typeface="Tahoma" panose="020B0604030504040204" pitchFamily="34" charset="0"/>
              </a:rPr>
              <a:t>(continued)</a:t>
            </a:r>
          </a:p>
        </p:txBody>
      </p:sp>
    </p:spTree>
    <p:extLst>
      <p:ext uri="{BB962C8B-B14F-4D97-AF65-F5344CB8AC3E}">
        <p14:creationId xmlns:p14="http://schemas.microsoft.com/office/powerpoint/2010/main" val="423017507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0A6D0-6B4E-E63F-800F-04A23B6EF11C}"/>
              </a:ext>
            </a:extLst>
          </p:cNvPr>
          <p:cNvSpPr>
            <a:spLocks noGrp="1"/>
          </p:cNvSpPr>
          <p:nvPr>
            <p:ph type="title"/>
          </p:nvPr>
        </p:nvSpPr>
        <p:spPr>
          <a:xfrm>
            <a:off x="518885" y="413657"/>
            <a:ext cx="10566400" cy="990600"/>
          </a:xfrm>
        </p:spPr>
        <p:txBody>
          <a:bodyPr/>
          <a:lstStyle/>
          <a:p>
            <a:r>
              <a:rPr lang="en-IN" sz="4000"/>
              <a:t>What is Linear Regression?</a:t>
            </a:r>
            <a:endParaRPr lang="en-IN" sz="4000" dirty="0"/>
          </a:p>
        </p:txBody>
      </p:sp>
      <p:sp>
        <p:nvSpPr>
          <p:cNvPr id="3" name="Content Placeholder 2">
            <a:extLst>
              <a:ext uri="{FF2B5EF4-FFF2-40B4-BE49-F238E27FC236}">
                <a16:creationId xmlns:a16="http://schemas.microsoft.com/office/drawing/2014/main" id="{E4F77B7F-5993-CC78-25AC-E2A6A4A91AA8}"/>
              </a:ext>
            </a:extLst>
          </p:cNvPr>
          <p:cNvSpPr>
            <a:spLocks noGrp="1"/>
          </p:cNvSpPr>
          <p:nvPr>
            <p:ph idx="1"/>
          </p:nvPr>
        </p:nvSpPr>
        <p:spPr>
          <a:xfrm>
            <a:off x="711200" y="1502229"/>
            <a:ext cx="10769600" cy="4532313"/>
          </a:xfrm>
        </p:spPr>
        <p:txBody>
          <a:bodyPr>
            <a:noAutofit/>
          </a:bodyPr>
          <a:lstStyle/>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Linear regression is a statistical technique used to model the relationship between a dependent variable and one or more independent variables. It assumes a linear relationship between the input variables and the target variable.</a:t>
            </a: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In linear regression, we aim to find the best-fitting line that represents the relationship between the independent variables (often denoted as x) and the dependent variable (often denoted as y). The line is defined by an equation of the form:</a:t>
            </a: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y = mx + c</a:t>
            </a: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Where:</a:t>
            </a: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y is the dependent variable (the target variable we want to predict)</a:t>
            </a: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x is the independent variable(s) (the input variable(s))</a:t>
            </a: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m is the slope of the line, representing the change in y with respect to a unit change in x</a:t>
            </a:r>
          </a:p>
          <a:p>
            <a:r>
              <a:rPr lang="en-IN" sz="2000" dirty="0">
                <a:effectLst/>
                <a:latin typeface="Calibri" panose="020F0502020204030204" pitchFamily="34" charset="0"/>
                <a:ea typeface="Calibri" panose="020F0502020204030204" pitchFamily="34" charset="0"/>
                <a:cs typeface="Times New Roman" panose="02020603050405020304" pitchFamily="18" charset="0"/>
              </a:rPr>
              <a:t>c is the y-intercept, indicating the value of y when x is 0</a:t>
            </a:r>
            <a:endParaRPr lang="en-IN" sz="3200" dirty="0"/>
          </a:p>
        </p:txBody>
      </p:sp>
    </p:spTree>
    <p:extLst>
      <p:ext uri="{BB962C8B-B14F-4D97-AF65-F5344CB8AC3E}">
        <p14:creationId xmlns:p14="http://schemas.microsoft.com/office/powerpoint/2010/main" val="98668038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CF9469C2-F8CA-9480-81E1-1D0B4DCBE730}"/>
              </a:ext>
            </a:extLst>
          </p:cNvPr>
          <p:cNvSpPr>
            <a:spLocks noGrp="1" noChangeArrowheads="1"/>
          </p:cNvSpPr>
          <p:nvPr>
            <p:ph type="title"/>
          </p:nvPr>
        </p:nvSpPr>
        <p:spPr>
          <a:xfrm>
            <a:off x="2019300" y="76200"/>
            <a:ext cx="8305800" cy="990600"/>
          </a:xfrm>
        </p:spPr>
        <p:txBody>
          <a:bodyPr/>
          <a:lstStyle/>
          <a:p>
            <a:pPr eaLnBrk="1" hangingPunct="1">
              <a:lnSpc>
                <a:spcPct val="80000"/>
              </a:lnSpc>
            </a:pPr>
            <a:r>
              <a:rPr lang="en-US" altLang="en-US" sz="4000"/>
              <a:t>Regression Analysis</a:t>
            </a:r>
            <a:endParaRPr lang="en-US" altLang="en-US" sz="4000" dirty="0"/>
          </a:p>
        </p:txBody>
      </p:sp>
      <p:sp>
        <p:nvSpPr>
          <p:cNvPr id="20483" name="Rectangle 3">
            <a:extLst>
              <a:ext uri="{FF2B5EF4-FFF2-40B4-BE49-F238E27FC236}">
                <a16:creationId xmlns:a16="http://schemas.microsoft.com/office/drawing/2014/main" id="{7C1BCA2C-A298-0DD8-A4CF-979E9E101322}"/>
              </a:ext>
            </a:extLst>
          </p:cNvPr>
          <p:cNvSpPr>
            <a:spLocks noGrp="1" noChangeArrowheads="1"/>
          </p:cNvSpPr>
          <p:nvPr>
            <p:ph idx="1"/>
          </p:nvPr>
        </p:nvSpPr>
        <p:spPr>
          <a:xfrm>
            <a:off x="2133600" y="1524001"/>
            <a:ext cx="8077200" cy="4532313"/>
          </a:xfrm>
        </p:spPr>
        <p:txBody>
          <a:bodyPr/>
          <a:lstStyle/>
          <a:p>
            <a:pPr eaLnBrk="1" hangingPunct="1">
              <a:lnSpc>
                <a:spcPct val="90000"/>
              </a:lnSpc>
              <a:spcBef>
                <a:spcPct val="40000"/>
              </a:spcBef>
              <a:buSzTx/>
              <a:buFont typeface="Wingdings" panose="05000000000000000000" pitchFamily="2" charset="2"/>
              <a:buChar char="§"/>
            </a:pPr>
            <a:r>
              <a:rPr lang="en-US" altLang="en-US" b="1">
                <a:solidFill>
                  <a:srgbClr val="C1BAF8"/>
                </a:solidFill>
              </a:rPr>
              <a:t>Regression analysis</a:t>
            </a:r>
            <a:r>
              <a:rPr lang="en-US" altLang="en-US" b="1"/>
              <a:t> </a:t>
            </a:r>
            <a:r>
              <a:rPr lang="en-US" altLang="en-US"/>
              <a:t>is used to:</a:t>
            </a:r>
          </a:p>
          <a:p>
            <a:pPr lvl="1" eaLnBrk="1" hangingPunct="1">
              <a:lnSpc>
                <a:spcPct val="90000"/>
              </a:lnSpc>
              <a:spcBef>
                <a:spcPct val="40000"/>
              </a:spcBef>
              <a:buSzTx/>
              <a:buFont typeface="Wingdings" panose="05000000000000000000" pitchFamily="2" charset="2"/>
              <a:buChar char="§"/>
            </a:pPr>
            <a:r>
              <a:rPr lang="en-US" altLang="en-US" b="1">
                <a:solidFill>
                  <a:schemeClr val="accent1"/>
                </a:solidFill>
              </a:rPr>
              <a:t>Predict</a:t>
            </a:r>
            <a:r>
              <a:rPr lang="en-US" altLang="en-US"/>
              <a:t> the value of a dependent variable based on the value of at least one independent variable</a:t>
            </a:r>
          </a:p>
          <a:p>
            <a:pPr lvl="1" eaLnBrk="1" hangingPunct="1">
              <a:lnSpc>
                <a:spcPct val="90000"/>
              </a:lnSpc>
              <a:spcBef>
                <a:spcPct val="40000"/>
              </a:spcBef>
              <a:buSzTx/>
              <a:buFont typeface="Wingdings" panose="05000000000000000000" pitchFamily="2" charset="2"/>
              <a:buChar char="§"/>
            </a:pPr>
            <a:r>
              <a:rPr lang="en-US" altLang="en-US"/>
              <a:t>Explain the impact of changes in an independent variable on the dependent variable</a:t>
            </a:r>
          </a:p>
          <a:p>
            <a:pPr eaLnBrk="1" hangingPunct="1">
              <a:lnSpc>
                <a:spcPct val="90000"/>
              </a:lnSpc>
              <a:spcBef>
                <a:spcPct val="40000"/>
              </a:spcBef>
              <a:buSzTx/>
              <a:buFont typeface="Wingdings" panose="05000000000000000000" pitchFamily="2" charset="2"/>
              <a:buChar char="§"/>
            </a:pPr>
            <a:r>
              <a:rPr lang="en-US" altLang="en-US" b="1">
                <a:solidFill>
                  <a:srgbClr val="C1BAF8"/>
                </a:solidFill>
              </a:rPr>
              <a:t>Dependent variable:   </a:t>
            </a:r>
            <a:r>
              <a:rPr lang="en-US" altLang="en-US"/>
              <a:t>the variable we wish to</a:t>
            </a:r>
          </a:p>
          <a:p>
            <a:pPr eaLnBrk="1" hangingPunct="1">
              <a:lnSpc>
                <a:spcPct val="40000"/>
              </a:lnSpc>
              <a:spcBef>
                <a:spcPct val="40000"/>
              </a:spcBef>
              <a:buSzTx/>
              <a:buFont typeface="Wingdings" panose="05000000000000000000" pitchFamily="2" charset="2"/>
              <a:buNone/>
            </a:pPr>
            <a:r>
              <a:rPr lang="en-US" altLang="en-US"/>
              <a:t>    				       predict or explain</a:t>
            </a:r>
          </a:p>
          <a:p>
            <a:pPr eaLnBrk="1" hangingPunct="1">
              <a:lnSpc>
                <a:spcPct val="90000"/>
              </a:lnSpc>
              <a:spcBef>
                <a:spcPct val="40000"/>
              </a:spcBef>
              <a:buSzTx/>
              <a:buFont typeface="Wingdings" panose="05000000000000000000" pitchFamily="2" charset="2"/>
              <a:buChar char="§"/>
            </a:pPr>
            <a:r>
              <a:rPr lang="en-US" altLang="en-US" b="1">
                <a:solidFill>
                  <a:srgbClr val="C1BAF8"/>
                </a:solidFill>
              </a:rPr>
              <a:t>Independent variable: </a:t>
            </a:r>
            <a:r>
              <a:rPr lang="en-US" altLang="en-US"/>
              <a:t>the variable used to 	     		                         predict or explain the 					       dependent variable</a:t>
            </a:r>
          </a:p>
        </p:txBody>
      </p:sp>
    </p:spTree>
    <p:extLst>
      <p:ext uri="{BB962C8B-B14F-4D97-AF65-F5344CB8AC3E}">
        <p14:creationId xmlns:p14="http://schemas.microsoft.com/office/powerpoint/2010/main" val="205959305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08A8723-7E65-46E2-66BB-3D348273B273}"/>
              </a:ext>
            </a:extLst>
          </p:cNvPr>
          <p:cNvSpPr>
            <a:spLocks noGrp="1" noChangeArrowheads="1"/>
          </p:cNvSpPr>
          <p:nvPr>
            <p:ph type="title"/>
          </p:nvPr>
        </p:nvSpPr>
        <p:spPr/>
        <p:txBody>
          <a:bodyPr/>
          <a:lstStyle/>
          <a:p>
            <a:pPr eaLnBrk="1" hangingPunct="1">
              <a:lnSpc>
                <a:spcPct val="80000"/>
              </a:lnSpc>
            </a:pPr>
            <a:r>
              <a:rPr lang="en-US" altLang="en-US"/>
              <a:t>Simple Linear Regression Model</a:t>
            </a:r>
          </a:p>
        </p:txBody>
      </p:sp>
      <p:sp>
        <p:nvSpPr>
          <p:cNvPr id="21507" name="Rectangle 3">
            <a:extLst>
              <a:ext uri="{FF2B5EF4-FFF2-40B4-BE49-F238E27FC236}">
                <a16:creationId xmlns:a16="http://schemas.microsoft.com/office/drawing/2014/main" id="{F48845E7-1AD3-4E9C-C8A4-53ACCCB008A0}"/>
              </a:ext>
            </a:extLst>
          </p:cNvPr>
          <p:cNvSpPr>
            <a:spLocks noGrp="1" noChangeArrowheads="1"/>
          </p:cNvSpPr>
          <p:nvPr>
            <p:ph idx="1"/>
          </p:nvPr>
        </p:nvSpPr>
        <p:spPr/>
        <p:txBody>
          <a:bodyPr/>
          <a:lstStyle/>
          <a:p>
            <a:pPr eaLnBrk="1" hangingPunct="1">
              <a:spcBef>
                <a:spcPct val="45000"/>
              </a:spcBef>
            </a:pPr>
            <a:r>
              <a:rPr lang="en-US" altLang="en-US" sz="3200"/>
              <a:t>Only </a:t>
            </a:r>
            <a:r>
              <a:rPr lang="en-US" altLang="en-US" sz="3200" b="1">
                <a:solidFill>
                  <a:srgbClr val="C1BAF8"/>
                </a:solidFill>
              </a:rPr>
              <a:t>one</a:t>
            </a:r>
            <a:r>
              <a:rPr lang="en-US" altLang="en-US" sz="3200">
                <a:solidFill>
                  <a:srgbClr val="C1BAF8"/>
                </a:solidFill>
              </a:rPr>
              <a:t> independent variable</a:t>
            </a:r>
            <a:r>
              <a:rPr lang="en-US" altLang="en-US" sz="3200"/>
              <a:t>, X</a:t>
            </a:r>
          </a:p>
          <a:p>
            <a:pPr eaLnBrk="1" hangingPunct="1">
              <a:spcBef>
                <a:spcPct val="45000"/>
              </a:spcBef>
            </a:pPr>
            <a:r>
              <a:rPr lang="en-US" altLang="en-US" sz="3200"/>
              <a:t>Relationship between  X  and  Y  is described by a </a:t>
            </a:r>
            <a:r>
              <a:rPr lang="en-US" altLang="en-US" sz="3200" u="sng"/>
              <a:t>linear</a:t>
            </a:r>
            <a:r>
              <a:rPr lang="en-US" altLang="en-US" sz="3200"/>
              <a:t> function</a:t>
            </a:r>
          </a:p>
          <a:p>
            <a:pPr eaLnBrk="1" hangingPunct="1">
              <a:spcBef>
                <a:spcPct val="45000"/>
              </a:spcBef>
            </a:pPr>
            <a:r>
              <a:rPr lang="en-US" altLang="en-US" sz="3200"/>
              <a:t>Changes in Y are assumed to be related to changes in X</a:t>
            </a:r>
          </a:p>
        </p:txBody>
      </p:sp>
    </p:spTree>
    <p:extLst>
      <p:ext uri="{BB962C8B-B14F-4D97-AF65-F5344CB8AC3E}">
        <p14:creationId xmlns:p14="http://schemas.microsoft.com/office/powerpoint/2010/main" val="210959838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2530" name="Object 3">
            <a:extLst>
              <a:ext uri="{FF2B5EF4-FFF2-40B4-BE49-F238E27FC236}">
                <a16:creationId xmlns:a16="http://schemas.microsoft.com/office/drawing/2014/main" id="{6C92C95F-855F-BF07-90A9-3FFE3DDB5EF7}"/>
              </a:ext>
            </a:extLst>
          </p:cNvPr>
          <p:cNvGraphicFramePr>
            <a:graphicFrameLocks noChangeAspect="1"/>
          </p:cNvGraphicFramePr>
          <p:nvPr/>
        </p:nvGraphicFramePr>
        <p:xfrm>
          <a:off x="3167063" y="3581401"/>
          <a:ext cx="6088062" cy="1217613"/>
        </p:xfrm>
        <a:graphic>
          <a:graphicData uri="http://schemas.openxmlformats.org/presentationml/2006/ole">
            <mc:AlternateContent xmlns:mc="http://schemas.openxmlformats.org/markup-compatibility/2006">
              <mc:Choice xmlns:v="urn:schemas-microsoft-com:vml" Requires="v">
                <p:oleObj name="Equation" r:id="rId2" imgW="1143000" imgH="228600" progId="Equation.3">
                  <p:embed/>
                </p:oleObj>
              </mc:Choice>
              <mc:Fallback>
                <p:oleObj name="Equation" r:id="rId2" imgW="1143000" imgH="228600" progId="Equation.3">
                  <p:embed/>
                  <p:pic>
                    <p:nvPicPr>
                      <p:cNvPr id="22530" name="Object 3">
                        <a:extLst>
                          <a:ext uri="{FF2B5EF4-FFF2-40B4-BE49-F238E27FC236}">
                            <a16:creationId xmlns:a16="http://schemas.microsoft.com/office/drawing/2014/main" id="{6C92C95F-855F-BF07-90A9-3FFE3DDB5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7063" y="3581401"/>
                        <a:ext cx="6088062" cy="1217613"/>
                      </a:xfrm>
                      <a:prstGeom prst="rect">
                        <a:avLst/>
                      </a:prstGeom>
                      <a:solidFill>
                        <a:srgbClr val="FDE0BD"/>
                      </a:solidFill>
                      <a:ln w="9525">
                        <a:solidFill>
                          <a:schemeClr val="tx1"/>
                        </a:solidFill>
                        <a:miter lim="800000"/>
                        <a:headEnd/>
                        <a:tailEnd/>
                      </a:ln>
                    </p:spPr>
                  </p:pic>
                </p:oleObj>
              </mc:Fallback>
            </mc:AlternateContent>
          </a:graphicData>
        </a:graphic>
      </p:graphicFrame>
      <p:sp>
        <p:nvSpPr>
          <p:cNvPr id="22531" name="Text Box 3">
            <a:extLst>
              <a:ext uri="{FF2B5EF4-FFF2-40B4-BE49-F238E27FC236}">
                <a16:creationId xmlns:a16="http://schemas.microsoft.com/office/drawing/2014/main" id="{186D1C66-5D67-292F-2392-7210361E853C}"/>
              </a:ext>
            </a:extLst>
          </p:cNvPr>
          <p:cNvSpPr txBox="1">
            <a:spLocks noChangeArrowheads="1"/>
          </p:cNvSpPr>
          <p:nvPr/>
        </p:nvSpPr>
        <p:spPr bwMode="auto">
          <a:xfrm>
            <a:off x="5100638" y="5029201"/>
            <a:ext cx="221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a:solidFill>
                  <a:schemeClr val="bg1"/>
                </a:solidFill>
              </a:rPr>
              <a:t>Linear component</a:t>
            </a:r>
          </a:p>
        </p:txBody>
      </p:sp>
      <p:sp>
        <p:nvSpPr>
          <p:cNvPr id="22532" name="Rectangle 4">
            <a:extLst>
              <a:ext uri="{FF2B5EF4-FFF2-40B4-BE49-F238E27FC236}">
                <a16:creationId xmlns:a16="http://schemas.microsoft.com/office/drawing/2014/main" id="{54344F83-6C8B-11C4-1CA3-65C379F4B940}"/>
              </a:ext>
            </a:extLst>
          </p:cNvPr>
          <p:cNvSpPr>
            <a:spLocks noGrp="1" noChangeArrowheads="1"/>
          </p:cNvSpPr>
          <p:nvPr>
            <p:ph type="title"/>
          </p:nvPr>
        </p:nvSpPr>
        <p:spPr/>
        <p:txBody>
          <a:bodyPr/>
          <a:lstStyle/>
          <a:p>
            <a:pPr eaLnBrk="1" hangingPunct="1">
              <a:lnSpc>
                <a:spcPct val="80000"/>
              </a:lnSpc>
            </a:pPr>
            <a:r>
              <a:rPr lang="en-US" altLang="en-US"/>
              <a:t>Simple Linear Regression Model</a:t>
            </a:r>
          </a:p>
        </p:txBody>
      </p:sp>
      <p:sp>
        <p:nvSpPr>
          <p:cNvPr id="22533" name="Rectangle 6">
            <a:extLst>
              <a:ext uri="{FF2B5EF4-FFF2-40B4-BE49-F238E27FC236}">
                <a16:creationId xmlns:a16="http://schemas.microsoft.com/office/drawing/2014/main" id="{8DCFD1A1-9BA5-9E97-9CB8-D8E85F068D27}"/>
              </a:ext>
            </a:extLst>
          </p:cNvPr>
          <p:cNvSpPr>
            <a:spLocks noChangeArrowheads="1"/>
          </p:cNvSpPr>
          <p:nvPr/>
        </p:nvSpPr>
        <p:spPr bwMode="auto">
          <a:xfrm>
            <a:off x="3652838" y="2514600"/>
            <a:ext cx="15240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000">
                <a:solidFill>
                  <a:schemeClr val="bg1"/>
                </a:solidFill>
              </a:rPr>
              <a:t>Population </a:t>
            </a:r>
            <a:br>
              <a:rPr lang="en-US" altLang="en-US" sz="2000">
                <a:solidFill>
                  <a:schemeClr val="bg1"/>
                </a:solidFill>
              </a:rPr>
            </a:br>
            <a:r>
              <a:rPr lang="en-US" altLang="en-US" sz="2000">
                <a:solidFill>
                  <a:schemeClr val="bg1"/>
                </a:solidFill>
              </a:rPr>
              <a:t>Y  intercept </a:t>
            </a:r>
          </a:p>
        </p:txBody>
      </p:sp>
      <p:sp>
        <p:nvSpPr>
          <p:cNvPr id="22534" name="Rectangle 7">
            <a:extLst>
              <a:ext uri="{FF2B5EF4-FFF2-40B4-BE49-F238E27FC236}">
                <a16:creationId xmlns:a16="http://schemas.microsoft.com/office/drawing/2014/main" id="{0E3863C1-0350-E13F-E41C-FEA53CA704F9}"/>
              </a:ext>
            </a:extLst>
          </p:cNvPr>
          <p:cNvSpPr>
            <a:spLocks noChangeArrowheads="1"/>
          </p:cNvSpPr>
          <p:nvPr/>
        </p:nvSpPr>
        <p:spPr bwMode="auto">
          <a:xfrm>
            <a:off x="5405438" y="2362200"/>
            <a:ext cx="14478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000">
                <a:solidFill>
                  <a:schemeClr val="bg1"/>
                </a:solidFill>
              </a:rPr>
              <a:t>Population Slope</a:t>
            </a:r>
            <a:br>
              <a:rPr lang="en-US" altLang="en-US" sz="2000">
                <a:solidFill>
                  <a:schemeClr val="bg1"/>
                </a:solidFill>
              </a:rPr>
            </a:br>
            <a:r>
              <a:rPr lang="en-US" altLang="en-US" sz="2000">
                <a:solidFill>
                  <a:schemeClr val="bg1"/>
                </a:solidFill>
              </a:rPr>
              <a:t>Coefficient </a:t>
            </a:r>
          </a:p>
        </p:txBody>
      </p:sp>
      <p:sp>
        <p:nvSpPr>
          <p:cNvPr id="22535" name="Rectangle 8">
            <a:extLst>
              <a:ext uri="{FF2B5EF4-FFF2-40B4-BE49-F238E27FC236}">
                <a16:creationId xmlns:a16="http://schemas.microsoft.com/office/drawing/2014/main" id="{3A2B9703-072C-1366-96B7-6A796B140CE8}"/>
              </a:ext>
            </a:extLst>
          </p:cNvPr>
          <p:cNvSpPr>
            <a:spLocks noChangeArrowheads="1"/>
          </p:cNvSpPr>
          <p:nvPr/>
        </p:nvSpPr>
        <p:spPr bwMode="auto">
          <a:xfrm>
            <a:off x="9291638" y="2286000"/>
            <a:ext cx="1147762"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000">
                <a:solidFill>
                  <a:schemeClr val="bg1"/>
                </a:solidFill>
              </a:rPr>
              <a:t>Random Error term</a:t>
            </a:r>
          </a:p>
        </p:txBody>
      </p:sp>
      <p:sp>
        <p:nvSpPr>
          <p:cNvPr id="22536" name="Rectangle 9">
            <a:extLst>
              <a:ext uri="{FF2B5EF4-FFF2-40B4-BE49-F238E27FC236}">
                <a16:creationId xmlns:a16="http://schemas.microsoft.com/office/drawing/2014/main" id="{A28F57C8-7033-8F3D-5E3A-F5C22A71E8B5}"/>
              </a:ext>
            </a:extLst>
          </p:cNvPr>
          <p:cNvSpPr>
            <a:spLocks noChangeArrowheads="1"/>
          </p:cNvSpPr>
          <p:nvPr/>
        </p:nvSpPr>
        <p:spPr bwMode="auto">
          <a:xfrm>
            <a:off x="1671639" y="3124200"/>
            <a:ext cx="18383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000">
                <a:solidFill>
                  <a:schemeClr val="bg1"/>
                </a:solidFill>
              </a:rPr>
              <a:t>Dependent Variable</a:t>
            </a:r>
          </a:p>
        </p:txBody>
      </p:sp>
      <p:sp>
        <p:nvSpPr>
          <p:cNvPr id="22537" name="Line 10">
            <a:extLst>
              <a:ext uri="{FF2B5EF4-FFF2-40B4-BE49-F238E27FC236}">
                <a16:creationId xmlns:a16="http://schemas.microsoft.com/office/drawing/2014/main" id="{4B8954DD-97BC-AE86-A16F-6DADF16A0DFA}"/>
              </a:ext>
            </a:extLst>
          </p:cNvPr>
          <p:cNvSpPr>
            <a:spLocks noChangeShapeType="1"/>
          </p:cNvSpPr>
          <p:nvPr/>
        </p:nvSpPr>
        <p:spPr bwMode="auto">
          <a:xfrm>
            <a:off x="4495800" y="3200400"/>
            <a:ext cx="381000" cy="4572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22538" name="Line 11">
            <a:extLst>
              <a:ext uri="{FF2B5EF4-FFF2-40B4-BE49-F238E27FC236}">
                <a16:creationId xmlns:a16="http://schemas.microsoft.com/office/drawing/2014/main" id="{A4F6F882-6DE6-786F-DF0D-27CE88931367}"/>
              </a:ext>
            </a:extLst>
          </p:cNvPr>
          <p:cNvSpPr>
            <a:spLocks noChangeShapeType="1"/>
          </p:cNvSpPr>
          <p:nvPr/>
        </p:nvSpPr>
        <p:spPr bwMode="auto">
          <a:xfrm>
            <a:off x="2819400" y="3657600"/>
            <a:ext cx="381000" cy="1524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22539" name="Line 12">
            <a:extLst>
              <a:ext uri="{FF2B5EF4-FFF2-40B4-BE49-F238E27FC236}">
                <a16:creationId xmlns:a16="http://schemas.microsoft.com/office/drawing/2014/main" id="{4D3F21CC-B739-B6B9-6BF1-0872E2790911}"/>
              </a:ext>
            </a:extLst>
          </p:cNvPr>
          <p:cNvSpPr>
            <a:spLocks noChangeShapeType="1"/>
          </p:cNvSpPr>
          <p:nvPr/>
        </p:nvSpPr>
        <p:spPr bwMode="auto">
          <a:xfrm flipH="1">
            <a:off x="7391400" y="3200400"/>
            <a:ext cx="0" cy="4572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22540" name="Line 13">
            <a:extLst>
              <a:ext uri="{FF2B5EF4-FFF2-40B4-BE49-F238E27FC236}">
                <a16:creationId xmlns:a16="http://schemas.microsoft.com/office/drawing/2014/main" id="{66982045-D34A-1F75-4665-4C1D75462F73}"/>
              </a:ext>
            </a:extLst>
          </p:cNvPr>
          <p:cNvSpPr>
            <a:spLocks noChangeShapeType="1"/>
          </p:cNvSpPr>
          <p:nvPr/>
        </p:nvSpPr>
        <p:spPr bwMode="auto">
          <a:xfrm rot="20940815" flipH="1">
            <a:off x="8843963" y="3429001"/>
            <a:ext cx="463550" cy="36512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22541" name="Rectangle 14">
            <a:extLst>
              <a:ext uri="{FF2B5EF4-FFF2-40B4-BE49-F238E27FC236}">
                <a16:creationId xmlns:a16="http://schemas.microsoft.com/office/drawing/2014/main" id="{BEE6B2DD-0D2C-C9C2-A03A-552E844C8E79}"/>
              </a:ext>
            </a:extLst>
          </p:cNvPr>
          <p:cNvSpPr>
            <a:spLocks noChangeArrowheads="1"/>
          </p:cNvSpPr>
          <p:nvPr/>
        </p:nvSpPr>
        <p:spPr bwMode="auto">
          <a:xfrm>
            <a:off x="7158038" y="2514600"/>
            <a:ext cx="160496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000">
                <a:solidFill>
                  <a:schemeClr val="bg1"/>
                </a:solidFill>
              </a:rPr>
              <a:t>Independent Variable</a:t>
            </a:r>
          </a:p>
        </p:txBody>
      </p:sp>
      <p:sp>
        <p:nvSpPr>
          <p:cNvPr id="22542" name="AutoShape 15">
            <a:extLst>
              <a:ext uri="{FF2B5EF4-FFF2-40B4-BE49-F238E27FC236}">
                <a16:creationId xmlns:a16="http://schemas.microsoft.com/office/drawing/2014/main" id="{61E17701-40FF-1C34-3870-A9B73A9D5CD8}"/>
              </a:ext>
            </a:extLst>
          </p:cNvPr>
          <p:cNvSpPr>
            <a:spLocks/>
          </p:cNvSpPr>
          <p:nvPr/>
        </p:nvSpPr>
        <p:spPr bwMode="auto">
          <a:xfrm rot="16200000" flipV="1">
            <a:off x="6093619" y="3659981"/>
            <a:ext cx="228600" cy="2662238"/>
          </a:xfrm>
          <a:prstGeom prst="leftBrace">
            <a:avLst>
              <a:gd name="adj1" fmla="val 97049"/>
              <a:gd name="adj2" fmla="val 50000"/>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solidFill>
                <a:schemeClr val="accent1"/>
              </a:solidFill>
            </a:endParaRPr>
          </a:p>
        </p:txBody>
      </p:sp>
      <p:sp>
        <p:nvSpPr>
          <p:cNvPr id="22543" name="Line 16">
            <a:extLst>
              <a:ext uri="{FF2B5EF4-FFF2-40B4-BE49-F238E27FC236}">
                <a16:creationId xmlns:a16="http://schemas.microsoft.com/office/drawing/2014/main" id="{58E2B18B-B2DB-49CB-EDA6-E34AE17AA3ED}"/>
              </a:ext>
            </a:extLst>
          </p:cNvPr>
          <p:cNvSpPr>
            <a:spLocks noChangeShapeType="1"/>
          </p:cNvSpPr>
          <p:nvPr/>
        </p:nvSpPr>
        <p:spPr bwMode="auto">
          <a:xfrm rot="-659185">
            <a:off x="6316663" y="3292476"/>
            <a:ext cx="227012" cy="39687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22544" name="AutoShape 17">
            <a:extLst>
              <a:ext uri="{FF2B5EF4-FFF2-40B4-BE49-F238E27FC236}">
                <a16:creationId xmlns:a16="http://schemas.microsoft.com/office/drawing/2014/main" id="{964FA140-8C92-284B-D8E9-D2ED632F5D0B}"/>
              </a:ext>
            </a:extLst>
          </p:cNvPr>
          <p:cNvSpPr>
            <a:spLocks/>
          </p:cNvSpPr>
          <p:nvPr/>
        </p:nvSpPr>
        <p:spPr bwMode="auto">
          <a:xfrm rot="16200000" flipV="1">
            <a:off x="8648700" y="4518025"/>
            <a:ext cx="228600" cy="914400"/>
          </a:xfrm>
          <a:prstGeom prst="leftBrace">
            <a:avLst>
              <a:gd name="adj1" fmla="val 33333"/>
              <a:gd name="adj2" fmla="val 50000"/>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22545" name="Text Box 18">
            <a:extLst>
              <a:ext uri="{FF2B5EF4-FFF2-40B4-BE49-F238E27FC236}">
                <a16:creationId xmlns:a16="http://schemas.microsoft.com/office/drawing/2014/main" id="{3AE172BE-9B8A-B893-3DE5-59265487F117}"/>
              </a:ext>
            </a:extLst>
          </p:cNvPr>
          <p:cNvSpPr txBox="1">
            <a:spLocks noChangeArrowheads="1"/>
          </p:cNvSpPr>
          <p:nvPr/>
        </p:nvSpPr>
        <p:spPr bwMode="auto">
          <a:xfrm>
            <a:off x="7970838" y="5089526"/>
            <a:ext cx="1778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a:solidFill>
                  <a:schemeClr val="bg1"/>
                </a:solidFill>
              </a:rPr>
              <a:t>Random Error</a:t>
            </a:r>
          </a:p>
          <a:p>
            <a:r>
              <a:rPr lang="en-US" altLang="en-US" sz="2000">
                <a:solidFill>
                  <a:schemeClr val="bg1"/>
                </a:solidFill>
              </a:rPr>
              <a:t> component</a:t>
            </a:r>
          </a:p>
        </p:txBody>
      </p:sp>
      <p:sp>
        <p:nvSpPr>
          <p:cNvPr id="22546" name="TextBox 1">
            <a:extLst>
              <a:ext uri="{FF2B5EF4-FFF2-40B4-BE49-F238E27FC236}">
                <a16:creationId xmlns:a16="http://schemas.microsoft.com/office/drawing/2014/main" id="{52ABB8A7-1AE0-3721-25E9-562890049CF7}"/>
              </a:ext>
            </a:extLst>
          </p:cNvPr>
          <p:cNvSpPr txBox="1">
            <a:spLocks noChangeArrowheads="1"/>
          </p:cNvSpPr>
          <p:nvPr/>
        </p:nvSpPr>
        <p:spPr bwMode="auto">
          <a:xfrm>
            <a:off x="2324100" y="1530350"/>
            <a:ext cx="50673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800">
                <a:solidFill>
                  <a:schemeClr val="accent1"/>
                </a:solidFill>
              </a:rPr>
              <a:t>Population Regression Line:</a:t>
            </a:r>
          </a:p>
        </p:txBody>
      </p:sp>
    </p:spTree>
    <p:extLst>
      <p:ext uri="{BB962C8B-B14F-4D97-AF65-F5344CB8AC3E}">
        <p14:creationId xmlns:p14="http://schemas.microsoft.com/office/powerpoint/2010/main" val="209613508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7C8E7-7AC1-2A0F-CE71-A4614531F4F3}"/>
              </a:ext>
            </a:extLst>
          </p:cNvPr>
          <p:cNvSpPr>
            <a:spLocks noGrp="1"/>
          </p:cNvSpPr>
          <p:nvPr>
            <p:ph type="title"/>
          </p:nvPr>
        </p:nvSpPr>
        <p:spPr>
          <a:xfrm>
            <a:off x="812800" y="228600"/>
            <a:ext cx="10566400" cy="990600"/>
          </a:xfrm>
        </p:spPr>
        <p:txBody>
          <a:bodyPr wrap="square" anchor="b">
            <a:normAutofit/>
          </a:bodyPr>
          <a:lstStyle/>
          <a:p>
            <a:r>
              <a:rPr lang="en-IN" dirty="0"/>
              <a:t>Introduction to Machine learning</a:t>
            </a:r>
          </a:p>
        </p:txBody>
      </p:sp>
      <p:graphicFrame>
        <p:nvGraphicFramePr>
          <p:cNvPr id="5" name="Content Placeholder 2">
            <a:extLst>
              <a:ext uri="{FF2B5EF4-FFF2-40B4-BE49-F238E27FC236}">
                <a16:creationId xmlns:a16="http://schemas.microsoft.com/office/drawing/2014/main" id="{E2930B89-73C4-596D-D4B3-FAE29D51FBA0}"/>
              </a:ext>
            </a:extLst>
          </p:cNvPr>
          <p:cNvGraphicFramePr>
            <a:graphicFrameLocks noGrp="1"/>
          </p:cNvGraphicFramePr>
          <p:nvPr>
            <p:ph idx="1"/>
            <p:extLst>
              <p:ext uri="{D42A27DB-BD31-4B8C-83A1-F6EECF244321}">
                <p14:modId xmlns:p14="http://schemas.microsoft.com/office/powerpoint/2010/main" val="1314608513"/>
              </p:ext>
            </p:extLst>
          </p:nvPr>
        </p:nvGraphicFramePr>
        <p:xfrm>
          <a:off x="598714" y="1132114"/>
          <a:ext cx="10882086" cy="49568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67993"/>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Line 2">
            <a:extLst>
              <a:ext uri="{FF2B5EF4-FFF2-40B4-BE49-F238E27FC236}">
                <a16:creationId xmlns:a16="http://schemas.microsoft.com/office/drawing/2014/main" id="{A5BE67F3-1600-BE8A-6E31-A5D12E95C086}"/>
              </a:ext>
            </a:extLst>
          </p:cNvPr>
          <p:cNvSpPr>
            <a:spLocks noChangeShapeType="1"/>
          </p:cNvSpPr>
          <p:nvPr/>
        </p:nvSpPr>
        <p:spPr bwMode="auto">
          <a:xfrm flipH="1" flipV="1">
            <a:off x="3810000" y="4267200"/>
            <a:ext cx="1752600" cy="0"/>
          </a:xfrm>
          <a:prstGeom prst="line">
            <a:avLst/>
          </a:prstGeom>
          <a:noFill/>
          <a:ln w="19050">
            <a:solidFill>
              <a:schemeClr val="bg1"/>
            </a:solidFill>
            <a:miter lim="800000"/>
            <a:headEnd/>
            <a:tailEnd type="triangle" w="lg" len="med"/>
          </a:ln>
          <a:extLst>
            <a:ext uri="{909E8E84-426E-40DD-AFC4-6F175D3DCCD1}">
              <a14:hiddenFill xmlns:a14="http://schemas.microsoft.com/office/drawing/2010/main">
                <a:noFill/>
              </a14:hiddenFill>
            </a:ext>
          </a:extLst>
        </p:spPr>
        <p:txBody>
          <a:bodyPr wrap="none"/>
          <a:lstStyle/>
          <a:p>
            <a:endParaRPr lang="en-IN" sz="2400"/>
          </a:p>
        </p:txBody>
      </p:sp>
      <p:sp>
        <p:nvSpPr>
          <p:cNvPr id="23555" name="Line 3">
            <a:extLst>
              <a:ext uri="{FF2B5EF4-FFF2-40B4-BE49-F238E27FC236}">
                <a16:creationId xmlns:a16="http://schemas.microsoft.com/office/drawing/2014/main" id="{F3AAB1B6-D99B-88E0-AAE7-C9E0F20575D9}"/>
              </a:ext>
            </a:extLst>
          </p:cNvPr>
          <p:cNvSpPr>
            <a:spLocks noChangeShapeType="1"/>
          </p:cNvSpPr>
          <p:nvPr/>
        </p:nvSpPr>
        <p:spPr bwMode="auto">
          <a:xfrm flipH="1" flipV="1">
            <a:off x="3810000" y="2971800"/>
            <a:ext cx="1752600" cy="0"/>
          </a:xfrm>
          <a:prstGeom prst="line">
            <a:avLst/>
          </a:prstGeom>
          <a:noFill/>
          <a:ln w="19050">
            <a:solidFill>
              <a:schemeClr val="bg1"/>
            </a:solidFill>
            <a:miter lim="800000"/>
            <a:headEnd/>
            <a:tailEnd type="triangle" w="lg" len="med"/>
          </a:ln>
          <a:extLst>
            <a:ext uri="{909E8E84-426E-40DD-AFC4-6F175D3DCCD1}">
              <a14:hiddenFill xmlns:a14="http://schemas.microsoft.com/office/drawing/2010/main">
                <a:noFill/>
              </a14:hiddenFill>
            </a:ext>
          </a:extLst>
        </p:spPr>
        <p:txBody>
          <a:bodyPr wrap="none"/>
          <a:lstStyle/>
          <a:p>
            <a:endParaRPr lang="en-IN" sz="2400"/>
          </a:p>
        </p:txBody>
      </p:sp>
      <p:sp>
        <p:nvSpPr>
          <p:cNvPr id="23556" name="Line 6">
            <a:extLst>
              <a:ext uri="{FF2B5EF4-FFF2-40B4-BE49-F238E27FC236}">
                <a16:creationId xmlns:a16="http://schemas.microsoft.com/office/drawing/2014/main" id="{DFF275A7-24BE-FC52-64D4-1F54DD378BE5}"/>
              </a:ext>
            </a:extLst>
          </p:cNvPr>
          <p:cNvSpPr>
            <a:spLocks noChangeShapeType="1"/>
          </p:cNvSpPr>
          <p:nvPr/>
        </p:nvSpPr>
        <p:spPr bwMode="auto">
          <a:xfrm flipH="1">
            <a:off x="5545138" y="3094038"/>
            <a:ext cx="6350" cy="279241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23557" name="Line 7">
            <a:extLst>
              <a:ext uri="{FF2B5EF4-FFF2-40B4-BE49-F238E27FC236}">
                <a16:creationId xmlns:a16="http://schemas.microsoft.com/office/drawing/2014/main" id="{A616C22E-44CE-017F-30C1-39E4CE02B873}"/>
              </a:ext>
            </a:extLst>
          </p:cNvPr>
          <p:cNvSpPr>
            <a:spLocks noChangeShapeType="1"/>
          </p:cNvSpPr>
          <p:nvPr/>
        </p:nvSpPr>
        <p:spPr bwMode="auto">
          <a:xfrm flipV="1">
            <a:off x="3646488" y="2990850"/>
            <a:ext cx="6470650" cy="1830388"/>
          </a:xfrm>
          <a:prstGeom prst="line">
            <a:avLst/>
          </a:prstGeom>
          <a:noFill/>
          <a:ln w="508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23558" name="Freeform 8">
            <a:extLst>
              <a:ext uri="{FF2B5EF4-FFF2-40B4-BE49-F238E27FC236}">
                <a16:creationId xmlns:a16="http://schemas.microsoft.com/office/drawing/2014/main" id="{2F050491-A5B7-75DC-D851-08C364DC869D}"/>
              </a:ext>
            </a:extLst>
          </p:cNvPr>
          <p:cNvSpPr>
            <a:spLocks/>
          </p:cNvSpPr>
          <p:nvPr/>
        </p:nvSpPr>
        <p:spPr bwMode="auto">
          <a:xfrm>
            <a:off x="6535739" y="4743451"/>
            <a:ext cx="454025" cy="454025"/>
          </a:xfrm>
          <a:custGeom>
            <a:avLst/>
            <a:gdLst>
              <a:gd name="T0" fmla="*/ 0 w 286"/>
              <a:gd name="T1" fmla="*/ 2147483646 h 286"/>
              <a:gd name="T2" fmla="*/ 2147483646 w 286"/>
              <a:gd name="T3" fmla="*/ 2147483646 h 286"/>
              <a:gd name="T4" fmla="*/ 2147483646 w 286"/>
              <a:gd name="T5" fmla="*/ 2147483646 h 286"/>
              <a:gd name="T6" fmla="*/ 2147483646 w 286"/>
              <a:gd name="T7" fmla="*/ 2147483646 h 286"/>
              <a:gd name="T8" fmla="*/ 2147483646 w 286"/>
              <a:gd name="T9" fmla="*/ 2147483646 h 286"/>
              <a:gd name="T10" fmla="*/ 2147483646 w 286"/>
              <a:gd name="T11" fmla="*/ 0 h 286"/>
              <a:gd name="T12" fmla="*/ 2147483646 w 286"/>
              <a:gd name="T13" fmla="*/ 2147483646 h 286"/>
              <a:gd name="T14" fmla="*/ 2147483646 w 286"/>
              <a:gd name="T15" fmla="*/ 2147483646 h 286"/>
              <a:gd name="T16" fmla="*/ 2147483646 w 286"/>
              <a:gd name="T17" fmla="*/ 2147483646 h 286"/>
              <a:gd name="T18" fmla="*/ 2147483646 w 286"/>
              <a:gd name="T19" fmla="*/ 2147483646 h 286"/>
              <a:gd name="T20" fmla="*/ 2147483646 w 286"/>
              <a:gd name="T21" fmla="*/ 2147483646 h 286"/>
              <a:gd name="T22" fmla="*/ 2147483646 w 286"/>
              <a:gd name="T23" fmla="*/ 2147483646 h 286"/>
              <a:gd name="T24" fmla="*/ 2147483646 w 286"/>
              <a:gd name="T25" fmla="*/ 2147483646 h 286"/>
              <a:gd name="T26" fmla="*/ 2147483646 w 286"/>
              <a:gd name="T27" fmla="*/ 2147483646 h 286"/>
              <a:gd name="T28" fmla="*/ 2147483646 w 286"/>
              <a:gd name="T29" fmla="*/ 2147483646 h 286"/>
              <a:gd name="T30" fmla="*/ 2147483646 w 286"/>
              <a:gd name="T31" fmla="*/ 2147483646 h 286"/>
              <a:gd name="T32" fmla="*/ 2147483646 w 286"/>
              <a:gd name="T33" fmla="*/ 2147483646 h 286"/>
              <a:gd name="T34" fmla="*/ 2147483646 w 286"/>
              <a:gd name="T35" fmla="*/ 2147483646 h 286"/>
              <a:gd name="T36" fmla="*/ 2147483646 w 286"/>
              <a:gd name="T37" fmla="*/ 2147483646 h 286"/>
              <a:gd name="T38" fmla="*/ 2147483646 w 286"/>
              <a:gd name="T39" fmla="*/ 2147483646 h 286"/>
              <a:gd name="T40" fmla="*/ 0 w 286"/>
              <a:gd name="T41" fmla="*/ 2147483646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6"/>
              <a:gd name="T64" fmla="*/ 0 h 286"/>
              <a:gd name="T65" fmla="*/ 286 w 286"/>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2400"/>
          </a:p>
        </p:txBody>
      </p:sp>
      <p:sp>
        <p:nvSpPr>
          <p:cNvPr id="23559" name="Rectangle 9">
            <a:extLst>
              <a:ext uri="{FF2B5EF4-FFF2-40B4-BE49-F238E27FC236}">
                <a16:creationId xmlns:a16="http://schemas.microsoft.com/office/drawing/2014/main" id="{BEE5745C-FC29-CA67-F173-5580E0A667D7}"/>
              </a:ext>
            </a:extLst>
          </p:cNvPr>
          <p:cNvSpPr>
            <a:spLocks noChangeArrowheads="1"/>
          </p:cNvSpPr>
          <p:nvPr/>
        </p:nvSpPr>
        <p:spPr bwMode="auto">
          <a:xfrm>
            <a:off x="6421438" y="5337176"/>
            <a:ext cx="18415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23560" name="Rectangle 10">
            <a:extLst>
              <a:ext uri="{FF2B5EF4-FFF2-40B4-BE49-F238E27FC236}">
                <a16:creationId xmlns:a16="http://schemas.microsoft.com/office/drawing/2014/main" id="{6B400F11-C48B-A001-0A3A-3F8C3AB1EC38}"/>
              </a:ext>
            </a:extLst>
          </p:cNvPr>
          <p:cNvSpPr>
            <a:spLocks noChangeArrowheads="1"/>
          </p:cNvSpPr>
          <p:nvPr/>
        </p:nvSpPr>
        <p:spPr bwMode="auto">
          <a:xfrm>
            <a:off x="6477000" y="3962401"/>
            <a:ext cx="24384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400">
                <a:solidFill>
                  <a:schemeClr val="bg1"/>
                </a:solidFill>
              </a:rPr>
              <a:t>Random Error for this X</a:t>
            </a:r>
            <a:r>
              <a:rPr lang="en-US" altLang="en-US" sz="2400" baseline="-25000">
                <a:solidFill>
                  <a:schemeClr val="bg1"/>
                </a:solidFill>
              </a:rPr>
              <a:t>i</a:t>
            </a:r>
            <a:r>
              <a:rPr lang="en-US" altLang="en-US" sz="2400">
                <a:solidFill>
                  <a:schemeClr val="bg1"/>
                </a:solidFill>
              </a:rPr>
              <a:t> value</a:t>
            </a:r>
            <a:endParaRPr lang="en-US" altLang="en-US" sz="2400" baseline="-25000">
              <a:solidFill>
                <a:schemeClr val="bg1"/>
              </a:solidFill>
            </a:endParaRPr>
          </a:p>
        </p:txBody>
      </p:sp>
      <p:sp>
        <p:nvSpPr>
          <p:cNvPr id="23561" name="Rectangle 11">
            <a:extLst>
              <a:ext uri="{FF2B5EF4-FFF2-40B4-BE49-F238E27FC236}">
                <a16:creationId xmlns:a16="http://schemas.microsoft.com/office/drawing/2014/main" id="{E64023D7-B1AD-CDB5-24E1-040BA7BA8F20}"/>
              </a:ext>
            </a:extLst>
          </p:cNvPr>
          <p:cNvSpPr>
            <a:spLocks noChangeArrowheads="1"/>
          </p:cNvSpPr>
          <p:nvPr/>
        </p:nvSpPr>
        <p:spPr bwMode="auto">
          <a:xfrm>
            <a:off x="3335338" y="1924051"/>
            <a:ext cx="4572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3200">
                <a:solidFill>
                  <a:schemeClr val="bg1"/>
                </a:solidFill>
              </a:rPr>
              <a:t>Y</a:t>
            </a:r>
          </a:p>
        </p:txBody>
      </p:sp>
      <p:sp>
        <p:nvSpPr>
          <p:cNvPr id="23562" name="Rectangle 12">
            <a:extLst>
              <a:ext uri="{FF2B5EF4-FFF2-40B4-BE49-F238E27FC236}">
                <a16:creationId xmlns:a16="http://schemas.microsoft.com/office/drawing/2014/main" id="{5025CBD3-7811-91FD-5EDD-C36D39B97355}"/>
              </a:ext>
            </a:extLst>
          </p:cNvPr>
          <p:cNvSpPr>
            <a:spLocks noChangeArrowheads="1"/>
          </p:cNvSpPr>
          <p:nvPr/>
        </p:nvSpPr>
        <p:spPr bwMode="auto">
          <a:xfrm>
            <a:off x="9736138" y="5824538"/>
            <a:ext cx="4572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3200">
                <a:solidFill>
                  <a:schemeClr val="bg1"/>
                </a:solidFill>
              </a:rPr>
              <a:t>X</a:t>
            </a:r>
          </a:p>
        </p:txBody>
      </p:sp>
      <p:sp>
        <p:nvSpPr>
          <p:cNvPr id="23563" name="Freeform 13">
            <a:extLst>
              <a:ext uri="{FF2B5EF4-FFF2-40B4-BE49-F238E27FC236}">
                <a16:creationId xmlns:a16="http://schemas.microsoft.com/office/drawing/2014/main" id="{E6710B12-BB78-7630-BE4D-4AEDA148B7CD}"/>
              </a:ext>
            </a:extLst>
          </p:cNvPr>
          <p:cNvSpPr>
            <a:spLocks/>
          </p:cNvSpPr>
          <p:nvPr/>
        </p:nvSpPr>
        <p:spPr bwMode="auto">
          <a:xfrm>
            <a:off x="9278938" y="2686051"/>
            <a:ext cx="455612" cy="454025"/>
          </a:xfrm>
          <a:custGeom>
            <a:avLst/>
            <a:gdLst>
              <a:gd name="T0" fmla="*/ 0 w 287"/>
              <a:gd name="T1" fmla="*/ 2147483646 h 286"/>
              <a:gd name="T2" fmla="*/ 2147483646 w 287"/>
              <a:gd name="T3" fmla="*/ 2147483646 h 286"/>
              <a:gd name="T4" fmla="*/ 2147483646 w 287"/>
              <a:gd name="T5" fmla="*/ 2147483646 h 286"/>
              <a:gd name="T6" fmla="*/ 2147483646 w 287"/>
              <a:gd name="T7" fmla="*/ 2147483646 h 286"/>
              <a:gd name="T8" fmla="*/ 2147483646 w 287"/>
              <a:gd name="T9" fmla="*/ 2147483646 h 286"/>
              <a:gd name="T10" fmla="*/ 2147483646 w 287"/>
              <a:gd name="T11" fmla="*/ 0 h 286"/>
              <a:gd name="T12" fmla="*/ 2147483646 w 287"/>
              <a:gd name="T13" fmla="*/ 2147483646 h 286"/>
              <a:gd name="T14" fmla="*/ 2147483646 w 287"/>
              <a:gd name="T15" fmla="*/ 2147483646 h 286"/>
              <a:gd name="T16" fmla="*/ 2147483646 w 287"/>
              <a:gd name="T17" fmla="*/ 2147483646 h 286"/>
              <a:gd name="T18" fmla="*/ 2147483646 w 287"/>
              <a:gd name="T19" fmla="*/ 2147483646 h 286"/>
              <a:gd name="T20" fmla="*/ 2147483646 w 287"/>
              <a:gd name="T21" fmla="*/ 2147483646 h 286"/>
              <a:gd name="T22" fmla="*/ 2147483646 w 287"/>
              <a:gd name="T23" fmla="*/ 2147483646 h 286"/>
              <a:gd name="T24" fmla="*/ 2147483646 w 287"/>
              <a:gd name="T25" fmla="*/ 2147483646 h 286"/>
              <a:gd name="T26" fmla="*/ 2147483646 w 287"/>
              <a:gd name="T27" fmla="*/ 2147483646 h 286"/>
              <a:gd name="T28" fmla="*/ 2147483646 w 287"/>
              <a:gd name="T29" fmla="*/ 2147483646 h 286"/>
              <a:gd name="T30" fmla="*/ 2147483646 w 287"/>
              <a:gd name="T31" fmla="*/ 2147483646 h 286"/>
              <a:gd name="T32" fmla="*/ 2147483646 w 287"/>
              <a:gd name="T33" fmla="*/ 2147483646 h 286"/>
              <a:gd name="T34" fmla="*/ 2147483646 w 287"/>
              <a:gd name="T35" fmla="*/ 2147483646 h 286"/>
              <a:gd name="T36" fmla="*/ 2147483646 w 287"/>
              <a:gd name="T37" fmla="*/ 2147483646 h 286"/>
              <a:gd name="T38" fmla="*/ 2147483646 w 287"/>
              <a:gd name="T39" fmla="*/ 2147483646 h 286"/>
              <a:gd name="T40" fmla="*/ 0 w 287"/>
              <a:gd name="T41" fmla="*/ 2147483646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7"/>
              <a:gd name="T64" fmla="*/ 0 h 286"/>
              <a:gd name="T65" fmla="*/ 287 w 287"/>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7" h="286">
                <a:moveTo>
                  <a:pt x="0" y="141"/>
                </a:moveTo>
                <a:lnTo>
                  <a:pt x="8" y="99"/>
                </a:lnTo>
                <a:lnTo>
                  <a:pt x="26" y="57"/>
                </a:lnTo>
                <a:lnTo>
                  <a:pt x="57" y="26"/>
                </a:lnTo>
                <a:lnTo>
                  <a:pt x="99" y="8"/>
                </a:lnTo>
                <a:lnTo>
                  <a:pt x="141" y="0"/>
                </a:lnTo>
                <a:lnTo>
                  <a:pt x="187" y="8"/>
                </a:lnTo>
                <a:lnTo>
                  <a:pt x="224" y="26"/>
                </a:lnTo>
                <a:lnTo>
                  <a:pt x="259" y="57"/>
                </a:lnTo>
                <a:lnTo>
                  <a:pt x="278" y="99"/>
                </a:lnTo>
                <a:lnTo>
                  <a:pt x="286" y="141"/>
                </a:lnTo>
                <a:lnTo>
                  <a:pt x="278" y="186"/>
                </a:lnTo>
                <a:lnTo>
                  <a:pt x="259" y="224"/>
                </a:lnTo>
                <a:lnTo>
                  <a:pt x="224" y="259"/>
                </a:lnTo>
                <a:lnTo>
                  <a:pt x="187" y="278"/>
                </a:lnTo>
                <a:lnTo>
                  <a:pt x="141" y="285"/>
                </a:lnTo>
                <a:lnTo>
                  <a:pt x="99" y="278"/>
                </a:lnTo>
                <a:lnTo>
                  <a:pt x="57" y="259"/>
                </a:lnTo>
                <a:lnTo>
                  <a:pt x="26" y="224"/>
                </a:lnTo>
                <a:lnTo>
                  <a:pt x="8" y="186"/>
                </a:lnTo>
                <a:lnTo>
                  <a:pt x="0" y="141"/>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2400"/>
          </a:p>
        </p:txBody>
      </p:sp>
      <p:sp>
        <p:nvSpPr>
          <p:cNvPr id="23564" name="Freeform 14">
            <a:extLst>
              <a:ext uri="{FF2B5EF4-FFF2-40B4-BE49-F238E27FC236}">
                <a16:creationId xmlns:a16="http://schemas.microsoft.com/office/drawing/2014/main" id="{D4544BB0-13B9-0D60-E3F9-6A663062937B}"/>
              </a:ext>
            </a:extLst>
          </p:cNvPr>
          <p:cNvSpPr>
            <a:spLocks/>
          </p:cNvSpPr>
          <p:nvPr/>
        </p:nvSpPr>
        <p:spPr bwMode="auto">
          <a:xfrm>
            <a:off x="4025901" y="4673601"/>
            <a:ext cx="455613" cy="455613"/>
          </a:xfrm>
          <a:custGeom>
            <a:avLst/>
            <a:gdLst>
              <a:gd name="T0" fmla="*/ 0 w 287"/>
              <a:gd name="T1" fmla="*/ 2147483646 h 287"/>
              <a:gd name="T2" fmla="*/ 2147483646 w 287"/>
              <a:gd name="T3" fmla="*/ 2147483646 h 287"/>
              <a:gd name="T4" fmla="*/ 2147483646 w 287"/>
              <a:gd name="T5" fmla="*/ 2147483646 h 287"/>
              <a:gd name="T6" fmla="*/ 2147483646 w 287"/>
              <a:gd name="T7" fmla="*/ 2147483646 h 287"/>
              <a:gd name="T8" fmla="*/ 2147483646 w 287"/>
              <a:gd name="T9" fmla="*/ 2147483646 h 287"/>
              <a:gd name="T10" fmla="*/ 2147483646 w 287"/>
              <a:gd name="T11" fmla="*/ 0 h 287"/>
              <a:gd name="T12" fmla="*/ 2147483646 w 287"/>
              <a:gd name="T13" fmla="*/ 2147483646 h 287"/>
              <a:gd name="T14" fmla="*/ 2147483646 w 287"/>
              <a:gd name="T15" fmla="*/ 2147483646 h 287"/>
              <a:gd name="T16" fmla="*/ 2147483646 w 287"/>
              <a:gd name="T17" fmla="*/ 2147483646 h 287"/>
              <a:gd name="T18" fmla="*/ 2147483646 w 287"/>
              <a:gd name="T19" fmla="*/ 2147483646 h 287"/>
              <a:gd name="T20" fmla="*/ 2147483646 w 287"/>
              <a:gd name="T21" fmla="*/ 2147483646 h 287"/>
              <a:gd name="T22" fmla="*/ 2147483646 w 287"/>
              <a:gd name="T23" fmla="*/ 2147483646 h 287"/>
              <a:gd name="T24" fmla="*/ 2147483646 w 287"/>
              <a:gd name="T25" fmla="*/ 2147483646 h 287"/>
              <a:gd name="T26" fmla="*/ 2147483646 w 287"/>
              <a:gd name="T27" fmla="*/ 2147483646 h 287"/>
              <a:gd name="T28" fmla="*/ 2147483646 w 287"/>
              <a:gd name="T29" fmla="*/ 2147483646 h 287"/>
              <a:gd name="T30" fmla="*/ 2147483646 w 287"/>
              <a:gd name="T31" fmla="*/ 2147483646 h 287"/>
              <a:gd name="T32" fmla="*/ 2147483646 w 287"/>
              <a:gd name="T33" fmla="*/ 2147483646 h 287"/>
              <a:gd name="T34" fmla="*/ 2147483646 w 287"/>
              <a:gd name="T35" fmla="*/ 2147483646 h 287"/>
              <a:gd name="T36" fmla="*/ 2147483646 w 287"/>
              <a:gd name="T37" fmla="*/ 2147483646 h 287"/>
              <a:gd name="T38" fmla="*/ 2147483646 w 287"/>
              <a:gd name="T39" fmla="*/ 2147483646 h 287"/>
              <a:gd name="T40" fmla="*/ 0 w 287"/>
              <a:gd name="T41" fmla="*/ 2147483646 h 2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7"/>
              <a:gd name="T64" fmla="*/ 0 h 287"/>
              <a:gd name="T65" fmla="*/ 287 w 287"/>
              <a:gd name="T66" fmla="*/ 287 h 2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7" h="287">
                <a:moveTo>
                  <a:pt x="0" y="145"/>
                </a:moveTo>
                <a:lnTo>
                  <a:pt x="8" y="99"/>
                </a:lnTo>
                <a:lnTo>
                  <a:pt x="27" y="62"/>
                </a:lnTo>
                <a:lnTo>
                  <a:pt x="58" y="27"/>
                </a:lnTo>
                <a:lnTo>
                  <a:pt x="99" y="8"/>
                </a:lnTo>
                <a:lnTo>
                  <a:pt x="141" y="0"/>
                </a:lnTo>
                <a:lnTo>
                  <a:pt x="187" y="8"/>
                </a:lnTo>
                <a:lnTo>
                  <a:pt x="225" y="27"/>
                </a:lnTo>
                <a:lnTo>
                  <a:pt x="260" y="62"/>
                </a:lnTo>
                <a:lnTo>
                  <a:pt x="278" y="99"/>
                </a:lnTo>
                <a:lnTo>
                  <a:pt x="286" y="145"/>
                </a:lnTo>
                <a:lnTo>
                  <a:pt x="278" y="187"/>
                </a:lnTo>
                <a:lnTo>
                  <a:pt x="260" y="228"/>
                </a:lnTo>
                <a:lnTo>
                  <a:pt x="225" y="260"/>
                </a:lnTo>
                <a:lnTo>
                  <a:pt x="187" y="278"/>
                </a:lnTo>
                <a:lnTo>
                  <a:pt x="141" y="286"/>
                </a:lnTo>
                <a:lnTo>
                  <a:pt x="99" y="278"/>
                </a:lnTo>
                <a:lnTo>
                  <a:pt x="58" y="260"/>
                </a:lnTo>
                <a:lnTo>
                  <a:pt x="27" y="228"/>
                </a:lnTo>
                <a:lnTo>
                  <a:pt x="8" y="187"/>
                </a:lnTo>
                <a:lnTo>
                  <a:pt x="0" y="145"/>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2400"/>
          </a:p>
        </p:txBody>
      </p:sp>
      <p:sp>
        <p:nvSpPr>
          <p:cNvPr id="23565" name="Rectangle 15">
            <a:extLst>
              <a:ext uri="{FF2B5EF4-FFF2-40B4-BE49-F238E27FC236}">
                <a16:creationId xmlns:a16="http://schemas.microsoft.com/office/drawing/2014/main" id="{D6CCE97C-3D78-D52E-BB37-C88340CB2830}"/>
              </a:ext>
            </a:extLst>
          </p:cNvPr>
          <p:cNvSpPr>
            <a:spLocks noChangeArrowheads="1"/>
          </p:cNvSpPr>
          <p:nvPr/>
        </p:nvSpPr>
        <p:spPr bwMode="auto">
          <a:xfrm>
            <a:off x="4662488" y="4937126"/>
            <a:ext cx="18415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23566" name="Freeform 16">
            <a:extLst>
              <a:ext uri="{FF2B5EF4-FFF2-40B4-BE49-F238E27FC236}">
                <a16:creationId xmlns:a16="http://schemas.microsoft.com/office/drawing/2014/main" id="{536DD6A7-6D33-43A3-1F57-4A702E2B192E}"/>
              </a:ext>
            </a:extLst>
          </p:cNvPr>
          <p:cNvSpPr>
            <a:spLocks/>
          </p:cNvSpPr>
          <p:nvPr/>
        </p:nvSpPr>
        <p:spPr bwMode="auto">
          <a:xfrm>
            <a:off x="8534401" y="3810001"/>
            <a:ext cx="455613" cy="454025"/>
          </a:xfrm>
          <a:custGeom>
            <a:avLst/>
            <a:gdLst>
              <a:gd name="T0" fmla="*/ 0 w 287"/>
              <a:gd name="T1" fmla="*/ 2147483646 h 286"/>
              <a:gd name="T2" fmla="*/ 2147483646 w 287"/>
              <a:gd name="T3" fmla="*/ 2147483646 h 286"/>
              <a:gd name="T4" fmla="*/ 2147483646 w 287"/>
              <a:gd name="T5" fmla="*/ 2147483646 h 286"/>
              <a:gd name="T6" fmla="*/ 2147483646 w 287"/>
              <a:gd name="T7" fmla="*/ 2147483646 h 286"/>
              <a:gd name="T8" fmla="*/ 2147483646 w 287"/>
              <a:gd name="T9" fmla="*/ 2147483646 h 286"/>
              <a:gd name="T10" fmla="*/ 2147483646 w 287"/>
              <a:gd name="T11" fmla="*/ 0 h 286"/>
              <a:gd name="T12" fmla="*/ 2147483646 w 287"/>
              <a:gd name="T13" fmla="*/ 2147483646 h 286"/>
              <a:gd name="T14" fmla="*/ 2147483646 w 287"/>
              <a:gd name="T15" fmla="*/ 2147483646 h 286"/>
              <a:gd name="T16" fmla="*/ 2147483646 w 287"/>
              <a:gd name="T17" fmla="*/ 2147483646 h 286"/>
              <a:gd name="T18" fmla="*/ 2147483646 w 287"/>
              <a:gd name="T19" fmla="*/ 2147483646 h 286"/>
              <a:gd name="T20" fmla="*/ 2147483646 w 287"/>
              <a:gd name="T21" fmla="*/ 2147483646 h 286"/>
              <a:gd name="T22" fmla="*/ 2147483646 w 287"/>
              <a:gd name="T23" fmla="*/ 2147483646 h 286"/>
              <a:gd name="T24" fmla="*/ 2147483646 w 287"/>
              <a:gd name="T25" fmla="*/ 2147483646 h 286"/>
              <a:gd name="T26" fmla="*/ 2147483646 w 287"/>
              <a:gd name="T27" fmla="*/ 2147483646 h 286"/>
              <a:gd name="T28" fmla="*/ 2147483646 w 287"/>
              <a:gd name="T29" fmla="*/ 2147483646 h 286"/>
              <a:gd name="T30" fmla="*/ 2147483646 w 287"/>
              <a:gd name="T31" fmla="*/ 2147483646 h 286"/>
              <a:gd name="T32" fmla="*/ 2147483646 w 287"/>
              <a:gd name="T33" fmla="*/ 2147483646 h 286"/>
              <a:gd name="T34" fmla="*/ 2147483646 w 287"/>
              <a:gd name="T35" fmla="*/ 2147483646 h 286"/>
              <a:gd name="T36" fmla="*/ 2147483646 w 287"/>
              <a:gd name="T37" fmla="*/ 2147483646 h 286"/>
              <a:gd name="T38" fmla="*/ 2147483646 w 287"/>
              <a:gd name="T39" fmla="*/ 2147483646 h 286"/>
              <a:gd name="T40" fmla="*/ 0 w 287"/>
              <a:gd name="T41" fmla="*/ 2147483646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7"/>
              <a:gd name="T64" fmla="*/ 0 h 286"/>
              <a:gd name="T65" fmla="*/ 287 w 287"/>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7" h="286">
                <a:moveTo>
                  <a:pt x="0" y="144"/>
                </a:moveTo>
                <a:lnTo>
                  <a:pt x="8" y="99"/>
                </a:lnTo>
                <a:lnTo>
                  <a:pt x="26" y="61"/>
                </a:lnTo>
                <a:lnTo>
                  <a:pt x="58" y="26"/>
                </a:lnTo>
                <a:lnTo>
                  <a:pt x="99" y="7"/>
                </a:lnTo>
                <a:lnTo>
                  <a:pt x="141" y="0"/>
                </a:lnTo>
                <a:lnTo>
                  <a:pt x="187" y="7"/>
                </a:lnTo>
                <a:lnTo>
                  <a:pt x="225" y="26"/>
                </a:lnTo>
                <a:lnTo>
                  <a:pt x="260" y="61"/>
                </a:lnTo>
                <a:lnTo>
                  <a:pt x="278" y="99"/>
                </a:lnTo>
                <a:lnTo>
                  <a:pt x="286" y="144"/>
                </a:lnTo>
                <a:lnTo>
                  <a:pt x="278" y="186"/>
                </a:lnTo>
                <a:lnTo>
                  <a:pt x="260" y="228"/>
                </a:lnTo>
                <a:lnTo>
                  <a:pt x="225" y="259"/>
                </a:lnTo>
                <a:lnTo>
                  <a:pt x="187" y="277"/>
                </a:lnTo>
                <a:lnTo>
                  <a:pt x="141" y="285"/>
                </a:lnTo>
                <a:lnTo>
                  <a:pt x="99" y="277"/>
                </a:lnTo>
                <a:lnTo>
                  <a:pt x="58" y="259"/>
                </a:lnTo>
                <a:lnTo>
                  <a:pt x="26" y="228"/>
                </a:lnTo>
                <a:lnTo>
                  <a:pt x="8" y="186"/>
                </a:lnTo>
                <a:lnTo>
                  <a:pt x="0" y="144"/>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2400"/>
          </a:p>
        </p:txBody>
      </p:sp>
      <p:sp>
        <p:nvSpPr>
          <p:cNvPr id="23567" name="Freeform 17">
            <a:extLst>
              <a:ext uri="{FF2B5EF4-FFF2-40B4-BE49-F238E27FC236}">
                <a16:creationId xmlns:a16="http://schemas.microsoft.com/office/drawing/2014/main" id="{19102D57-B8AA-A9D4-CC24-D63A4A3B7A63}"/>
              </a:ext>
            </a:extLst>
          </p:cNvPr>
          <p:cNvSpPr>
            <a:spLocks/>
          </p:cNvSpPr>
          <p:nvPr/>
        </p:nvSpPr>
        <p:spPr bwMode="auto">
          <a:xfrm>
            <a:off x="7069138" y="3143251"/>
            <a:ext cx="455612" cy="454025"/>
          </a:xfrm>
          <a:custGeom>
            <a:avLst/>
            <a:gdLst>
              <a:gd name="T0" fmla="*/ 0 w 287"/>
              <a:gd name="T1" fmla="*/ 2147483646 h 286"/>
              <a:gd name="T2" fmla="*/ 2147483646 w 287"/>
              <a:gd name="T3" fmla="*/ 2147483646 h 286"/>
              <a:gd name="T4" fmla="*/ 2147483646 w 287"/>
              <a:gd name="T5" fmla="*/ 2147483646 h 286"/>
              <a:gd name="T6" fmla="*/ 2147483646 w 287"/>
              <a:gd name="T7" fmla="*/ 2147483646 h 286"/>
              <a:gd name="T8" fmla="*/ 2147483646 w 287"/>
              <a:gd name="T9" fmla="*/ 2147483646 h 286"/>
              <a:gd name="T10" fmla="*/ 2147483646 w 287"/>
              <a:gd name="T11" fmla="*/ 0 h 286"/>
              <a:gd name="T12" fmla="*/ 2147483646 w 287"/>
              <a:gd name="T13" fmla="*/ 2147483646 h 286"/>
              <a:gd name="T14" fmla="*/ 2147483646 w 287"/>
              <a:gd name="T15" fmla="*/ 2147483646 h 286"/>
              <a:gd name="T16" fmla="*/ 2147483646 w 287"/>
              <a:gd name="T17" fmla="*/ 2147483646 h 286"/>
              <a:gd name="T18" fmla="*/ 2147483646 w 287"/>
              <a:gd name="T19" fmla="*/ 2147483646 h 286"/>
              <a:gd name="T20" fmla="*/ 2147483646 w 287"/>
              <a:gd name="T21" fmla="*/ 2147483646 h 286"/>
              <a:gd name="T22" fmla="*/ 2147483646 w 287"/>
              <a:gd name="T23" fmla="*/ 2147483646 h 286"/>
              <a:gd name="T24" fmla="*/ 2147483646 w 287"/>
              <a:gd name="T25" fmla="*/ 2147483646 h 286"/>
              <a:gd name="T26" fmla="*/ 2147483646 w 287"/>
              <a:gd name="T27" fmla="*/ 2147483646 h 286"/>
              <a:gd name="T28" fmla="*/ 2147483646 w 287"/>
              <a:gd name="T29" fmla="*/ 2147483646 h 286"/>
              <a:gd name="T30" fmla="*/ 2147483646 w 287"/>
              <a:gd name="T31" fmla="*/ 2147483646 h 286"/>
              <a:gd name="T32" fmla="*/ 2147483646 w 287"/>
              <a:gd name="T33" fmla="*/ 2147483646 h 286"/>
              <a:gd name="T34" fmla="*/ 2147483646 w 287"/>
              <a:gd name="T35" fmla="*/ 2147483646 h 286"/>
              <a:gd name="T36" fmla="*/ 2147483646 w 287"/>
              <a:gd name="T37" fmla="*/ 2147483646 h 286"/>
              <a:gd name="T38" fmla="*/ 2147483646 w 287"/>
              <a:gd name="T39" fmla="*/ 2147483646 h 286"/>
              <a:gd name="T40" fmla="*/ 0 w 287"/>
              <a:gd name="T41" fmla="*/ 2147483646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7"/>
              <a:gd name="T64" fmla="*/ 0 h 286"/>
              <a:gd name="T65" fmla="*/ 287 w 287"/>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7" h="286">
                <a:moveTo>
                  <a:pt x="0" y="140"/>
                </a:moveTo>
                <a:lnTo>
                  <a:pt x="8" y="99"/>
                </a:lnTo>
                <a:lnTo>
                  <a:pt x="26" y="57"/>
                </a:lnTo>
                <a:lnTo>
                  <a:pt x="61" y="26"/>
                </a:lnTo>
                <a:lnTo>
                  <a:pt x="99" y="7"/>
                </a:lnTo>
                <a:lnTo>
                  <a:pt x="145" y="0"/>
                </a:lnTo>
                <a:lnTo>
                  <a:pt x="187" y="7"/>
                </a:lnTo>
                <a:lnTo>
                  <a:pt x="228" y="26"/>
                </a:lnTo>
                <a:lnTo>
                  <a:pt x="259" y="57"/>
                </a:lnTo>
                <a:lnTo>
                  <a:pt x="278" y="99"/>
                </a:lnTo>
                <a:lnTo>
                  <a:pt x="286" y="140"/>
                </a:lnTo>
                <a:lnTo>
                  <a:pt x="278" y="186"/>
                </a:lnTo>
                <a:lnTo>
                  <a:pt x="259" y="224"/>
                </a:lnTo>
                <a:lnTo>
                  <a:pt x="228" y="259"/>
                </a:lnTo>
                <a:lnTo>
                  <a:pt x="187" y="277"/>
                </a:lnTo>
                <a:lnTo>
                  <a:pt x="145" y="285"/>
                </a:lnTo>
                <a:lnTo>
                  <a:pt x="99" y="277"/>
                </a:lnTo>
                <a:lnTo>
                  <a:pt x="61" y="259"/>
                </a:lnTo>
                <a:lnTo>
                  <a:pt x="26" y="224"/>
                </a:lnTo>
                <a:lnTo>
                  <a:pt x="8" y="186"/>
                </a:lnTo>
                <a:lnTo>
                  <a:pt x="0" y="14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2400"/>
          </a:p>
        </p:txBody>
      </p:sp>
      <p:sp>
        <p:nvSpPr>
          <p:cNvPr id="23568" name="Rectangle 18">
            <a:extLst>
              <a:ext uri="{FF2B5EF4-FFF2-40B4-BE49-F238E27FC236}">
                <a16:creationId xmlns:a16="http://schemas.microsoft.com/office/drawing/2014/main" id="{98A2B8DC-8A08-EE7A-5FA2-2A2FF401C534}"/>
              </a:ext>
            </a:extLst>
          </p:cNvPr>
          <p:cNvSpPr>
            <a:spLocks noChangeArrowheads="1"/>
          </p:cNvSpPr>
          <p:nvPr/>
        </p:nvSpPr>
        <p:spPr bwMode="auto">
          <a:xfrm>
            <a:off x="4298950" y="4110039"/>
            <a:ext cx="18415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23569" name="Rectangle 19">
            <a:extLst>
              <a:ext uri="{FF2B5EF4-FFF2-40B4-BE49-F238E27FC236}">
                <a16:creationId xmlns:a16="http://schemas.microsoft.com/office/drawing/2014/main" id="{92FACF89-72C5-F099-6A56-C68247D8DFF1}"/>
              </a:ext>
            </a:extLst>
          </p:cNvPr>
          <p:cNvSpPr>
            <a:spLocks noChangeArrowheads="1"/>
          </p:cNvSpPr>
          <p:nvPr/>
        </p:nvSpPr>
        <p:spPr bwMode="auto">
          <a:xfrm>
            <a:off x="5459413" y="2994026"/>
            <a:ext cx="18415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23570" name="Rectangle 20">
            <a:extLst>
              <a:ext uri="{FF2B5EF4-FFF2-40B4-BE49-F238E27FC236}">
                <a16:creationId xmlns:a16="http://schemas.microsoft.com/office/drawing/2014/main" id="{522C1039-60E5-038B-71AE-850EF17FAA14}"/>
              </a:ext>
            </a:extLst>
          </p:cNvPr>
          <p:cNvSpPr>
            <a:spLocks noChangeArrowheads="1"/>
          </p:cNvSpPr>
          <p:nvPr/>
        </p:nvSpPr>
        <p:spPr bwMode="auto">
          <a:xfrm>
            <a:off x="5459413" y="3054351"/>
            <a:ext cx="184150" cy="92075"/>
          </a:xfrm>
          <a:prstGeom prst="rect">
            <a:avLst/>
          </a:prstGeom>
          <a:solidFill>
            <a:schemeClr val="fo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23571" name="Rectangle 21">
            <a:extLst>
              <a:ext uri="{FF2B5EF4-FFF2-40B4-BE49-F238E27FC236}">
                <a16:creationId xmlns:a16="http://schemas.microsoft.com/office/drawing/2014/main" id="{A05C7247-4E9B-D3FC-ED3F-124B876855CB}"/>
              </a:ext>
            </a:extLst>
          </p:cNvPr>
          <p:cNvSpPr>
            <a:spLocks noChangeArrowheads="1"/>
          </p:cNvSpPr>
          <p:nvPr/>
        </p:nvSpPr>
        <p:spPr bwMode="auto">
          <a:xfrm>
            <a:off x="5959475" y="3024189"/>
            <a:ext cx="18415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23572" name="Freeform 22">
            <a:extLst>
              <a:ext uri="{FF2B5EF4-FFF2-40B4-BE49-F238E27FC236}">
                <a16:creationId xmlns:a16="http://schemas.microsoft.com/office/drawing/2014/main" id="{E86BD207-1DF7-912C-4F59-815752456AB3}"/>
              </a:ext>
            </a:extLst>
          </p:cNvPr>
          <p:cNvSpPr>
            <a:spLocks/>
          </p:cNvSpPr>
          <p:nvPr/>
        </p:nvSpPr>
        <p:spPr bwMode="auto">
          <a:xfrm>
            <a:off x="3810001" y="2438401"/>
            <a:ext cx="6323013" cy="3452813"/>
          </a:xfrm>
          <a:custGeom>
            <a:avLst/>
            <a:gdLst>
              <a:gd name="T0" fmla="*/ 2147483646 w 3983"/>
              <a:gd name="T1" fmla="*/ 0 h 2175"/>
              <a:gd name="T2" fmla="*/ 0 w 3983"/>
              <a:gd name="T3" fmla="*/ 2147483646 h 2175"/>
              <a:gd name="T4" fmla="*/ 2147483646 w 3983"/>
              <a:gd name="T5" fmla="*/ 2147483646 h 2175"/>
              <a:gd name="T6" fmla="*/ 0 60000 65536"/>
              <a:gd name="T7" fmla="*/ 0 60000 65536"/>
              <a:gd name="T8" fmla="*/ 0 60000 65536"/>
              <a:gd name="T9" fmla="*/ 0 w 3983"/>
              <a:gd name="T10" fmla="*/ 0 h 2175"/>
              <a:gd name="T11" fmla="*/ 3983 w 3983"/>
              <a:gd name="T12" fmla="*/ 2175 h 2175"/>
            </a:gdLst>
            <a:ahLst/>
            <a:cxnLst>
              <a:cxn ang="T6">
                <a:pos x="T0" y="T1"/>
              </a:cxn>
              <a:cxn ang="T7">
                <a:pos x="T2" y="T3"/>
              </a:cxn>
              <a:cxn ang="T8">
                <a:pos x="T4" y="T5"/>
              </a:cxn>
            </a:cxnLst>
            <a:rect l="T9" t="T10" r="T11" b="T12"/>
            <a:pathLst>
              <a:path w="3983" h="2175">
                <a:moveTo>
                  <a:pt x="1" y="0"/>
                </a:moveTo>
                <a:lnTo>
                  <a:pt x="0" y="2175"/>
                </a:lnTo>
                <a:lnTo>
                  <a:pt x="3983" y="2175"/>
                </a:lnTo>
              </a:path>
            </a:pathLst>
          </a:custGeom>
          <a:noFill/>
          <a:ln w="76200" cap="rnd"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sz="2400"/>
          </a:p>
        </p:txBody>
      </p:sp>
      <p:sp>
        <p:nvSpPr>
          <p:cNvPr id="23573" name="Line 23">
            <a:extLst>
              <a:ext uri="{FF2B5EF4-FFF2-40B4-BE49-F238E27FC236}">
                <a16:creationId xmlns:a16="http://schemas.microsoft.com/office/drawing/2014/main" id="{D487A1E0-D9D6-F496-5189-A009F3086DD6}"/>
              </a:ext>
            </a:extLst>
          </p:cNvPr>
          <p:cNvSpPr>
            <a:spLocks noChangeShapeType="1"/>
          </p:cNvSpPr>
          <p:nvPr/>
        </p:nvSpPr>
        <p:spPr bwMode="auto">
          <a:xfrm>
            <a:off x="3424239" y="2516189"/>
            <a:ext cx="1587" cy="1587"/>
          </a:xfrm>
          <a:prstGeom prst="line">
            <a:avLst/>
          </a:prstGeom>
          <a:noFill/>
          <a:ln w="76200">
            <a:solidFill>
              <a:srgbClr val="CDCDCD"/>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23574" name="Line 24">
            <a:extLst>
              <a:ext uri="{FF2B5EF4-FFF2-40B4-BE49-F238E27FC236}">
                <a16:creationId xmlns:a16="http://schemas.microsoft.com/office/drawing/2014/main" id="{437361F2-8B1A-7EC6-DA46-A9FFD6C474A2}"/>
              </a:ext>
            </a:extLst>
          </p:cNvPr>
          <p:cNvSpPr>
            <a:spLocks noChangeShapeType="1"/>
          </p:cNvSpPr>
          <p:nvPr/>
        </p:nvSpPr>
        <p:spPr bwMode="auto">
          <a:xfrm>
            <a:off x="3424239" y="3076575"/>
            <a:ext cx="1587" cy="1588"/>
          </a:xfrm>
          <a:prstGeom prst="line">
            <a:avLst/>
          </a:prstGeom>
          <a:noFill/>
          <a:ln w="76200">
            <a:solidFill>
              <a:srgbClr val="CDCDCD"/>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23575" name="Line 25">
            <a:extLst>
              <a:ext uri="{FF2B5EF4-FFF2-40B4-BE49-F238E27FC236}">
                <a16:creationId xmlns:a16="http://schemas.microsoft.com/office/drawing/2014/main" id="{75200139-B184-C7B5-5F2F-FB432CFFED7E}"/>
              </a:ext>
            </a:extLst>
          </p:cNvPr>
          <p:cNvSpPr>
            <a:spLocks noChangeShapeType="1"/>
          </p:cNvSpPr>
          <p:nvPr/>
        </p:nvSpPr>
        <p:spPr bwMode="auto">
          <a:xfrm>
            <a:off x="3424239" y="3390900"/>
            <a:ext cx="1587" cy="1588"/>
          </a:xfrm>
          <a:prstGeom prst="line">
            <a:avLst/>
          </a:prstGeom>
          <a:noFill/>
          <a:ln w="76200">
            <a:solidFill>
              <a:srgbClr val="CDCDCD"/>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23576" name="Line 26">
            <a:extLst>
              <a:ext uri="{FF2B5EF4-FFF2-40B4-BE49-F238E27FC236}">
                <a16:creationId xmlns:a16="http://schemas.microsoft.com/office/drawing/2014/main" id="{03C39A66-F51A-D154-6CA3-40A710AD7A14}"/>
              </a:ext>
            </a:extLst>
          </p:cNvPr>
          <p:cNvSpPr>
            <a:spLocks noChangeShapeType="1"/>
          </p:cNvSpPr>
          <p:nvPr/>
        </p:nvSpPr>
        <p:spPr bwMode="auto">
          <a:xfrm>
            <a:off x="3424239" y="3698875"/>
            <a:ext cx="1587" cy="1588"/>
          </a:xfrm>
          <a:prstGeom prst="line">
            <a:avLst/>
          </a:prstGeom>
          <a:noFill/>
          <a:ln w="76200">
            <a:solidFill>
              <a:srgbClr val="CDCDCD"/>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23577" name="Line 27">
            <a:extLst>
              <a:ext uri="{FF2B5EF4-FFF2-40B4-BE49-F238E27FC236}">
                <a16:creationId xmlns:a16="http://schemas.microsoft.com/office/drawing/2014/main" id="{49A71C35-D4A4-CC59-B0D3-86B772809E0F}"/>
              </a:ext>
            </a:extLst>
          </p:cNvPr>
          <p:cNvSpPr>
            <a:spLocks noChangeShapeType="1"/>
          </p:cNvSpPr>
          <p:nvPr/>
        </p:nvSpPr>
        <p:spPr bwMode="auto">
          <a:xfrm>
            <a:off x="3424239" y="4014789"/>
            <a:ext cx="1587" cy="1587"/>
          </a:xfrm>
          <a:prstGeom prst="line">
            <a:avLst/>
          </a:prstGeom>
          <a:noFill/>
          <a:ln w="76200">
            <a:solidFill>
              <a:srgbClr val="CDCDCD"/>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23578" name="Line 28">
            <a:extLst>
              <a:ext uri="{FF2B5EF4-FFF2-40B4-BE49-F238E27FC236}">
                <a16:creationId xmlns:a16="http://schemas.microsoft.com/office/drawing/2014/main" id="{C44CCA17-DA04-B764-82FB-278B96D844F7}"/>
              </a:ext>
            </a:extLst>
          </p:cNvPr>
          <p:cNvSpPr>
            <a:spLocks noChangeShapeType="1"/>
          </p:cNvSpPr>
          <p:nvPr/>
        </p:nvSpPr>
        <p:spPr bwMode="auto">
          <a:xfrm>
            <a:off x="3424239" y="4329114"/>
            <a:ext cx="1587" cy="1587"/>
          </a:xfrm>
          <a:prstGeom prst="line">
            <a:avLst/>
          </a:prstGeom>
          <a:noFill/>
          <a:ln w="76200">
            <a:solidFill>
              <a:srgbClr val="CDCDCD"/>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23579" name="Line 29">
            <a:extLst>
              <a:ext uri="{FF2B5EF4-FFF2-40B4-BE49-F238E27FC236}">
                <a16:creationId xmlns:a16="http://schemas.microsoft.com/office/drawing/2014/main" id="{128DD2F4-4A3B-2490-C185-530A13C46FA5}"/>
              </a:ext>
            </a:extLst>
          </p:cNvPr>
          <p:cNvSpPr>
            <a:spLocks noChangeShapeType="1"/>
          </p:cNvSpPr>
          <p:nvPr/>
        </p:nvSpPr>
        <p:spPr bwMode="auto">
          <a:xfrm>
            <a:off x="3424239" y="4637089"/>
            <a:ext cx="1587" cy="1587"/>
          </a:xfrm>
          <a:prstGeom prst="line">
            <a:avLst/>
          </a:prstGeom>
          <a:noFill/>
          <a:ln w="76200">
            <a:solidFill>
              <a:srgbClr val="CDCDCD"/>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23580" name="Line 30">
            <a:extLst>
              <a:ext uri="{FF2B5EF4-FFF2-40B4-BE49-F238E27FC236}">
                <a16:creationId xmlns:a16="http://schemas.microsoft.com/office/drawing/2014/main" id="{C5C563C9-EAF6-4DCE-9F2C-262261CCCBD3}"/>
              </a:ext>
            </a:extLst>
          </p:cNvPr>
          <p:cNvSpPr>
            <a:spLocks noChangeShapeType="1"/>
          </p:cNvSpPr>
          <p:nvPr/>
        </p:nvSpPr>
        <p:spPr bwMode="auto">
          <a:xfrm>
            <a:off x="3424239" y="4951414"/>
            <a:ext cx="1587" cy="1587"/>
          </a:xfrm>
          <a:prstGeom prst="line">
            <a:avLst/>
          </a:prstGeom>
          <a:noFill/>
          <a:ln w="76200">
            <a:solidFill>
              <a:srgbClr val="CDCDCD"/>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23581" name="Line 31">
            <a:extLst>
              <a:ext uri="{FF2B5EF4-FFF2-40B4-BE49-F238E27FC236}">
                <a16:creationId xmlns:a16="http://schemas.microsoft.com/office/drawing/2014/main" id="{8CA1EE9F-8F2A-97E6-2181-AE82459D6125}"/>
              </a:ext>
            </a:extLst>
          </p:cNvPr>
          <p:cNvSpPr>
            <a:spLocks noChangeShapeType="1"/>
          </p:cNvSpPr>
          <p:nvPr/>
        </p:nvSpPr>
        <p:spPr bwMode="auto">
          <a:xfrm>
            <a:off x="3424239" y="5259389"/>
            <a:ext cx="1587" cy="1587"/>
          </a:xfrm>
          <a:prstGeom prst="line">
            <a:avLst/>
          </a:prstGeom>
          <a:noFill/>
          <a:ln w="76200">
            <a:solidFill>
              <a:srgbClr val="CDCDCD"/>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23582" name="Line 32">
            <a:extLst>
              <a:ext uri="{FF2B5EF4-FFF2-40B4-BE49-F238E27FC236}">
                <a16:creationId xmlns:a16="http://schemas.microsoft.com/office/drawing/2014/main" id="{B9D8D637-C1EB-0550-FB31-68A1E769B1DF}"/>
              </a:ext>
            </a:extLst>
          </p:cNvPr>
          <p:cNvSpPr>
            <a:spLocks noChangeShapeType="1"/>
          </p:cNvSpPr>
          <p:nvPr/>
        </p:nvSpPr>
        <p:spPr bwMode="auto">
          <a:xfrm>
            <a:off x="3424239" y="5575300"/>
            <a:ext cx="1587" cy="1588"/>
          </a:xfrm>
          <a:prstGeom prst="line">
            <a:avLst/>
          </a:prstGeom>
          <a:noFill/>
          <a:ln w="76200">
            <a:solidFill>
              <a:srgbClr val="CDCDCD"/>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23583" name="Rectangle 33">
            <a:extLst>
              <a:ext uri="{FF2B5EF4-FFF2-40B4-BE49-F238E27FC236}">
                <a16:creationId xmlns:a16="http://schemas.microsoft.com/office/drawing/2014/main" id="{899B1DC3-0DF6-41D6-C2A4-8991D690B289}"/>
              </a:ext>
            </a:extLst>
          </p:cNvPr>
          <p:cNvSpPr>
            <a:spLocks noChangeArrowheads="1"/>
          </p:cNvSpPr>
          <p:nvPr/>
        </p:nvSpPr>
        <p:spPr bwMode="auto">
          <a:xfrm>
            <a:off x="3282951" y="4237038"/>
            <a:ext cx="920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23584" name="Rectangle 34">
            <a:extLst>
              <a:ext uri="{FF2B5EF4-FFF2-40B4-BE49-F238E27FC236}">
                <a16:creationId xmlns:a16="http://schemas.microsoft.com/office/drawing/2014/main" id="{44193A99-0AD5-DA6F-413B-9D193C289ABC}"/>
              </a:ext>
            </a:extLst>
          </p:cNvPr>
          <p:cNvSpPr>
            <a:spLocks noChangeArrowheads="1"/>
          </p:cNvSpPr>
          <p:nvPr/>
        </p:nvSpPr>
        <p:spPr bwMode="auto">
          <a:xfrm>
            <a:off x="6848475" y="6164264"/>
            <a:ext cx="18415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23585" name="Rectangle 35">
            <a:extLst>
              <a:ext uri="{FF2B5EF4-FFF2-40B4-BE49-F238E27FC236}">
                <a16:creationId xmlns:a16="http://schemas.microsoft.com/office/drawing/2014/main" id="{DC261BD0-4D21-F90D-3AE6-D6E86A70B3AA}"/>
              </a:ext>
            </a:extLst>
          </p:cNvPr>
          <p:cNvSpPr>
            <a:spLocks noChangeArrowheads="1"/>
          </p:cNvSpPr>
          <p:nvPr/>
        </p:nvSpPr>
        <p:spPr bwMode="auto">
          <a:xfrm>
            <a:off x="1676400" y="2667000"/>
            <a:ext cx="20574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2000">
                <a:solidFill>
                  <a:schemeClr val="bg1"/>
                </a:solidFill>
              </a:rPr>
              <a:t>Observed Value of Y for X</a:t>
            </a:r>
            <a:r>
              <a:rPr lang="en-US" altLang="en-US" sz="2000" baseline="-25000">
                <a:solidFill>
                  <a:schemeClr val="bg1"/>
                </a:solidFill>
              </a:rPr>
              <a:t>i</a:t>
            </a:r>
            <a:endParaRPr lang="en-US" altLang="en-US" sz="2400" b="1" baseline="-25000">
              <a:solidFill>
                <a:schemeClr val="bg1"/>
              </a:solidFill>
            </a:endParaRPr>
          </a:p>
        </p:txBody>
      </p:sp>
      <p:sp>
        <p:nvSpPr>
          <p:cNvPr id="23586" name="AutoShape 36">
            <a:extLst>
              <a:ext uri="{FF2B5EF4-FFF2-40B4-BE49-F238E27FC236}">
                <a16:creationId xmlns:a16="http://schemas.microsoft.com/office/drawing/2014/main" id="{FFE9EF57-7041-F92D-A3A3-8DEEDF293597}"/>
              </a:ext>
            </a:extLst>
          </p:cNvPr>
          <p:cNvSpPr>
            <a:spLocks/>
          </p:cNvSpPr>
          <p:nvPr/>
        </p:nvSpPr>
        <p:spPr bwMode="auto">
          <a:xfrm>
            <a:off x="3581400" y="4895850"/>
            <a:ext cx="152400" cy="914400"/>
          </a:xfrm>
          <a:prstGeom prst="leftBrace">
            <a:avLst>
              <a:gd name="adj1" fmla="val 50000"/>
              <a:gd name="adj2" fmla="val 50000"/>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23587" name="Line 37">
            <a:extLst>
              <a:ext uri="{FF2B5EF4-FFF2-40B4-BE49-F238E27FC236}">
                <a16:creationId xmlns:a16="http://schemas.microsoft.com/office/drawing/2014/main" id="{E3C2E187-A238-3202-4B08-C6404832AB33}"/>
              </a:ext>
            </a:extLst>
          </p:cNvPr>
          <p:cNvSpPr>
            <a:spLocks noChangeShapeType="1"/>
          </p:cNvSpPr>
          <p:nvPr/>
        </p:nvSpPr>
        <p:spPr bwMode="auto">
          <a:xfrm>
            <a:off x="8229600" y="3505200"/>
            <a:ext cx="1676400" cy="1588"/>
          </a:xfrm>
          <a:prstGeom prst="line">
            <a:avLst/>
          </a:prstGeom>
          <a:noFill/>
          <a:ln w="38100">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23588" name="Line 38">
            <a:extLst>
              <a:ext uri="{FF2B5EF4-FFF2-40B4-BE49-F238E27FC236}">
                <a16:creationId xmlns:a16="http://schemas.microsoft.com/office/drawing/2014/main" id="{1942B632-FAA8-40E9-75C8-20C4643C7705}"/>
              </a:ext>
            </a:extLst>
          </p:cNvPr>
          <p:cNvSpPr>
            <a:spLocks noChangeShapeType="1"/>
          </p:cNvSpPr>
          <p:nvPr/>
        </p:nvSpPr>
        <p:spPr bwMode="auto">
          <a:xfrm>
            <a:off x="9906000" y="3048000"/>
            <a:ext cx="1588" cy="457200"/>
          </a:xfrm>
          <a:prstGeom prst="line">
            <a:avLst/>
          </a:prstGeom>
          <a:noFill/>
          <a:ln w="38100">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23589" name="AutoShape 39">
            <a:extLst>
              <a:ext uri="{FF2B5EF4-FFF2-40B4-BE49-F238E27FC236}">
                <a16:creationId xmlns:a16="http://schemas.microsoft.com/office/drawing/2014/main" id="{C0B712D9-80BA-590D-D90F-8894CBC2313C}"/>
              </a:ext>
            </a:extLst>
          </p:cNvPr>
          <p:cNvSpPr>
            <a:spLocks/>
          </p:cNvSpPr>
          <p:nvPr/>
        </p:nvSpPr>
        <p:spPr bwMode="auto">
          <a:xfrm flipH="1">
            <a:off x="5621338" y="3219450"/>
            <a:ext cx="152400" cy="990600"/>
          </a:xfrm>
          <a:prstGeom prst="leftBrace">
            <a:avLst>
              <a:gd name="adj1" fmla="val 54167"/>
              <a:gd name="adj2" fmla="val 48958"/>
            </a:avLst>
          </a:prstGeom>
          <a:noFill/>
          <a:ln w="2857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23590" name="Freeform 40">
            <a:extLst>
              <a:ext uri="{FF2B5EF4-FFF2-40B4-BE49-F238E27FC236}">
                <a16:creationId xmlns:a16="http://schemas.microsoft.com/office/drawing/2014/main" id="{FC461EE0-1094-F700-AC04-9A92574CDA6E}"/>
              </a:ext>
            </a:extLst>
          </p:cNvPr>
          <p:cNvSpPr>
            <a:spLocks/>
          </p:cNvSpPr>
          <p:nvPr/>
        </p:nvSpPr>
        <p:spPr bwMode="auto">
          <a:xfrm>
            <a:off x="5468938" y="4210050"/>
            <a:ext cx="152400" cy="152400"/>
          </a:xfrm>
          <a:custGeom>
            <a:avLst/>
            <a:gdLst>
              <a:gd name="T0" fmla="*/ 0 w 286"/>
              <a:gd name="T1" fmla="*/ 2147483646 h 286"/>
              <a:gd name="T2" fmla="*/ 2147483646 w 286"/>
              <a:gd name="T3" fmla="*/ 2147483646 h 286"/>
              <a:gd name="T4" fmla="*/ 2147483646 w 286"/>
              <a:gd name="T5" fmla="*/ 2147483646 h 286"/>
              <a:gd name="T6" fmla="*/ 2147483646 w 286"/>
              <a:gd name="T7" fmla="*/ 2147483646 h 286"/>
              <a:gd name="T8" fmla="*/ 2147483646 w 286"/>
              <a:gd name="T9" fmla="*/ 2147483646 h 286"/>
              <a:gd name="T10" fmla="*/ 2147483646 w 286"/>
              <a:gd name="T11" fmla="*/ 0 h 286"/>
              <a:gd name="T12" fmla="*/ 2147483646 w 286"/>
              <a:gd name="T13" fmla="*/ 2147483646 h 286"/>
              <a:gd name="T14" fmla="*/ 2147483646 w 286"/>
              <a:gd name="T15" fmla="*/ 2147483646 h 286"/>
              <a:gd name="T16" fmla="*/ 2147483646 w 286"/>
              <a:gd name="T17" fmla="*/ 2147483646 h 286"/>
              <a:gd name="T18" fmla="*/ 2147483646 w 286"/>
              <a:gd name="T19" fmla="*/ 2147483646 h 286"/>
              <a:gd name="T20" fmla="*/ 2147483646 w 286"/>
              <a:gd name="T21" fmla="*/ 2147483646 h 286"/>
              <a:gd name="T22" fmla="*/ 2147483646 w 286"/>
              <a:gd name="T23" fmla="*/ 2147483646 h 286"/>
              <a:gd name="T24" fmla="*/ 2147483646 w 286"/>
              <a:gd name="T25" fmla="*/ 2147483646 h 286"/>
              <a:gd name="T26" fmla="*/ 2147483646 w 286"/>
              <a:gd name="T27" fmla="*/ 2147483646 h 286"/>
              <a:gd name="T28" fmla="*/ 2147483646 w 286"/>
              <a:gd name="T29" fmla="*/ 2147483646 h 286"/>
              <a:gd name="T30" fmla="*/ 2147483646 w 286"/>
              <a:gd name="T31" fmla="*/ 2147483646 h 286"/>
              <a:gd name="T32" fmla="*/ 2147483646 w 286"/>
              <a:gd name="T33" fmla="*/ 2147483646 h 286"/>
              <a:gd name="T34" fmla="*/ 2147483646 w 286"/>
              <a:gd name="T35" fmla="*/ 2147483646 h 286"/>
              <a:gd name="T36" fmla="*/ 2147483646 w 286"/>
              <a:gd name="T37" fmla="*/ 2147483646 h 286"/>
              <a:gd name="T38" fmla="*/ 2147483646 w 286"/>
              <a:gd name="T39" fmla="*/ 2147483646 h 286"/>
              <a:gd name="T40" fmla="*/ 0 w 286"/>
              <a:gd name="T41" fmla="*/ 2147483646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6"/>
              <a:gd name="T64" fmla="*/ 0 h 286"/>
              <a:gd name="T65" fmla="*/ 286 w 286"/>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6" h="286">
                <a:moveTo>
                  <a:pt x="0" y="145"/>
                </a:moveTo>
                <a:lnTo>
                  <a:pt x="7" y="99"/>
                </a:lnTo>
                <a:lnTo>
                  <a:pt x="26" y="61"/>
                </a:lnTo>
                <a:lnTo>
                  <a:pt x="61" y="30"/>
                </a:lnTo>
                <a:lnTo>
                  <a:pt x="99" y="8"/>
                </a:lnTo>
                <a:lnTo>
                  <a:pt x="144" y="0"/>
                </a:lnTo>
                <a:lnTo>
                  <a:pt x="186" y="8"/>
                </a:lnTo>
                <a:lnTo>
                  <a:pt x="228" y="30"/>
                </a:lnTo>
                <a:lnTo>
                  <a:pt x="259" y="61"/>
                </a:lnTo>
                <a:lnTo>
                  <a:pt x="278" y="99"/>
                </a:lnTo>
                <a:lnTo>
                  <a:pt x="285" y="145"/>
                </a:lnTo>
                <a:lnTo>
                  <a:pt x="278" y="190"/>
                </a:lnTo>
                <a:lnTo>
                  <a:pt x="259" y="228"/>
                </a:lnTo>
                <a:lnTo>
                  <a:pt x="228" y="259"/>
                </a:lnTo>
                <a:lnTo>
                  <a:pt x="186" y="281"/>
                </a:lnTo>
                <a:lnTo>
                  <a:pt x="144" y="285"/>
                </a:lnTo>
                <a:lnTo>
                  <a:pt x="99" y="281"/>
                </a:lnTo>
                <a:lnTo>
                  <a:pt x="61" y="259"/>
                </a:lnTo>
                <a:lnTo>
                  <a:pt x="26" y="228"/>
                </a:lnTo>
                <a:lnTo>
                  <a:pt x="7" y="190"/>
                </a:lnTo>
                <a:lnTo>
                  <a:pt x="0" y="145"/>
                </a:lnTo>
              </a:path>
            </a:pathLst>
          </a:custGeom>
          <a:solidFill>
            <a:schemeClr val="hlink"/>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IN" sz="2400"/>
          </a:p>
        </p:txBody>
      </p:sp>
      <p:sp>
        <p:nvSpPr>
          <p:cNvPr id="23591" name="Rectangle 41">
            <a:extLst>
              <a:ext uri="{FF2B5EF4-FFF2-40B4-BE49-F238E27FC236}">
                <a16:creationId xmlns:a16="http://schemas.microsoft.com/office/drawing/2014/main" id="{ABA7F308-BBC0-72E4-CD18-656EC14AC75F}"/>
              </a:ext>
            </a:extLst>
          </p:cNvPr>
          <p:cNvSpPr>
            <a:spLocks noChangeArrowheads="1"/>
          </p:cNvSpPr>
          <p:nvPr/>
        </p:nvSpPr>
        <p:spPr bwMode="auto">
          <a:xfrm>
            <a:off x="1752600" y="3886200"/>
            <a:ext cx="19812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2000">
                <a:solidFill>
                  <a:schemeClr val="bg1"/>
                </a:solidFill>
              </a:rPr>
              <a:t>Predicted Value of Y for X</a:t>
            </a:r>
            <a:r>
              <a:rPr lang="en-US" altLang="en-US" sz="2000" baseline="-25000">
                <a:solidFill>
                  <a:schemeClr val="bg1"/>
                </a:solidFill>
              </a:rPr>
              <a:t>i</a:t>
            </a:r>
            <a:r>
              <a:rPr lang="en-US" altLang="en-US" sz="2000">
                <a:solidFill>
                  <a:schemeClr val="bg1"/>
                </a:solidFill>
              </a:rPr>
              <a:t> </a:t>
            </a:r>
          </a:p>
        </p:txBody>
      </p:sp>
      <p:graphicFrame>
        <p:nvGraphicFramePr>
          <p:cNvPr id="23592" name="Object 43">
            <a:extLst>
              <a:ext uri="{FF2B5EF4-FFF2-40B4-BE49-F238E27FC236}">
                <a16:creationId xmlns:a16="http://schemas.microsoft.com/office/drawing/2014/main" id="{C8154F5B-75A1-7DFB-F3ED-4844C66A99EC}"/>
              </a:ext>
            </a:extLst>
          </p:cNvPr>
          <p:cNvGraphicFramePr>
            <a:graphicFrameLocks noChangeAspect="1"/>
          </p:cNvGraphicFramePr>
          <p:nvPr/>
        </p:nvGraphicFramePr>
        <p:xfrm>
          <a:off x="5153026" y="1752600"/>
          <a:ext cx="3878263" cy="776288"/>
        </p:xfrm>
        <a:graphic>
          <a:graphicData uri="http://schemas.openxmlformats.org/presentationml/2006/ole">
            <mc:AlternateContent xmlns:mc="http://schemas.openxmlformats.org/markup-compatibility/2006">
              <mc:Choice xmlns:v="urn:schemas-microsoft-com:vml" Requires="v">
                <p:oleObj name="Equation" r:id="rId2" imgW="1143000" imgH="228600" progId="Equation.3">
                  <p:embed/>
                </p:oleObj>
              </mc:Choice>
              <mc:Fallback>
                <p:oleObj name="Equation" r:id="rId2" imgW="1143000" imgH="228600" progId="Equation.3">
                  <p:embed/>
                  <p:pic>
                    <p:nvPicPr>
                      <p:cNvPr id="23592" name="Object 43">
                        <a:extLst>
                          <a:ext uri="{FF2B5EF4-FFF2-40B4-BE49-F238E27FC236}">
                            <a16:creationId xmlns:a16="http://schemas.microsoft.com/office/drawing/2014/main" id="{C8154F5B-75A1-7DFB-F3ED-4844C66A9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026" y="1752600"/>
                        <a:ext cx="3878263" cy="776288"/>
                      </a:xfrm>
                      <a:prstGeom prst="rect">
                        <a:avLst/>
                      </a:prstGeom>
                      <a:solidFill>
                        <a:srgbClr val="FDE0BD"/>
                      </a:solidFill>
                      <a:ln w="9525">
                        <a:solidFill>
                          <a:schemeClr val="tx1"/>
                        </a:solidFill>
                        <a:miter lim="800000"/>
                        <a:headEnd/>
                        <a:tailEnd/>
                      </a:ln>
                    </p:spPr>
                  </p:pic>
                </p:oleObj>
              </mc:Fallback>
            </mc:AlternateContent>
          </a:graphicData>
        </a:graphic>
      </p:graphicFrame>
      <p:sp>
        <p:nvSpPr>
          <p:cNvPr id="23593" name="Text Box 43">
            <a:extLst>
              <a:ext uri="{FF2B5EF4-FFF2-40B4-BE49-F238E27FC236}">
                <a16:creationId xmlns:a16="http://schemas.microsoft.com/office/drawing/2014/main" id="{6E27F41C-9539-7332-125F-CE4660BBA192}"/>
              </a:ext>
            </a:extLst>
          </p:cNvPr>
          <p:cNvSpPr txBox="1">
            <a:spLocks noChangeArrowheads="1"/>
          </p:cNvSpPr>
          <p:nvPr/>
        </p:nvSpPr>
        <p:spPr bwMode="auto">
          <a:xfrm>
            <a:off x="5334000" y="5867400"/>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400">
                <a:solidFill>
                  <a:schemeClr val="bg1"/>
                </a:solidFill>
              </a:rPr>
              <a:t>X</a:t>
            </a:r>
            <a:r>
              <a:rPr lang="en-US" altLang="en-US" sz="2400" baseline="-25000">
                <a:solidFill>
                  <a:schemeClr val="bg1"/>
                </a:solidFill>
              </a:rPr>
              <a:t>i</a:t>
            </a:r>
          </a:p>
        </p:txBody>
      </p:sp>
      <p:sp>
        <p:nvSpPr>
          <p:cNvPr id="23594" name="Freeform 44">
            <a:extLst>
              <a:ext uri="{FF2B5EF4-FFF2-40B4-BE49-F238E27FC236}">
                <a16:creationId xmlns:a16="http://schemas.microsoft.com/office/drawing/2014/main" id="{42223952-87DA-028D-4C8C-05008ECEB6B6}"/>
              </a:ext>
            </a:extLst>
          </p:cNvPr>
          <p:cNvSpPr>
            <a:spLocks/>
          </p:cNvSpPr>
          <p:nvPr/>
        </p:nvSpPr>
        <p:spPr bwMode="auto">
          <a:xfrm>
            <a:off x="5316538" y="2762251"/>
            <a:ext cx="455612" cy="454025"/>
          </a:xfrm>
          <a:custGeom>
            <a:avLst/>
            <a:gdLst>
              <a:gd name="T0" fmla="*/ 0 w 287"/>
              <a:gd name="T1" fmla="*/ 2147483646 h 286"/>
              <a:gd name="T2" fmla="*/ 2147483646 w 287"/>
              <a:gd name="T3" fmla="*/ 2147483646 h 286"/>
              <a:gd name="T4" fmla="*/ 2147483646 w 287"/>
              <a:gd name="T5" fmla="*/ 2147483646 h 286"/>
              <a:gd name="T6" fmla="*/ 2147483646 w 287"/>
              <a:gd name="T7" fmla="*/ 2147483646 h 286"/>
              <a:gd name="T8" fmla="*/ 2147483646 w 287"/>
              <a:gd name="T9" fmla="*/ 2147483646 h 286"/>
              <a:gd name="T10" fmla="*/ 2147483646 w 287"/>
              <a:gd name="T11" fmla="*/ 0 h 286"/>
              <a:gd name="T12" fmla="*/ 2147483646 w 287"/>
              <a:gd name="T13" fmla="*/ 2147483646 h 286"/>
              <a:gd name="T14" fmla="*/ 2147483646 w 287"/>
              <a:gd name="T15" fmla="*/ 2147483646 h 286"/>
              <a:gd name="T16" fmla="*/ 2147483646 w 287"/>
              <a:gd name="T17" fmla="*/ 2147483646 h 286"/>
              <a:gd name="T18" fmla="*/ 2147483646 w 287"/>
              <a:gd name="T19" fmla="*/ 2147483646 h 286"/>
              <a:gd name="T20" fmla="*/ 2147483646 w 287"/>
              <a:gd name="T21" fmla="*/ 2147483646 h 286"/>
              <a:gd name="T22" fmla="*/ 2147483646 w 287"/>
              <a:gd name="T23" fmla="*/ 2147483646 h 286"/>
              <a:gd name="T24" fmla="*/ 2147483646 w 287"/>
              <a:gd name="T25" fmla="*/ 2147483646 h 286"/>
              <a:gd name="T26" fmla="*/ 2147483646 w 287"/>
              <a:gd name="T27" fmla="*/ 2147483646 h 286"/>
              <a:gd name="T28" fmla="*/ 2147483646 w 287"/>
              <a:gd name="T29" fmla="*/ 2147483646 h 286"/>
              <a:gd name="T30" fmla="*/ 2147483646 w 287"/>
              <a:gd name="T31" fmla="*/ 2147483646 h 286"/>
              <a:gd name="T32" fmla="*/ 2147483646 w 287"/>
              <a:gd name="T33" fmla="*/ 2147483646 h 286"/>
              <a:gd name="T34" fmla="*/ 2147483646 w 287"/>
              <a:gd name="T35" fmla="*/ 2147483646 h 286"/>
              <a:gd name="T36" fmla="*/ 2147483646 w 287"/>
              <a:gd name="T37" fmla="*/ 2147483646 h 286"/>
              <a:gd name="T38" fmla="*/ 2147483646 w 287"/>
              <a:gd name="T39" fmla="*/ 2147483646 h 286"/>
              <a:gd name="T40" fmla="*/ 0 w 287"/>
              <a:gd name="T41" fmla="*/ 2147483646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7"/>
              <a:gd name="T64" fmla="*/ 0 h 286"/>
              <a:gd name="T65" fmla="*/ 287 w 287"/>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7" h="286">
                <a:moveTo>
                  <a:pt x="0" y="144"/>
                </a:moveTo>
                <a:lnTo>
                  <a:pt x="8" y="99"/>
                </a:lnTo>
                <a:lnTo>
                  <a:pt x="26" y="61"/>
                </a:lnTo>
                <a:lnTo>
                  <a:pt x="61" y="30"/>
                </a:lnTo>
                <a:lnTo>
                  <a:pt x="99" y="8"/>
                </a:lnTo>
                <a:lnTo>
                  <a:pt x="145" y="0"/>
                </a:lnTo>
                <a:lnTo>
                  <a:pt x="187" y="8"/>
                </a:lnTo>
                <a:lnTo>
                  <a:pt x="228" y="30"/>
                </a:lnTo>
                <a:lnTo>
                  <a:pt x="259" y="61"/>
                </a:lnTo>
                <a:lnTo>
                  <a:pt x="278" y="99"/>
                </a:lnTo>
                <a:lnTo>
                  <a:pt x="286" y="144"/>
                </a:lnTo>
                <a:lnTo>
                  <a:pt x="278" y="190"/>
                </a:lnTo>
                <a:lnTo>
                  <a:pt x="259" y="228"/>
                </a:lnTo>
                <a:lnTo>
                  <a:pt x="228" y="259"/>
                </a:lnTo>
                <a:lnTo>
                  <a:pt x="187" y="281"/>
                </a:lnTo>
                <a:lnTo>
                  <a:pt x="145" y="285"/>
                </a:lnTo>
                <a:lnTo>
                  <a:pt x="99" y="281"/>
                </a:lnTo>
                <a:lnTo>
                  <a:pt x="61" y="259"/>
                </a:lnTo>
                <a:lnTo>
                  <a:pt x="26" y="228"/>
                </a:lnTo>
                <a:lnTo>
                  <a:pt x="8" y="190"/>
                </a:lnTo>
                <a:lnTo>
                  <a:pt x="0" y="144"/>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2400"/>
          </a:p>
        </p:txBody>
      </p:sp>
      <p:sp>
        <p:nvSpPr>
          <p:cNvPr id="23595" name="Line 45">
            <a:extLst>
              <a:ext uri="{FF2B5EF4-FFF2-40B4-BE49-F238E27FC236}">
                <a16:creationId xmlns:a16="http://schemas.microsoft.com/office/drawing/2014/main" id="{249F42D1-EAC3-FC5C-FE98-40711560CEA6}"/>
              </a:ext>
            </a:extLst>
          </p:cNvPr>
          <p:cNvSpPr>
            <a:spLocks noChangeShapeType="1"/>
          </p:cNvSpPr>
          <p:nvPr/>
        </p:nvSpPr>
        <p:spPr bwMode="auto">
          <a:xfrm flipH="1" flipV="1">
            <a:off x="6172200" y="3810000"/>
            <a:ext cx="381000" cy="304800"/>
          </a:xfrm>
          <a:prstGeom prst="line">
            <a:avLst/>
          </a:prstGeom>
          <a:noFill/>
          <a:ln w="9525">
            <a:solidFill>
              <a:schemeClr val="bg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2400"/>
          </a:p>
        </p:txBody>
      </p:sp>
      <p:sp>
        <p:nvSpPr>
          <p:cNvPr id="23596" name="Line 46">
            <a:extLst>
              <a:ext uri="{FF2B5EF4-FFF2-40B4-BE49-F238E27FC236}">
                <a16:creationId xmlns:a16="http://schemas.microsoft.com/office/drawing/2014/main" id="{2B1EDA87-BF2A-6E26-72C2-A88A4663CFA6}"/>
              </a:ext>
            </a:extLst>
          </p:cNvPr>
          <p:cNvSpPr>
            <a:spLocks noChangeShapeType="1"/>
          </p:cNvSpPr>
          <p:nvPr/>
        </p:nvSpPr>
        <p:spPr bwMode="auto">
          <a:xfrm>
            <a:off x="7848600" y="2514600"/>
            <a:ext cx="0" cy="1066800"/>
          </a:xfrm>
          <a:prstGeom prst="line">
            <a:avLst/>
          </a:prstGeom>
          <a:noFill/>
          <a:ln w="9525">
            <a:solidFill>
              <a:schemeClr val="bg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2400"/>
          </a:p>
        </p:txBody>
      </p:sp>
      <p:sp>
        <p:nvSpPr>
          <p:cNvPr id="23597" name="Rectangle 47">
            <a:extLst>
              <a:ext uri="{FF2B5EF4-FFF2-40B4-BE49-F238E27FC236}">
                <a16:creationId xmlns:a16="http://schemas.microsoft.com/office/drawing/2014/main" id="{866083B9-4490-F6CF-D3F4-B87FEC7EE4D1}"/>
              </a:ext>
            </a:extLst>
          </p:cNvPr>
          <p:cNvSpPr>
            <a:spLocks noChangeArrowheads="1"/>
          </p:cNvSpPr>
          <p:nvPr/>
        </p:nvSpPr>
        <p:spPr bwMode="auto">
          <a:xfrm>
            <a:off x="8458200" y="3429000"/>
            <a:ext cx="16764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400">
                <a:solidFill>
                  <a:schemeClr val="bg1"/>
                </a:solidFill>
              </a:rPr>
              <a:t>Slope = </a:t>
            </a:r>
            <a:r>
              <a:rPr lang="el-GR" altLang="en-US" sz="2400">
                <a:solidFill>
                  <a:schemeClr val="bg1"/>
                </a:solidFill>
              </a:rPr>
              <a:t>β</a:t>
            </a:r>
            <a:r>
              <a:rPr lang="en-US" altLang="en-US" sz="2400" baseline="-25000">
                <a:solidFill>
                  <a:schemeClr val="bg1"/>
                </a:solidFill>
              </a:rPr>
              <a:t>1</a:t>
            </a:r>
            <a:endParaRPr lang="el-GR" altLang="en-US" sz="2400" baseline="-25000">
              <a:solidFill>
                <a:schemeClr val="bg1"/>
              </a:solidFill>
            </a:endParaRPr>
          </a:p>
        </p:txBody>
      </p:sp>
      <p:sp>
        <p:nvSpPr>
          <p:cNvPr id="23598" name="Rectangle 48">
            <a:extLst>
              <a:ext uri="{FF2B5EF4-FFF2-40B4-BE49-F238E27FC236}">
                <a16:creationId xmlns:a16="http://schemas.microsoft.com/office/drawing/2014/main" id="{B6D1BF2F-E86F-A46B-02F5-40328A8787FC}"/>
              </a:ext>
            </a:extLst>
          </p:cNvPr>
          <p:cNvSpPr>
            <a:spLocks noChangeArrowheads="1"/>
          </p:cNvSpPr>
          <p:nvPr/>
        </p:nvSpPr>
        <p:spPr bwMode="auto">
          <a:xfrm>
            <a:off x="1828800" y="5105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2000">
                <a:solidFill>
                  <a:schemeClr val="bg1"/>
                </a:solidFill>
              </a:rPr>
              <a:t>Intercept = </a:t>
            </a:r>
            <a:r>
              <a:rPr lang="el-GR" altLang="en-US" sz="2000">
                <a:solidFill>
                  <a:schemeClr val="bg1"/>
                </a:solidFill>
              </a:rPr>
              <a:t>β</a:t>
            </a:r>
            <a:r>
              <a:rPr lang="en-US" altLang="en-US" sz="2000" baseline="-25000">
                <a:solidFill>
                  <a:schemeClr val="bg1"/>
                </a:solidFill>
              </a:rPr>
              <a:t>0</a:t>
            </a:r>
            <a:r>
              <a:rPr lang="en-US" altLang="en-US" sz="2000">
                <a:solidFill>
                  <a:schemeClr val="bg1"/>
                </a:solidFill>
              </a:rPr>
              <a:t>  </a:t>
            </a:r>
          </a:p>
        </p:txBody>
      </p:sp>
      <p:sp>
        <p:nvSpPr>
          <p:cNvPr id="23599" name="Text Box 49">
            <a:extLst>
              <a:ext uri="{FF2B5EF4-FFF2-40B4-BE49-F238E27FC236}">
                <a16:creationId xmlns:a16="http://schemas.microsoft.com/office/drawing/2014/main" id="{1768DEB9-D6B1-3377-46CB-759B557B3F20}"/>
              </a:ext>
            </a:extLst>
          </p:cNvPr>
          <p:cNvSpPr txBox="1">
            <a:spLocks noChangeArrowheads="1"/>
          </p:cNvSpPr>
          <p:nvPr/>
        </p:nvSpPr>
        <p:spPr bwMode="auto">
          <a:xfrm>
            <a:off x="5715000" y="3352800"/>
            <a:ext cx="53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r>
              <a:rPr lang="el-GR" altLang="en-US" sz="3200">
                <a:solidFill>
                  <a:schemeClr val="bg1"/>
                </a:solidFill>
              </a:rPr>
              <a:t>ε</a:t>
            </a:r>
            <a:r>
              <a:rPr lang="en-US" altLang="en-US" sz="3200" baseline="-25000">
                <a:solidFill>
                  <a:schemeClr val="bg1"/>
                </a:solidFill>
              </a:rPr>
              <a:t>i</a:t>
            </a:r>
            <a:endParaRPr lang="el-GR" altLang="en-US" sz="3200" baseline="-25000">
              <a:solidFill>
                <a:schemeClr val="bg1"/>
              </a:solidFill>
            </a:endParaRPr>
          </a:p>
        </p:txBody>
      </p:sp>
      <p:sp>
        <p:nvSpPr>
          <p:cNvPr id="23600" name="Rectangle 51">
            <a:extLst>
              <a:ext uri="{FF2B5EF4-FFF2-40B4-BE49-F238E27FC236}">
                <a16:creationId xmlns:a16="http://schemas.microsoft.com/office/drawing/2014/main" id="{BEC69EC4-BEEF-CCE6-0BAE-D770BF77EC4D}"/>
              </a:ext>
            </a:extLst>
          </p:cNvPr>
          <p:cNvSpPr>
            <a:spLocks noGrp="1" noChangeArrowheads="1"/>
          </p:cNvSpPr>
          <p:nvPr>
            <p:ph type="title"/>
          </p:nvPr>
        </p:nvSpPr>
        <p:spPr>
          <a:xfrm>
            <a:off x="2133600" y="228600"/>
            <a:ext cx="7924800" cy="712788"/>
          </a:xfrm>
        </p:spPr>
        <p:txBody>
          <a:bodyPr/>
          <a:lstStyle/>
          <a:p>
            <a:pPr eaLnBrk="1" hangingPunct="1">
              <a:lnSpc>
                <a:spcPct val="80000"/>
              </a:lnSpc>
            </a:pPr>
            <a:r>
              <a:rPr lang="en-US" altLang="en-US"/>
              <a:t>Simple Linear Regression Model</a:t>
            </a:r>
          </a:p>
        </p:txBody>
      </p:sp>
      <p:sp>
        <p:nvSpPr>
          <p:cNvPr id="23601" name="Text Box 80">
            <a:extLst>
              <a:ext uri="{FF2B5EF4-FFF2-40B4-BE49-F238E27FC236}">
                <a16:creationId xmlns:a16="http://schemas.microsoft.com/office/drawing/2014/main" id="{AD3D5738-7297-1E05-2C29-CB2AD6423B34}"/>
              </a:ext>
            </a:extLst>
          </p:cNvPr>
          <p:cNvSpPr txBox="1">
            <a:spLocks noChangeArrowheads="1"/>
          </p:cNvSpPr>
          <p:nvPr/>
        </p:nvSpPr>
        <p:spPr bwMode="auto">
          <a:xfrm>
            <a:off x="9167814" y="931864"/>
            <a:ext cx="1476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000" i="1">
                <a:solidFill>
                  <a:srgbClr val="FEA402"/>
                </a:solidFill>
              </a:rPr>
              <a:t>(continued)</a:t>
            </a:r>
          </a:p>
        </p:txBody>
      </p:sp>
    </p:spTree>
    <p:extLst>
      <p:ext uri="{BB962C8B-B14F-4D97-AF65-F5344CB8AC3E}">
        <p14:creationId xmlns:p14="http://schemas.microsoft.com/office/powerpoint/2010/main" val="218168328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4">
            <a:extLst>
              <a:ext uri="{FF2B5EF4-FFF2-40B4-BE49-F238E27FC236}">
                <a16:creationId xmlns:a16="http://schemas.microsoft.com/office/drawing/2014/main" id="{C2E0E796-CD51-0EAC-E732-E35D9F3FF519}"/>
              </a:ext>
            </a:extLst>
          </p:cNvPr>
          <p:cNvSpPr>
            <a:spLocks noGrp="1" noChangeArrowheads="1"/>
          </p:cNvSpPr>
          <p:nvPr>
            <p:ph type="title"/>
          </p:nvPr>
        </p:nvSpPr>
        <p:spPr>
          <a:xfrm>
            <a:off x="1943100" y="296863"/>
            <a:ext cx="7924800" cy="990600"/>
          </a:xfrm>
        </p:spPr>
        <p:txBody>
          <a:bodyPr/>
          <a:lstStyle/>
          <a:p>
            <a:pPr eaLnBrk="1" hangingPunct="1">
              <a:lnSpc>
                <a:spcPct val="80000"/>
              </a:lnSpc>
            </a:pPr>
            <a:r>
              <a:rPr lang="en-US" altLang="en-US"/>
              <a:t>Simple Linear Regression Equation (Prediction Line)</a:t>
            </a:r>
          </a:p>
        </p:txBody>
      </p:sp>
      <p:grpSp>
        <p:nvGrpSpPr>
          <p:cNvPr id="24579" name="Group 14">
            <a:extLst>
              <a:ext uri="{FF2B5EF4-FFF2-40B4-BE49-F238E27FC236}">
                <a16:creationId xmlns:a16="http://schemas.microsoft.com/office/drawing/2014/main" id="{E64E6655-1FDB-0E95-9A4E-C640ED1AD1F2}"/>
              </a:ext>
            </a:extLst>
          </p:cNvPr>
          <p:cNvGrpSpPr>
            <a:grpSpLocks/>
          </p:cNvGrpSpPr>
          <p:nvPr/>
        </p:nvGrpSpPr>
        <p:grpSpPr bwMode="auto">
          <a:xfrm>
            <a:off x="2133600" y="1676400"/>
            <a:ext cx="7315200" cy="3778250"/>
            <a:chOff x="672" y="1008"/>
            <a:chExt cx="4608" cy="2380"/>
          </a:xfrm>
        </p:grpSpPr>
        <p:graphicFrame>
          <p:nvGraphicFramePr>
            <p:cNvPr id="24580" name="Object 3">
              <a:extLst>
                <a:ext uri="{FF2B5EF4-FFF2-40B4-BE49-F238E27FC236}">
                  <a16:creationId xmlns:a16="http://schemas.microsoft.com/office/drawing/2014/main" id="{9E7DE826-9ECC-7F77-49CE-37A3A5829F78}"/>
                </a:ext>
              </a:extLst>
            </p:cNvPr>
            <p:cNvGraphicFramePr>
              <a:graphicFrameLocks noChangeAspect="1"/>
            </p:cNvGraphicFramePr>
            <p:nvPr/>
          </p:nvGraphicFramePr>
          <p:xfrm>
            <a:off x="1564" y="2693"/>
            <a:ext cx="2390" cy="695"/>
          </p:xfrm>
          <a:graphic>
            <a:graphicData uri="http://schemas.openxmlformats.org/presentationml/2006/ole">
              <mc:AlternateContent xmlns:mc="http://schemas.openxmlformats.org/markup-compatibility/2006">
                <mc:Choice xmlns:v="urn:schemas-microsoft-com:vml" Requires="v">
                  <p:oleObj name="Equation" r:id="rId2" imgW="875920" imgH="253890" progId="Equation.3">
                    <p:embed/>
                  </p:oleObj>
                </mc:Choice>
                <mc:Fallback>
                  <p:oleObj name="Equation" r:id="rId2" imgW="875920" imgH="253890" progId="Equation.3">
                    <p:embed/>
                    <p:pic>
                      <p:nvPicPr>
                        <p:cNvPr id="24580" name="Object 3">
                          <a:extLst>
                            <a:ext uri="{FF2B5EF4-FFF2-40B4-BE49-F238E27FC236}">
                              <a16:creationId xmlns:a16="http://schemas.microsoft.com/office/drawing/2014/main" id="{9E7DE826-9ECC-7F77-49CE-37A3A5829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4" y="2693"/>
                          <a:ext cx="2390" cy="695"/>
                        </a:xfrm>
                        <a:prstGeom prst="rect">
                          <a:avLst/>
                        </a:prstGeom>
                        <a:solidFill>
                          <a:srgbClr val="FDE0BD"/>
                        </a:solidFill>
                        <a:ln w="9525">
                          <a:solidFill>
                            <a:schemeClr val="tx1"/>
                          </a:solidFill>
                          <a:miter lim="800000"/>
                          <a:headEnd/>
                          <a:tailEnd/>
                        </a:ln>
                      </p:spPr>
                    </p:pic>
                  </p:oleObj>
                </mc:Fallback>
              </mc:AlternateContent>
            </a:graphicData>
          </a:graphic>
        </p:graphicFrame>
        <p:sp>
          <p:nvSpPr>
            <p:cNvPr id="24581" name="Text Box 3">
              <a:extLst>
                <a:ext uri="{FF2B5EF4-FFF2-40B4-BE49-F238E27FC236}">
                  <a16:creationId xmlns:a16="http://schemas.microsoft.com/office/drawing/2014/main" id="{F3F164EE-8AF4-FC5E-F838-79F0A6E6CA91}"/>
                </a:ext>
              </a:extLst>
            </p:cNvPr>
            <p:cNvSpPr txBox="1">
              <a:spLocks noChangeArrowheads="1"/>
            </p:cNvSpPr>
            <p:nvPr/>
          </p:nvSpPr>
          <p:spPr bwMode="auto">
            <a:xfrm>
              <a:off x="720" y="1008"/>
              <a:ext cx="4464" cy="526"/>
            </a:xfrm>
            <a:prstGeom prst="rect">
              <a:avLst/>
            </a:prstGeom>
            <a:solidFill>
              <a:srgbClr val="FDE0BD"/>
            </a:solidFill>
            <a:ln w="12700">
              <a:solidFill>
                <a:schemeClr val="tx1"/>
              </a:solidFill>
              <a:miter lim="800000"/>
              <a:headEnd/>
              <a:tailEnd/>
            </a:ln>
          </p:spPr>
          <p:txBody>
            <a:bodyP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400"/>
                <a:t>The simple linear regression equation provides an </a:t>
              </a:r>
              <a:r>
                <a:rPr lang="en-US" altLang="en-US" sz="2400">
                  <a:solidFill>
                    <a:schemeClr val="folHlink"/>
                  </a:solidFill>
                </a:rPr>
                <a:t>estimate</a:t>
              </a:r>
              <a:r>
                <a:rPr lang="en-US" altLang="en-US" sz="2400"/>
                <a:t> of the population regression line</a:t>
              </a:r>
            </a:p>
          </p:txBody>
        </p:sp>
        <p:sp>
          <p:nvSpPr>
            <p:cNvPr id="24582" name="Rectangle 5">
              <a:extLst>
                <a:ext uri="{FF2B5EF4-FFF2-40B4-BE49-F238E27FC236}">
                  <a16:creationId xmlns:a16="http://schemas.microsoft.com/office/drawing/2014/main" id="{964E03BA-579E-1F6D-C155-496F0079F5DD}"/>
                </a:ext>
              </a:extLst>
            </p:cNvPr>
            <p:cNvSpPr>
              <a:spLocks noChangeArrowheads="1"/>
            </p:cNvSpPr>
            <p:nvPr/>
          </p:nvSpPr>
          <p:spPr bwMode="auto">
            <a:xfrm>
              <a:off x="2160" y="1864"/>
              <a:ext cx="1152"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000">
                  <a:solidFill>
                    <a:schemeClr val="bg1"/>
                  </a:solidFill>
                </a:rPr>
                <a:t>Estimate of the regression </a:t>
              </a:r>
              <a:br>
                <a:rPr lang="en-US" altLang="en-US" sz="2000">
                  <a:solidFill>
                    <a:schemeClr val="bg1"/>
                  </a:solidFill>
                </a:rPr>
              </a:br>
              <a:r>
                <a:rPr lang="en-US" altLang="en-US" sz="2000">
                  <a:solidFill>
                    <a:schemeClr val="bg1"/>
                  </a:solidFill>
                </a:rPr>
                <a:t>intercept</a:t>
              </a:r>
              <a:endParaRPr lang="en-US" altLang="en-US" sz="2000" baseline="-25000">
                <a:solidFill>
                  <a:schemeClr val="bg1"/>
                </a:solidFill>
              </a:endParaRPr>
            </a:p>
          </p:txBody>
        </p:sp>
        <p:sp>
          <p:nvSpPr>
            <p:cNvPr id="24583" name="Rectangle 6">
              <a:extLst>
                <a:ext uri="{FF2B5EF4-FFF2-40B4-BE49-F238E27FC236}">
                  <a16:creationId xmlns:a16="http://schemas.microsoft.com/office/drawing/2014/main" id="{1003AE7E-0947-83F9-DAC5-096A048A5E8D}"/>
                </a:ext>
              </a:extLst>
            </p:cNvPr>
            <p:cNvSpPr>
              <a:spLocks noChangeArrowheads="1"/>
            </p:cNvSpPr>
            <p:nvPr/>
          </p:nvSpPr>
          <p:spPr bwMode="auto">
            <a:xfrm>
              <a:off x="3408" y="1912"/>
              <a:ext cx="1296" cy="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000">
                  <a:solidFill>
                    <a:schemeClr val="bg1"/>
                  </a:solidFill>
                </a:rPr>
                <a:t>Estimate of the regression slope</a:t>
              </a:r>
              <a:br>
                <a:rPr lang="en-US" altLang="en-US" sz="2000">
                  <a:solidFill>
                    <a:schemeClr val="bg1"/>
                  </a:solidFill>
                </a:rPr>
              </a:br>
              <a:endParaRPr lang="en-US" altLang="en-US" sz="2000" baseline="-25000">
                <a:solidFill>
                  <a:schemeClr val="bg1"/>
                </a:solidFill>
              </a:endParaRPr>
            </a:p>
          </p:txBody>
        </p:sp>
        <p:sp>
          <p:nvSpPr>
            <p:cNvPr id="24584" name="Line 7">
              <a:extLst>
                <a:ext uri="{FF2B5EF4-FFF2-40B4-BE49-F238E27FC236}">
                  <a16:creationId xmlns:a16="http://schemas.microsoft.com/office/drawing/2014/main" id="{C445619A-BBB9-F851-1F2A-D1EC0B9948B3}"/>
                </a:ext>
              </a:extLst>
            </p:cNvPr>
            <p:cNvSpPr>
              <a:spLocks noChangeShapeType="1"/>
            </p:cNvSpPr>
            <p:nvPr/>
          </p:nvSpPr>
          <p:spPr bwMode="auto">
            <a:xfrm>
              <a:off x="2400" y="2488"/>
              <a:ext cx="48" cy="28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24585" name="Line 8">
              <a:extLst>
                <a:ext uri="{FF2B5EF4-FFF2-40B4-BE49-F238E27FC236}">
                  <a16:creationId xmlns:a16="http://schemas.microsoft.com/office/drawing/2014/main" id="{58C02058-50BC-FC26-8800-1D074FA99B54}"/>
                </a:ext>
              </a:extLst>
            </p:cNvPr>
            <p:cNvSpPr>
              <a:spLocks noChangeShapeType="1"/>
            </p:cNvSpPr>
            <p:nvPr/>
          </p:nvSpPr>
          <p:spPr bwMode="auto">
            <a:xfrm flipH="1">
              <a:off x="3408" y="2344"/>
              <a:ext cx="144" cy="48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24586" name="Rectangle 9">
              <a:extLst>
                <a:ext uri="{FF2B5EF4-FFF2-40B4-BE49-F238E27FC236}">
                  <a16:creationId xmlns:a16="http://schemas.microsoft.com/office/drawing/2014/main" id="{44233AB4-7B90-0277-BA45-74A6C2F33C29}"/>
                </a:ext>
              </a:extLst>
            </p:cNvPr>
            <p:cNvSpPr>
              <a:spLocks noChangeArrowheads="1"/>
            </p:cNvSpPr>
            <p:nvPr/>
          </p:nvSpPr>
          <p:spPr bwMode="auto">
            <a:xfrm>
              <a:off x="672" y="1672"/>
              <a:ext cx="1104" cy="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000">
                  <a:solidFill>
                    <a:schemeClr val="bg1"/>
                  </a:solidFill>
                </a:rPr>
                <a:t>Estimated  (or predicted) Y value for observation i</a:t>
              </a:r>
              <a:endParaRPr lang="en-US" altLang="en-US" sz="2000" baseline="-25000">
                <a:solidFill>
                  <a:schemeClr val="bg1"/>
                </a:solidFill>
              </a:endParaRPr>
            </a:p>
          </p:txBody>
        </p:sp>
        <p:sp>
          <p:nvSpPr>
            <p:cNvPr id="24587" name="Line 10">
              <a:extLst>
                <a:ext uri="{FF2B5EF4-FFF2-40B4-BE49-F238E27FC236}">
                  <a16:creationId xmlns:a16="http://schemas.microsoft.com/office/drawing/2014/main" id="{70D17391-9571-7098-A363-FE77FD30483C}"/>
                </a:ext>
              </a:extLst>
            </p:cNvPr>
            <p:cNvSpPr>
              <a:spLocks noChangeShapeType="1"/>
            </p:cNvSpPr>
            <p:nvPr/>
          </p:nvSpPr>
          <p:spPr bwMode="auto">
            <a:xfrm>
              <a:off x="1344" y="2488"/>
              <a:ext cx="288" cy="28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24588" name="Rectangle 11">
              <a:extLst>
                <a:ext uri="{FF2B5EF4-FFF2-40B4-BE49-F238E27FC236}">
                  <a16:creationId xmlns:a16="http://schemas.microsoft.com/office/drawing/2014/main" id="{4ADA13BB-913F-1C8D-7EFF-351A57D2C89A}"/>
                </a:ext>
              </a:extLst>
            </p:cNvPr>
            <p:cNvSpPr>
              <a:spLocks noChangeArrowheads="1"/>
            </p:cNvSpPr>
            <p:nvPr/>
          </p:nvSpPr>
          <p:spPr bwMode="auto">
            <a:xfrm>
              <a:off x="4176" y="2584"/>
              <a:ext cx="1104"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000">
                  <a:solidFill>
                    <a:schemeClr val="bg1"/>
                  </a:solidFill>
                </a:rPr>
                <a:t>Value of X for observation i</a:t>
              </a:r>
            </a:p>
          </p:txBody>
        </p:sp>
        <p:sp>
          <p:nvSpPr>
            <p:cNvPr id="24589" name="Line 12">
              <a:extLst>
                <a:ext uri="{FF2B5EF4-FFF2-40B4-BE49-F238E27FC236}">
                  <a16:creationId xmlns:a16="http://schemas.microsoft.com/office/drawing/2014/main" id="{B62BA4A0-2F4C-1B48-03A0-C89143458172}"/>
                </a:ext>
              </a:extLst>
            </p:cNvPr>
            <p:cNvSpPr>
              <a:spLocks noChangeShapeType="1"/>
            </p:cNvSpPr>
            <p:nvPr/>
          </p:nvSpPr>
          <p:spPr bwMode="auto">
            <a:xfrm flipH="1">
              <a:off x="3840" y="2824"/>
              <a:ext cx="336" cy="96"/>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grpSp>
    </p:spTree>
    <p:extLst>
      <p:ext uri="{BB962C8B-B14F-4D97-AF65-F5344CB8AC3E}">
        <p14:creationId xmlns:p14="http://schemas.microsoft.com/office/powerpoint/2010/main" val="143263739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E24E34B5-D440-484D-F947-E55411499161}"/>
              </a:ext>
            </a:extLst>
          </p:cNvPr>
          <p:cNvSpPr>
            <a:spLocks noGrp="1" noChangeArrowheads="1"/>
          </p:cNvSpPr>
          <p:nvPr>
            <p:ph type="title"/>
          </p:nvPr>
        </p:nvSpPr>
        <p:spPr/>
        <p:txBody>
          <a:bodyPr/>
          <a:lstStyle/>
          <a:p>
            <a:pPr eaLnBrk="1" hangingPunct="1"/>
            <a:r>
              <a:rPr lang="en-US" altLang="en-US"/>
              <a:t>The Least Squares Method</a:t>
            </a:r>
          </a:p>
        </p:txBody>
      </p:sp>
      <p:sp>
        <p:nvSpPr>
          <p:cNvPr id="25603" name="Rectangle 3">
            <a:extLst>
              <a:ext uri="{FF2B5EF4-FFF2-40B4-BE49-F238E27FC236}">
                <a16:creationId xmlns:a16="http://schemas.microsoft.com/office/drawing/2014/main" id="{38805775-77AC-2545-7F16-ADE43A679934}"/>
              </a:ext>
            </a:extLst>
          </p:cNvPr>
          <p:cNvSpPr>
            <a:spLocks noGrp="1" noChangeArrowheads="1"/>
          </p:cNvSpPr>
          <p:nvPr>
            <p:ph idx="1"/>
          </p:nvPr>
        </p:nvSpPr>
        <p:spPr/>
        <p:txBody>
          <a:bodyPr/>
          <a:lstStyle/>
          <a:p>
            <a:pPr marL="0" indent="0" eaLnBrk="1" hangingPunct="1">
              <a:lnSpc>
                <a:spcPct val="130000"/>
              </a:lnSpc>
              <a:buFont typeface="Wingdings" panose="05000000000000000000" pitchFamily="2" charset="2"/>
              <a:buNone/>
            </a:pPr>
            <a:r>
              <a:rPr lang="en-US" altLang="en-US" sz="2700"/>
              <a:t>b</a:t>
            </a:r>
            <a:r>
              <a:rPr lang="en-US" altLang="en-US" sz="2700" baseline="-25000"/>
              <a:t>0</a:t>
            </a:r>
            <a:r>
              <a:rPr lang="en-US" altLang="en-US" sz="2700"/>
              <a:t>  and  b</a:t>
            </a:r>
            <a:r>
              <a:rPr lang="en-US" altLang="en-US" sz="2700" baseline="-25000"/>
              <a:t>1</a:t>
            </a:r>
            <a:r>
              <a:rPr lang="en-US" altLang="en-US" sz="2700"/>
              <a:t>  are obtained by finding the values  that </a:t>
            </a:r>
            <a:r>
              <a:rPr lang="en-US" altLang="en-US" sz="2700">
                <a:solidFill>
                  <a:srgbClr val="C1BAF8"/>
                </a:solidFill>
              </a:rPr>
              <a:t>minimize the sum of the squared differences </a:t>
            </a:r>
            <a:r>
              <a:rPr lang="en-US" altLang="en-US" sz="2700"/>
              <a:t>between Y and  Y :</a:t>
            </a:r>
            <a:endParaRPr lang="en-US" altLang="en-US"/>
          </a:p>
        </p:txBody>
      </p:sp>
      <p:graphicFrame>
        <p:nvGraphicFramePr>
          <p:cNvPr id="25604" name="Object 6">
            <a:extLst>
              <a:ext uri="{FF2B5EF4-FFF2-40B4-BE49-F238E27FC236}">
                <a16:creationId xmlns:a16="http://schemas.microsoft.com/office/drawing/2014/main" id="{106BB543-E87B-224B-1FA6-59A8608759F5}"/>
              </a:ext>
            </a:extLst>
          </p:cNvPr>
          <p:cNvGraphicFramePr>
            <a:graphicFrameLocks noChangeAspect="1"/>
          </p:cNvGraphicFramePr>
          <p:nvPr/>
        </p:nvGraphicFramePr>
        <p:xfrm>
          <a:off x="2133600" y="3810001"/>
          <a:ext cx="8008938" cy="785813"/>
        </p:xfrm>
        <a:graphic>
          <a:graphicData uri="http://schemas.openxmlformats.org/presentationml/2006/ole">
            <mc:AlternateContent xmlns:mc="http://schemas.openxmlformats.org/markup-compatibility/2006">
              <mc:Choice xmlns:v="urn:schemas-microsoft-com:vml" Requires="v">
                <p:oleObj name="Equation" r:id="rId2" imgW="2705100" imgH="266700" progId="Equation.3">
                  <p:embed/>
                </p:oleObj>
              </mc:Choice>
              <mc:Fallback>
                <p:oleObj name="Equation" r:id="rId2" imgW="2705100" imgH="266700" progId="Equation.3">
                  <p:embed/>
                  <p:pic>
                    <p:nvPicPr>
                      <p:cNvPr id="25604" name="Object 6">
                        <a:extLst>
                          <a:ext uri="{FF2B5EF4-FFF2-40B4-BE49-F238E27FC236}">
                            <a16:creationId xmlns:a16="http://schemas.microsoft.com/office/drawing/2014/main" id="{106BB543-E87B-224B-1FA6-59A860875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810001"/>
                        <a:ext cx="8008938" cy="785813"/>
                      </a:xfrm>
                      <a:prstGeom prst="rect">
                        <a:avLst/>
                      </a:prstGeom>
                      <a:solidFill>
                        <a:srgbClr val="FDE0BD"/>
                      </a:solidFill>
                      <a:ln w="9525">
                        <a:solidFill>
                          <a:schemeClr val="tx1"/>
                        </a:solidFill>
                        <a:miter lim="800000"/>
                        <a:headEnd/>
                        <a:tailEnd/>
                      </a:ln>
                    </p:spPr>
                  </p:pic>
                </p:oleObj>
              </mc:Fallback>
            </mc:AlternateContent>
          </a:graphicData>
        </a:graphic>
      </p:graphicFrame>
      <p:sp>
        <p:nvSpPr>
          <p:cNvPr id="25605" name="TextBox 1">
            <a:extLst>
              <a:ext uri="{FF2B5EF4-FFF2-40B4-BE49-F238E27FC236}">
                <a16:creationId xmlns:a16="http://schemas.microsoft.com/office/drawing/2014/main" id="{7C156647-B82C-91C1-5B6C-2AEDD7A1355B}"/>
              </a:ext>
            </a:extLst>
          </p:cNvPr>
          <p:cNvSpPr txBox="1">
            <a:spLocks noChangeArrowheads="1"/>
          </p:cNvSpPr>
          <p:nvPr/>
        </p:nvSpPr>
        <p:spPr bwMode="auto">
          <a:xfrm>
            <a:off x="4633913" y="2811464"/>
            <a:ext cx="45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IN" altLang="en-US" sz="1600">
                <a:solidFill>
                  <a:schemeClr val="bg1"/>
                </a:solidFill>
                <a:sym typeface="Symbol" panose="05050102010706020507" pitchFamily="18" charset="2"/>
              </a:rPr>
              <a:t></a:t>
            </a:r>
            <a:endParaRPr lang="en-IN" altLang="en-US" sz="3600">
              <a:solidFill>
                <a:schemeClr val="bg1"/>
              </a:solidFill>
            </a:endParaRPr>
          </a:p>
        </p:txBody>
      </p:sp>
    </p:spTree>
    <p:extLst>
      <p:ext uri="{BB962C8B-B14F-4D97-AF65-F5344CB8AC3E}">
        <p14:creationId xmlns:p14="http://schemas.microsoft.com/office/powerpoint/2010/main" val="373909033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12F020F3-BE3E-E475-5219-D2994647A234}"/>
              </a:ext>
            </a:extLst>
          </p:cNvPr>
          <p:cNvSpPr>
            <a:spLocks noGrp="1" noChangeArrowheads="1"/>
          </p:cNvSpPr>
          <p:nvPr>
            <p:ph type="title"/>
          </p:nvPr>
        </p:nvSpPr>
        <p:spPr>
          <a:xfrm>
            <a:off x="2133600" y="228600"/>
            <a:ext cx="8229600" cy="990600"/>
          </a:xfrm>
        </p:spPr>
        <p:txBody>
          <a:bodyPr/>
          <a:lstStyle/>
          <a:p>
            <a:pPr eaLnBrk="1" hangingPunct="1">
              <a:lnSpc>
                <a:spcPct val="80000"/>
              </a:lnSpc>
            </a:pPr>
            <a:r>
              <a:rPr lang="en-US" altLang="en-US"/>
              <a:t>Finding the Least Squares Equation</a:t>
            </a:r>
          </a:p>
        </p:txBody>
      </p:sp>
      <p:sp>
        <p:nvSpPr>
          <p:cNvPr id="26627" name="Rectangle 3">
            <a:extLst>
              <a:ext uri="{FF2B5EF4-FFF2-40B4-BE49-F238E27FC236}">
                <a16:creationId xmlns:a16="http://schemas.microsoft.com/office/drawing/2014/main" id="{6F500C7F-5E74-31A3-D897-14B35E35AC11}"/>
              </a:ext>
            </a:extLst>
          </p:cNvPr>
          <p:cNvSpPr>
            <a:spLocks noGrp="1" noChangeArrowheads="1"/>
          </p:cNvSpPr>
          <p:nvPr>
            <p:ph idx="1"/>
          </p:nvPr>
        </p:nvSpPr>
        <p:spPr>
          <a:xfrm>
            <a:off x="2133600" y="1828800"/>
            <a:ext cx="8077200" cy="2209800"/>
          </a:xfrm>
        </p:spPr>
        <p:txBody>
          <a:bodyPr/>
          <a:lstStyle/>
          <a:p>
            <a:pPr eaLnBrk="1" hangingPunct="1">
              <a:spcBef>
                <a:spcPct val="40000"/>
              </a:spcBef>
              <a:buSzTx/>
              <a:buFont typeface="Wingdings" panose="05000000000000000000" pitchFamily="2" charset="2"/>
              <a:buChar char="§"/>
            </a:pPr>
            <a:r>
              <a:rPr lang="en-US" altLang="en-US" sz="3100"/>
              <a:t>The coefficients b</a:t>
            </a:r>
            <a:r>
              <a:rPr lang="en-US" altLang="en-US" sz="3100" baseline="-25000"/>
              <a:t>0</a:t>
            </a:r>
            <a:r>
              <a:rPr lang="en-US" altLang="en-US" sz="3100"/>
              <a:t> and b</a:t>
            </a:r>
            <a:r>
              <a:rPr lang="en-US" altLang="en-US" sz="3100" baseline="-25000"/>
              <a:t>1</a:t>
            </a:r>
            <a:r>
              <a:rPr lang="en-US" altLang="en-US" sz="3100"/>
              <a:t>, and other regression results in this chapter, will be found using Excel or by the following equations:</a:t>
            </a:r>
          </a:p>
        </p:txBody>
      </p:sp>
      <p:graphicFrame>
        <p:nvGraphicFramePr>
          <p:cNvPr id="26628" name="Object 6">
            <a:extLst>
              <a:ext uri="{FF2B5EF4-FFF2-40B4-BE49-F238E27FC236}">
                <a16:creationId xmlns:a16="http://schemas.microsoft.com/office/drawing/2014/main" id="{CC22C77E-962F-6272-DA87-8886350985F8}"/>
              </a:ext>
            </a:extLst>
          </p:cNvPr>
          <p:cNvGraphicFramePr>
            <a:graphicFrameLocks noChangeAspect="1"/>
          </p:cNvGraphicFramePr>
          <p:nvPr/>
        </p:nvGraphicFramePr>
        <p:xfrm>
          <a:off x="2590800" y="3962401"/>
          <a:ext cx="3200400" cy="1154113"/>
        </p:xfrm>
        <a:graphic>
          <a:graphicData uri="http://schemas.openxmlformats.org/presentationml/2006/ole">
            <mc:AlternateContent xmlns:mc="http://schemas.openxmlformats.org/markup-compatibility/2006">
              <mc:Choice xmlns:v="urn:schemas-microsoft-com:vml" Requires="v">
                <p:oleObj name="Equation" r:id="rId2" imgW="1333500" imgH="482600" progId="Equation.3">
                  <p:embed/>
                </p:oleObj>
              </mc:Choice>
              <mc:Fallback>
                <p:oleObj name="Equation" r:id="rId2" imgW="1333500" imgH="482600" progId="Equation.3">
                  <p:embed/>
                  <p:pic>
                    <p:nvPicPr>
                      <p:cNvPr id="26628" name="Object 6">
                        <a:extLst>
                          <a:ext uri="{FF2B5EF4-FFF2-40B4-BE49-F238E27FC236}">
                            <a16:creationId xmlns:a16="http://schemas.microsoft.com/office/drawing/2014/main" id="{CC22C77E-962F-6272-DA87-888635098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62401"/>
                        <a:ext cx="3200400" cy="1154113"/>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9" name="Object 5">
            <a:extLst>
              <a:ext uri="{FF2B5EF4-FFF2-40B4-BE49-F238E27FC236}">
                <a16:creationId xmlns:a16="http://schemas.microsoft.com/office/drawing/2014/main" id="{23B9D851-5104-83E0-666D-317774CE3D47}"/>
              </a:ext>
            </a:extLst>
          </p:cNvPr>
          <p:cNvGraphicFramePr>
            <a:graphicFrameLocks noChangeAspect="1"/>
          </p:cNvGraphicFramePr>
          <p:nvPr/>
        </p:nvGraphicFramePr>
        <p:xfrm>
          <a:off x="6781800" y="3598864"/>
          <a:ext cx="3048000" cy="1881187"/>
        </p:xfrm>
        <a:graphic>
          <a:graphicData uri="http://schemas.openxmlformats.org/presentationml/2006/ole">
            <mc:AlternateContent xmlns:mc="http://schemas.openxmlformats.org/markup-compatibility/2006">
              <mc:Choice xmlns:v="urn:schemas-microsoft-com:vml" Requires="v">
                <p:oleObj name="Equation" r:id="rId4" imgW="1358900" imgH="838200" progId="Equation.3">
                  <p:embed/>
                </p:oleObj>
              </mc:Choice>
              <mc:Fallback>
                <p:oleObj name="Equation" r:id="rId4" imgW="1358900" imgH="838200" progId="Equation.3">
                  <p:embed/>
                  <p:pic>
                    <p:nvPicPr>
                      <p:cNvPr id="26629" name="Object 5">
                        <a:extLst>
                          <a:ext uri="{FF2B5EF4-FFF2-40B4-BE49-F238E27FC236}">
                            <a16:creationId xmlns:a16="http://schemas.microsoft.com/office/drawing/2014/main" id="{23B9D851-5104-83E0-666D-317774CE3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3598864"/>
                        <a:ext cx="3048000" cy="1881187"/>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0" name="Object 7">
            <a:extLst>
              <a:ext uri="{FF2B5EF4-FFF2-40B4-BE49-F238E27FC236}">
                <a16:creationId xmlns:a16="http://schemas.microsoft.com/office/drawing/2014/main" id="{25BCE54D-4370-8C48-5231-51C2FD09DF7A}"/>
              </a:ext>
            </a:extLst>
          </p:cNvPr>
          <p:cNvGraphicFramePr>
            <a:graphicFrameLocks noChangeAspect="1"/>
          </p:cNvGraphicFramePr>
          <p:nvPr/>
        </p:nvGraphicFramePr>
        <p:xfrm>
          <a:off x="2613025" y="5457826"/>
          <a:ext cx="1981200" cy="614363"/>
        </p:xfrm>
        <a:graphic>
          <a:graphicData uri="http://schemas.openxmlformats.org/presentationml/2006/ole">
            <mc:AlternateContent xmlns:mc="http://schemas.openxmlformats.org/markup-compatibility/2006">
              <mc:Choice xmlns:v="urn:schemas-microsoft-com:vml" Requires="v">
                <p:oleObj name="Equation" r:id="rId6" imgW="736600" imgH="228600" progId="Equation.3">
                  <p:embed/>
                </p:oleObj>
              </mc:Choice>
              <mc:Fallback>
                <p:oleObj name="Equation" r:id="rId6" imgW="736600" imgH="228600" progId="Equation.3">
                  <p:embed/>
                  <p:pic>
                    <p:nvPicPr>
                      <p:cNvPr id="26630" name="Object 7">
                        <a:extLst>
                          <a:ext uri="{FF2B5EF4-FFF2-40B4-BE49-F238E27FC236}">
                            <a16:creationId xmlns:a16="http://schemas.microsoft.com/office/drawing/2014/main" id="{25BCE54D-4370-8C48-5231-51C2FD09DF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3025" y="5457826"/>
                        <a:ext cx="1981200" cy="614363"/>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1" name="TextBox 3">
            <a:extLst>
              <a:ext uri="{FF2B5EF4-FFF2-40B4-BE49-F238E27FC236}">
                <a16:creationId xmlns:a16="http://schemas.microsoft.com/office/drawing/2014/main" id="{98BD57D8-E561-582C-4FE2-082AE52BC71D}"/>
              </a:ext>
            </a:extLst>
          </p:cNvPr>
          <p:cNvSpPr txBox="1">
            <a:spLocks noChangeArrowheads="1"/>
          </p:cNvSpPr>
          <p:nvPr/>
        </p:nvSpPr>
        <p:spPr bwMode="auto">
          <a:xfrm>
            <a:off x="6019800" y="4267201"/>
            <a:ext cx="53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400">
                <a:solidFill>
                  <a:schemeClr val="bg1"/>
                </a:solidFill>
              </a:rPr>
              <a:t>or</a:t>
            </a:r>
          </a:p>
        </p:txBody>
      </p:sp>
    </p:spTree>
    <p:extLst>
      <p:ext uri="{BB962C8B-B14F-4D97-AF65-F5344CB8AC3E}">
        <p14:creationId xmlns:p14="http://schemas.microsoft.com/office/powerpoint/2010/main" val="372032940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3">
            <a:extLst>
              <a:ext uri="{FF2B5EF4-FFF2-40B4-BE49-F238E27FC236}">
                <a16:creationId xmlns:a16="http://schemas.microsoft.com/office/drawing/2014/main" id="{2B0ECF7D-7E73-6538-5FC4-4079478CA072}"/>
              </a:ext>
            </a:extLst>
          </p:cNvPr>
          <p:cNvSpPr>
            <a:spLocks noGrp="1" noChangeArrowheads="1"/>
          </p:cNvSpPr>
          <p:nvPr>
            <p:ph type="title"/>
          </p:nvPr>
        </p:nvSpPr>
        <p:spPr>
          <a:xfrm>
            <a:off x="1679576" y="152400"/>
            <a:ext cx="8975725" cy="990600"/>
          </a:xfrm>
        </p:spPr>
        <p:txBody>
          <a:bodyPr/>
          <a:lstStyle/>
          <a:p>
            <a:pPr eaLnBrk="1" hangingPunct="1">
              <a:lnSpc>
                <a:spcPct val="80000"/>
              </a:lnSpc>
            </a:pPr>
            <a:r>
              <a:rPr lang="en-US" altLang="en-US" sz="3200"/>
              <a:t>Interpretation of the Slope and the Intercept</a:t>
            </a:r>
          </a:p>
        </p:txBody>
      </p:sp>
      <p:sp>
        <p:nvSpPr>
          <p:cNvPr id="27651" name="Rectangle 2">
            <a:extLst>
              <a:ext uri="{FF2B5EF4-FFF2-40B4-BE49-F238E27FC236}">
                <a16:creationId xmlns:a16="http://schemas.microsoft.com/office/drawing/2014/main" id="{104F0C6B-5E62-C51C-1F49-A6D2A6888315}"/>
              </a:ext>
            </a:extLst>
          </p:cNvPr>
          <p:cNvSpPr>
            <a:spLocks noGrp="1" noChangeArrowheads="1"/>
          </p:cNvSpPr>
          <p:nvPr>
            <p:ph idx="1"/>
          </p:nvPr>
        </p:nvSpPr>
        <p:spPr>
          <a:xfrm>
            <a:off x="2057400" y="1524001"/>
            <a:ext cx="8077200" cy="4532313"/>
          </a:xfrm>
        </p:spPr>
        <p:txBody>
          <a:bodyPr/>
          <a:lstStyle/>
          <a:p>
            <a:pPr eaLnBrk="1" hangingPunct="1">
              <a:lnSpc>
                <a:spcPct val="110000"/>
              </a:lnSpc>
              <a:spcBef>
                <a:spcPct val="45000"/>
              </a:spcBef>
            </a:pPr>
            <a:r>
              <a:rPr lang="en-US" altLang="en-US" sz="4000" i="1">
                <a:solidFill>
                  <a:schemeClr val="accent1"/>
                </a:solidFill>
              </a:rPr>
              <a:t>b</a:t>
            </a:r>
            <a:r>
              <a:rPr lang="en-US" altLang="en-US" sz="4000" i="1" baseline="-25000">
                <a:solidFill>
                  <a:schemeClr val="accent1"/>
                </a:solidFill>
              </a:rPr>
              <a:t>0</a:t>
            </a:r>
            <a:r>
              <a:rPr lang="en-US" altLang="en-US" sz="3200"/>
              <a:t> is the estimated mean value of Y when the value of X is zero</a:t>
            </a:r>
          </a:p>
          <a:p>
            <a:pPr eaLnBrk="1" hangingPunct="1">
              <a:lnSpc>
                <a:spcPct val="110000"/>
              </a:lnSpc>
              <a:spcBef>
                <a:spcPct val="45000"/>
              </a:spcBef>
            </a:pPr>
            <a:endParaRPr lang="en-US" altLang="en-US" sz="1600"/>
          </a:p>
          <a:p>
            <a:pPr eaLnBrk="1" hangingPunct="1">
              <a:lnSpc>
                <a:spcPct val="110000"/>
              </a:lnSpc>
              <a:spcBef>
                <a:spcPct val="45000"/>
              </a:spcBef>
            </a:pPr>
            <a:r>
              <a:rPr lang="en-US" altLang="en-US" sz="4000" i="1">
                <a:solidFill>
                  <a:schemeClr val="accent1"/>
                </a:solidFill>
              </a:rPr>
              <a:t>b</a:t>
            </a:r>
            <a:r>
              <a:rPr lang="en-US" altLang="en-US" sz="4000" i="1" baseline="-25000">
                <a:solidFill>
                  <a:schemeClr val="accent1"/>
                </a:solidFill>
              </a:rPr>
              <a:t>1</a:t>
            </a:r>
            <a:r>
              <a:rPr lang="en-US" altLang="en-US" sz="3200"/>
              <a:t> is the estimated change in the mean value of Y as a result of a one-unit increase in X</a:t>
            </a:r>
          </a:p>
        </p:txBody>
      </p:sp>
    </p:spTree>
    <p:extLst>
      <p:ext uri="{BB962C8B-B14F-4D97-AF65-F5344CB8AC3E}">
        <p14:creationId xmlns:p14="http://schemas.microsoft.com/office/powerpoint/2010/main" val="138160039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4E5EB3AD-F612-1438-140A-867896B5ADF6}"/>
              </a:ext>
            </a:extLst>
          </p:cNvPr>
          <p:cNvSpPr>
            <a:spLocks noChangeArrowheads="1"/>
          </p:cNvSpPr>
          <p:nvPr/>
        </p:nvSpPr>
        <p:spPr bwMode="auto">
          <a:xfrm>
            <a:off x="2046288" y="1981200"/>
            <a:ext cx="8153400" cy="1828800"/>
          </a:xfrm>
          <a:prstGeom prst="rect">
            <a:avLst/>
          </a:prstGeom>
          <a:solidFill>
            <a:srgbClr val="FDE0BD"/>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28675" name="Rectangle 3">
            <a:extLst>
              <a:ext uri="{FF2B5EF4-FFF2-40B4-BE49-F238E27FC236}">
                <a16:creationId xmlns:a16="http://schemas.microsoft.com/office/drawing/2014/main" id="{B2A3038C-5896-682A-3A12-691DE186E883}"/>
              </a:ext>
            </a:extLst>
          </p:cNvPr>
          <p:cNvSpPr>
            <a:spLocks noGrp="1" noChangeArrowheads="1"/>
          </p:cNvSpPr>
          <p:nvPr>
            <p:ph type="title"/>
          </p:nvPr>
        </p:nvSpPr>
        <p:spPr>
          <a:xfrm>
            <a:off x="1981200" y="338138"/>
            <a:ext cx="5638800" cy="762000"/>
          </a:xfrm>
        </p:spPr>
        <p:txBody>
          <a:bodyPr/>
          <a:lstStyle/>
          <a:p>
            <a:pPr eaLnBrk="1" hangingPunct="1">
              <a:lnSpc>
                <a:spcPct val="80000"/>
              </a:lnSpc>
            </a:pPr>
            <a:br>
              <a:rPr lang="en-US" altLang="en-US"/>
            </a:br>
            <a:r>
              <a:rPr lang="en-US" altLang="en-US"/>
              <a:t>Example</a:t>
            </a:r>
          </a:p>
        </p:txBody>
      </p:sp>
      <p:sp>
        <p:nvSpPr>
          <p:cNvPr id="28676" name="Rectangle 4">
            <a:extLst>
              <a:ext uri="{FF2B5EF4-FFF2-40B4-BE49-F238E27FC236}">
                <a16:creationId xmlns:a16="http://schemas.microsoft.com/office/drawing/2014/main" id="{48A8D47E-8DA1-9641-0BB5-9E87D1769DBB}"/>
              </a:ext>
            </a:extLst>
          </p:cNvPr>
          <p:cNvSpPr>
            <a:spLocks noGrp="1" noChangeArrowheads="1"/>
          </p:cNvSpPr>
          <p:nvPr>
            <p:ph idx="1"/>
          </p:nvPr>
        </p:nvSpPr>
        <p:spPr>
          <a:xfrm>
            <a:off x="2046288" y="1981200"/>
            <a:ext cx="8229600" cy="3962400"/>
          </a:xfrm>
        </p:spPr>
        <p:txBody>
          <a:bodyPr/>
          <a:lstStyle/>
          <a:p>
            <a:pPr eaLnBrk="1" hangingPunct="1"/>
            <a:r>
              <a:rPr lang="en-US" altLang="en-US" sz="2700">
                <a:solidFill>
                  <a:schemeClr val="tx1"/>
                </a:solidFill>
              </a:rPr>
              <a:t>A real estate agent wishes to examine the relationship between the selling price of a home and its size (measured in square feet)</a:t>
            </a:r>
            <a:r>
              <a:rPr lang="en-GB" altLang="en-US" sz="2700">
                <a:solidFill>
                  <a:schemeClr val="tx1"/>
                </a:solidFill>
              </a:rPr>
              <a:t> and to </a:t>
            </a:r>
            <a:r>
              <a:rPr lang="en-GB" altLang="en-US" sz="2700" b="1">
                <a:solidFill>
                  <a:schemeClr val="tx1"/>
                </a:solidFill>
              </a:rPr>
              <a:t>predict</a:t>
            </a:r>
            <a:r>
              <a:rPr lang="en-GB" altLang="en-US" sz="2700">
                <a:solidFill>
                  <a:schemeClr val="tx1"/>
                </a:solidFill>
              </a:rPr>
              <a:t> home price.</a:t>
            </a:r>
            <a:endParaRPr lang="en-US" altLang="en-US" sz="2700">
              <a:solidFill>
                <a:schemeClr val="tx1"/>
              </a:solidFill>
            </a:endParaRPr>
          </a:p>
          <a:p>
            <a:pPr eaLnBrk="1" hangingPunct="1"/>
            <a:endParaRPr lang="en-US" altLang="en-US" sz="1400"/>
          </a:p>
          <a:p>
            <a:pPr eaLnBrk="1" hangingPunct="1"/>
            <a:r>
              <a:rPr lang="en-US" altLang="en-US"/>
              <a:t>A random sample of 10 houses is selected</a:t>
            </a:r>
          </a:p>
          <a:p>
            <a:pPr lvl="1" eaLnBrk="1" hangingPunct="1"/>
            <a:r>
              <a:rPr lang="en-US" altLang="en-US" sz="2800">
                <a:solidFill>
                  <a:srgbClr val="C1BAF8"/>
                </a:solidFill>
              </a:rPr>
              <a:t>Dependent variable (Y) = house price </a:t>
            </a:r>
            <a:r>
              <a:rPr lang="en-US" altLang="en-US">
                <a:solidFill>
                  <a:srgbClr val="C1BAF8"/>
                </a:solidFill>
              </a:rPr>
              <a:t>in $1000s</a:t>
            </a:r>
          </a:p>
          <a:p>
            <a:pPr lvl="1" eaLnBrk="1" hangingPunct="1"/>
            <a:r>
              <a:rPr lang="en-US" altLang="en-US" sz="2800">
                <a:solidFill>
                  <a:srgbClr val="C1BAF8"/>
                </a:solidFill>
              </a:rPr>
              <a:t>Independent variable (X) = square feet</a:t>
            </a:r>
          </a:p>
        </p:txBody>
      </p:sp>
      <p:pic>
        <p:nvPicPr>
          <p:cNvPr id="28677" name="Picture 5" descr="house">
            <a:extLst>
              <a:ext uri="{FF2B5EF4-FFF2-40B4-BE49-F238E27FC236}">
                <a16:creationId xmlns:a16="http://schemas.microsoft.com/office/drawing/2014/main" id="{62DF0D4E-B581-1FA0-EBE6-51B7C7F3E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7150" y="66676"/>
            <a:ext cx="156845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913439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17902194-9D21-CCB0-AF76-17BA6B906EFF}"/>
              </a:ext>
            </a:extLst>
          </p:cNvPr>
          <p:cNvSpPr>
            <a:spLocks noGrp="1" noChangeArrowheads="1"/>
          </p:cNvSpPr>
          <p:nvPr>
            <p:ph type="title"/>
          </p:nvPr>
        </p:nvSpPr>
        <p:spPr>
          <a:xfrm>
            <a:off x="2133600" y="228600"/>
            <a:ext cx="7924800" cy="852488"/>
          </a:xfrm>
        </p:spPr>
        <p:txBody>
          <a:bodyPr/>
          <a:lstStyle/>
          <a:p>
            <a:pPr eaLnBrk="1" hangingPunct="1">
              <a:lnSpc>
                <a:spcPct val="80000"/>
              </a:lnSpc>
            </a:pPr>
            <a:r>
              <a:rPr lang="en-US" altLang="en-US"/>
              <a:t>Example:  Data</a:t>
            </a:r>
          </a:p>
        </p:txBody>
      </p:sp>
      <p:graphicFrame>
        <p:nvGraphicFramePr>
          <p:cNvPr id="162863" name="Group 47">
            <a:extLst>
              <a:ext uri="{FF2B5EF4-FFF2-40B4-BE49-F238E27FC236}">
                <a16:creationId xmlns:a16="http://schemas.microsoft.com/office/drawing/2014/main" id="{B2441A96-2878-C504-1A2B-3F152BBC5A9D}"/>
              </a:ext>
            </a:extLst>
          </p:cNvPr>
          <p:cNvGraphicFramePr>
            <a:graphicFrameLocks noGrp="1"/>
          </p:cNvGraphicFramePr>
          <p:nvPr/>
        </p:nvGraphicFramePr>
        <p:xfrm>
          <a:off x="2209800" y="1295400"/>
          <a:ext cx="2438400" cy="4845506"/>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1188517">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Arial" pitchFamily="34" charset="0"/>
                        </a:rPr>
                        <a:t>House Price in $1000s</a:t>
                      </a:r>
                    </a:p>
                    <a:p>
                      <a:pPr marL="0" marR="0" lvl="0" indent="0" algn="ctr" defTabSz="852488"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Arial" pitchFamily="34" charset="0"/>
                        </a:rPr>
                        <a:t>(Y)</a:t>
                      </a:r>
                    </a:p>
                  </a:txBody>
                  <a:tcPr marT="45683" marB="45683"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7DAF7"/>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Arial" pitchFamily="34" charset="0"/>
                        </a:rPr>
                        <a:t>Square Feet </a:t>
                      </a:r>
                    </a:p>
                    <a:p>
                      <a:pPr marL="0" marR="0" lvl="0" indent="0" algn="ctr" defTabSz="852488"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Arial" pitchFamily="34" charset="0"/>
                        </a:rPr>
                        <a:t>(X)</a:t>
                      </a:r>
                    </a:p>
                  </a:txBody>
                  <a:tcPr marT="45683" marB="45683"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7DAF7"/>
                    </a:solidFill>
                  </a:tcPr>
                </a:tc>
                <a:extLst>
                  <a:ext uri="{0D108BD9-81ED-4DB2-BD59-A6C34878D82A}">
                    <a16:rowId xmlns:a16="http://schemas.microsoft.com/office/drawing/2014/main" val="10000"/>
                  </a:ext>
                </a:extLst>
              </a:tr>
              <a:tr h="365653">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Arial" pitchFamily="34" charset="0"/>
                        </a:rPr>
                        <a:t>245</a:t>
                      </a:r>
                    </a:p>
                  </a:txBody>
                  <a:tcPr marT="45683" marB="4568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Arial" pitchFamily="34" charset="0"/>
                        </a:rPr>
                        <a:t>1400</a:t>
                      </a:r>
                    </a:p>
                  </a:txBody>
                  <a:tcPr marT="45683" marB="4568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a16="http://schemas.microsoft.com/office/drawing/2014/main" val="10001"/>
                  </a:ext>
                </a:extLst>
              </a:tr>
              <a:tr h="365653">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Arial" pitchFamily="34" charset="0"/>
                        </a:rPr>
                        <a:t>312</a:t>
                      </a:r>
                    </a:p>
                  </a:txBody>
                  <a:tcPr marT="45683" marB="4568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Arial" pitchFamily="34" charset="0"/>
                        </a:rPr>
                        <a:t>1600</a:t>
                      </a:r>
                    </a:p>
                  </a:txBody>
                  <a:tcPr marT="45683" marB="4568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a16="http://schemas.microsoft.com/office/drawing/2014/main" val="10002"/>
                  </a:ext>
                </a:extLst>
              </a:tr>
              <a:tr h="365653">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Arial" pitchFamily="34" charset="0"/>
                        </a:rPr>
                        <a:t>279</a:t>
                      </a:r>
                    </a:p>
                  </a:txBody>
                  <a:tcPr marT="45683" marB="4568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Arial" pitchFamily="34" charset="0"/>
                        </a:rPr>
                        <a:t>1700</a:t>
                      </a:r>
                    </a:p>
                  </a:txBody>
                  <a:tcPr marT="45683" marB="4568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a16="http://schemas.microsoft.com/office/drawing/2014/main" val="10003"/>
                  </a:ext>
                </a:extLst>
              </a:tr>
              <a:tr h="365653">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Arial" pitchFamily="34" charset="0"/>
                        </a:rPr>
                        <a:t>308</a:t>
                      </a:r>
                    </a:p>
                  </a:txBody>
                  <a:tcPr marT="45683" marB="4568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Arial" pitchFamily="34" charset="0"/>
                        </a:rPr>
                        <a:t>1875</a:t>
                      </a:r>
                    </a:p>
                  </a:txBody>
                  <a:tcPr marT="45683" marB="4568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a16="http://schemas.microsoft.com/office/drawing/2014/main" val="10004"/>
                  </a:ext>
                </a:extLst>
              </a:tr>
              <a:tr h="365653">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Arial" pitchFamily="34" charset="0"/>
                        </a:rPr>
                        <a:t>199</a:t>
                      </a:r>
                    </a:p>
                  </a:txBody>
                  <a:tcPr marT="45683" marB="4568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Arial" pitchFamily="34" charset="0"/>
                        </a:rPr>
                        <a:t>1100</a:t>
                      </a:r>
                    </a:p>
                  </a:txBody>
                  <a:tcPr marT="45683" marB="4568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a16="http://schemas.microsoft.com/office/drawing/2014/main" val="10005"/>
                  </a:ext>
                </a:extLst>
              </a:tr>
              <a:tr h="365653">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Arial" pitchFamily="34" charset="0"/>
                        </a:rPr>
                        <a:t>219</a:t>
                      </a:r>
                    </a:p>
                  </a:txBody>
                  <a:tcPr marT="45683" marB="4568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Arial" pitchFamily="34" charset="0"/>
                        </a:rPr>
                        <a:t>1550</a:t>
                      </a:r>
                    </a:p>
                  </a:txBody>
                  <a:tcPr marT="45683" marB="4568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a16="http://schemas.microsoft.com/office/drawing/2014/main" val="10006"/>
                  </a:ext>
                </a:extLst>
              </a:tr>
              <a:tr h="365653">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Arial" pitchFamily="34" charset="0"/>
                        </a:rPr>
                        <a:t>405</a:t>
                      </a:r>
                    </a:p>
                  </a:txBody>
                  <a:tcPr marT="45683" marB="4568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Arial" pitchFamily="34" charset="0"/>
                        </a:rPr>
                        <a:t>2350</a:t>
                      </a:r>
                    </a:p>
                  </a:txBody>
                  <a:tcPr marT="45683" marB="4568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a16="http://schemas.microsoft.com/office/drawing/2014/main" val="10007"/>
                  </a:ext>
                </a:extLst>
              </a:tr>
              <a:tr h="365653">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Arial" pitchFamily="34" charset="0"/>
                        </a:rPr>
                        <a:t>324</a:t>
                      </a:r>
                    </a:p>
                  </a:txBody>
                  <a:tcPr marT="45683" marB="4568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Arial" pitchFamily="34" charset="0"/>
                        </a:rPr>
                        <a:t>2450</a:t>
                      </a:r>
                    </a:p>
                  </a:txBody>
                  <a:tcPr marT="45683" marB="4568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a16="http://schemas.microsoft.com/office/drawing/2014/main" val="10008"/>
                  </a:ext>
                </a:extLst>
              </a:tr>
              <a:tr h="365653">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Arial" pitchFamily="34" charset="0"/>
                        </a:rPr>
                        <a:t>319</a:t>
                      </a:r>
                    </a:p>
                  </a:txBody>
                  <a:tcPr marT="45683" marB="4568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Arial" pitchFamily="34" charset="0"/>
                        </a:rPr>
                        <a:t>1425</a:t>
                      </a:r>
                    </a:p>
                  </a:txBody>
                  <a:tcPr marT="45683" marB="4568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a16="http://schemas.microsoft.com/office/drawing/2014/main" val="10009"/>
                  </a:ext>
                </a:extLst>
              </a:tr>
              <a:tr h="365653">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Arial" pitchFamily="34" charset="0"/>
                        </a:rPr>
                        <a:t>255</a:t>
                      </a:r>
                    </a:p>
                  </a:txBody>
                  <a:tcPr marT="45683" marB="4568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Arial" pitchFamily="34" charset="0"/>
                        </a:rPr>
                        <a:t>1700</a:t>
                      </a:r>
                    </a:p>
                  </a:txBody>
                  <a:tcPr marT="45683" marB="4568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a16="http://schemas.microsoft.com/office/drawing/2014/main" val="10010"/>
                  </a:ext>
                </a:extLst>
              </a:tr>
            </a:tbl>
          </a:graphicData>
        </a:graphic>
      </p:graphicFrame>
      <p:pic>
        <p:nvPicPr>
          <p:cNvPr id="29737" name="Picture 45" descr="house">
            <a:extLst>
              <a:ext uri="{FF2B5EF4-FFF2-40B4-BE49-F238E27FC236}">
                <a16:creationId xmlns:a16="http://schemas.microsoft.com/office/drawing/2014/main" id="{841326A7-5830-D29C-8401-6D6C0B346E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0200" y="130175"/>
            <a:ext cx="1295400"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9738" name="Object 3">
            <a:extLst>
              <a:ext uri="{FF2B5EF4-FFF2-40B4-BE49-F238E27FC236}">
                <a16:creationId xmlns:a16="http://schemas.microsoft.com/office/drawing/2014/main" id="{93E46FFC-F15E-66CC-7CF3-6738846FD5BA}"/>
              </a:ext>
            </a:extLst>
          </p:cNvPr>
          <p:cNvGraphicFramePr>
            <a:graphicFrameLocks noChangeAspect="1"/>
          </p:cNvGraphicFramePr>
          <p:nvPr/>
        </p:nvGraphicFramePr>
        <p:xfrm>
          <a:off x="5105400" y="2438400"/>
          <a:ext cx="5272088" cy="3581400"/>
        </p:xfrm>
        <a:graphic>
          <a:graphicData uri="http://schemas.openxmlformats.org/presentationml/2006/ole">
            <mc:AlternateContent xmlns:mc="http://schemas.openxmlformats.org/markup-compatibility/2006">
              <mc:Choice xmlns:v="urn:schemas-microsoft-com:vml" Requires="v">
                <p:oleObj name="Chart" r:id="rId3" imgW="5524394" imgH="3524144" progId="Excel.Sheet.8">
                  <p:embed/>
                </p:oleObj>
              </mc:Choice>
              <mc:Fallback>
                <p:oleObj name="Chart" r:id="rId3" imgW="5524394" imgH="3524144" progId="Excel.Sheet.8">
                  <p:embed/>
                  <p:pic>
                    <p:nvPicPr>
                      <p:cNvPr id="29738" name="Object 3">
                        <a:extLst>
                          <a:ext uri="{FF2B5EF4-FFF2-40B4-BE49-F238E27FC236}">
                            <a16:creationId xmlns:a16="http://schemas.microsoft.com/office/drawing/2014/main" id="{93E46FFC-F15E-66CC-7CF3-6738846FD5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438400"/>
                        <a:ext cx="5272088"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39" name="Rectangle 1">
            <a:extLst>
              <a:ext uri="{FF2B5EF4-FFF2-40B4-BE49-F238E27FC236}">
                <a16:creationId xmlns:a16="http://schemas.microsoft.com/office/drawing/2014/main" id="{975F79F0-C287-EE0C-F26B-DBA7B0CFCA6F}"/>
              </a:ext>
            </a:extLst>
          </p:cNvPr>
          <p:cNvSpPr>
            <a:spLocks noChangeArrowheads="1"/>
          </p:cNvSpPr>
          <p:nvPr/>
        </p:nvSpPr>
        <p:spPr bwMode="auto">
          <a:xfrm>
            <a:off x="6656389" y="1752601"/>
            <a:ext cx="1774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400">
                <a:solidFill>
                  <a:schemeClr val="bg1"/>
                </a:solidFill>
              </a:rPr>
              <a:t>Scatter Plot</a:t>
            </a:r>
          </a:p>
        </p:txBody>
      </p:sp>
      <p:sp>
        <p:nvSpPr>
          <p:cNvPr id="29740" name="Text Box 4">
            <a:extLst>
              <a:ext uri="{FF2B5EF4-FFF2-40B4-BE49-F238E27FC236}">
                <a16:creationId xmlns:a16="http://schemas.microsoft.com/office/drawing/2014/main" id="{1A9144DC-A0A5-B732-BED5-59F8E12F2343}"/>
              </a:ext>
            </a:extLst>
          </p:cNvPr>
          <p:cNvSpPr txBox="1">
            <a:spLocks noChangeArrowheads="1"/>
          </p:cNvSpPr>
          <p:nvPr/>
        </p:nvSpPr>
        <p:spPr bwMode="auto">
          <a:xfrm>
            <a:off x="7391400" y="585789"/>
            <a:ext cx="1474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000" i="1">
                <a:solidFill>
                  <a:srgbClr val="FFC000"/>
                </a:solidFill>
                <a:latin typeface="Tahoma" panose="020B0604030504040204" pitchFamily="34" charset="0"/>
              </a:rPr>
              <a:t>(continued)</a:t>
            </a:r>
          </a:p>
        </p:txBody>
      </p:sp>
    </p:spTree>
    <p:extLst>
      <p:ext uri="{BB962C8B-B14F-4D97-AF65-F5344CB8AC3E}">
        <p14:creationId xmlns:p14="http://schemas.microsoft.com/office/powerpoint/2010/main" val="249604436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6C1616B3-C600-F4BE-B2F3-210827A1E711}"/>
              </a:ext>
            </a:extLst>
          </p:cNvPr>
          <p:cNvSpPr>
            <a:spLocks noGrp="1" noChangeArrowheads="1"/>
          </p:cNvSpPr>
          <p:nvPr>
            <p:ph type="title"/>
          </p:nvPr>
        </p:nvSpPr>
        <p:spPr>
          <a:xfrm>
            <a:off x="2133600" y="228600"/>
            <a:ext cx="5181600" cy="990600"/>
          </a:xfrm>
        </p:spPr>
        <p:txBody>
          <a:bodyPr/>
          <a:lstStyle/>
          <a:p>
            <a:r>
              <a:rPr lang="en-US" altLang="en-US"/>
              <a:t>Example:</a:t>
            </a:r>
          </a:p>
        </p:txBody>
      </p:sp>
      <p:graphicFrame>
        <p:nvGraphicFramePr>
          <p:cNvPr id="30723" name="Object 5">
            <a:extLst>
              <a:ext uri="{FF2B5EF4-FFF2-40B4-BE49-F238E27FC236}">
                <a16:creationId xmlns:a16="http://schemas.microsoft.com/office/drawing/2014/main" id="{A795C45B-DED8-90E0-0909-C3888FB1E529}"/>
              </a:ext>
            </a:extLst>
          </p:cNvPr>
          <p:cNvGraphicFramePr>
            <a:graphicFrameLocks noChangeAspect="1"/>
          </p:cNvGraphicFramePr>
          <p:nvPr/>
        </p:nvGraphicFramePr>
        <p:xfrm>
          <a:off x="2362200" y="2487614"/>
          <a:ext cx="3048000" cy="1881187"/>
        </p:xfrm>
        <a:graphic>
          <a:graphicData uri="http://schemas.openxmlformats.org/presentationml/2006/ole">
            <mc:AlternateContent xmlns:mc="http://schemas.openxmlformats.org/markup-compatibility/2006">
              <mc:Choice xmlns:v="urn:schemas-microsoft-com:vml" Requires="v">
                <p:oleObj name="Equation" r:id="rId2" imgW="1358900" imgH="838200" progId="Equation.3">
                  <p:embed/>
                </p:oleObj>
              </mc:Choice>
              <mc:Fallback>
                <p:oleObj name="Equation" r:id="rId2" imgW="1358900" imgH="838200" progId="Equation.3">
                  <p:embed/>
                  <p:pic>
                    <p:nvPicPr>
                      <p:cNvPr id="30723" name="Object 5">
                        <a:extLst>
                          <a:ext uri="{FF2B5EF4-FFF2-40B4-BE49-F238E27FC236}">
                            <a16:creationId xmlns:a16="http://schemas.microsoft.com/office/drawing/2014/main" id="{A795C45B-DED8-90E0-0909-C3888FB1E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487614"/>
                        <a:ext cx="3048000" cy="1881187"/>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4" name="Object 7">
            <a:extLst>
              <a:ext uri="{FF2B5EF4-FFF2-40B4-BE49-F238E27FC236}">
                <a16:creationId xmlns:a16="http://schemas.microsoft.com/office/drawing/2014/main" id="{6FC3F16F-B8E6-D950-7AA0-0E9E148FF8E2}"/>
              </a:ext>
            </a:extLst>
          </p:cNvPr>
          <p:cNvGraphicFramePr>
            <a:graphicFrameLocks noChangeAspect="1"/>
          </p:cNvGraphicFramePr>
          <p:nvPr/>
        </p:nvGraphicFramePr>
        <p:xfrm>
          <a:off x="2438400" y="5421313"/>
          <a:ext cx="1981200" cy="614362"/>
        </p:xfrm>
        <a:graphic>
          <a:graphicData uri="http://schemas.openxmlformats.org/presentationml/2006/ole">
            <mc:AlternateContent xmlns:mc="http://schemas.openxmlformats.org/markup-compatibility/2006">
              <mc:Choice xmlns:v="urn:schemas-microsoft-com:vml" Requires="v">
                <p:oleObj name="Equation" r:id="rId4" imgW="736600" imgH="228600" progId="Equation.3">
                  <p:embed/>
                </p:oleObj>
              </mc:Choice>
              <mc:Fallback>
                <p:oleObj name="Equation" r:id="rId4" imgW="736600" imgH="228600" progId="Equation.3">
                  <p:embed/>
                  <p:pic>
                    <p:nvPicPr>
                      <p:cNvPr id="30724" name="Object 7">
                        <a:extLst>
                          <a:ext uri="{FF2B5EF4-FFF2-40B4-BE49-F238E27FC236}">
                            <a16:creationId xmlns:a16="http://schemas.microsoft.com/office/drawing/2014/main" id="{6FC3F16F-B8E6-D950-7AA0-0E9E148FF8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5421313"/>
                        <a:ext cx="1981200" cy="614362"/>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Table 5">
            <a:extLst>
              <a:ext uri="{FF2B5EF4-FFF2-40B4-BE49-F238E27FC236}">
                <a16:creationId xmlns:a16="http://schemas.microsoft.com/office/drawing/2014/main" id="{BA30DA6E-DEF8-8113-5DAC-9F8294B64388}"/>
              </a:ext>
            </a:extLst>
          </p:cNvPr>
          <p:cNvGraphicFramePr>
            <a:graphicFrameLocks noGrp="1"/>
          </p:cNvGraphicFramePr>
          <p:nvPr/>
        </p:nvGraphicFramePr>
        <p:xfrm>
          <a:off x="6400801" y="1371601"/>
          <a:ext cx="3962401" cy="3743323"/>
        </p:xfrm>
        <a:graphic>
          <a:graphicData uri="http://schemas.openxmlformats.org/drawingml/2006/table">
            <a:tbl>
              <a:tblPr>
                <a:tableStyleId>{D7AC3CCA-C797-4891-BE02-D94E43425B78}</a:tableStyleId>
              </a:tblPr>
              <a:tblGrid>
                <a:gridCol w="687834">
                  <a:extLst>
                    <a:ext uri="{9D8B030D-6E8A-4147-A177-3AD203B41FA5}">
                      <a16:colId xmlns:a16="http://schemas.microsoft.com/office/drawing/2014/main" val="20000"/>
                    </a:ext>
                  </a:extLst>
                </a:gridCol>
                <a:gridCol w="839217">
                  <a:extLst>
                    <a:ext uri="{9D8B030D-6E8A-4147-A177-3AD203B41FA5}">
                      <a16:colId xmlns:a16="http://schemas.microsoft.com/office/drawing/2014/main" val="20001"/>
                    </a:ext>
                  </a:extLst>
                </a:gridCol>
                <a:gridCol w="1141983">
                  <a:extLst>
                    <a:ext uri="{9D8B030D-6E8A-4147-A177-3AD203B41FA5}">
                      <a16:colId xmlns:a16="http://schemas.microsoft.com/office/drawing/2014/main" val="20002"/>
                    </a:ext>
                  </a:extLst>
                </a:gridCol>
                <a:gridCol w="1293367">
                  <a:extLst>
                    <a:ext uri="{9D8B030D-6E8A-4147-A177-3AD203B41FA5}">
                      <a16:colId xmlns:a16="http://schemas.microsoft.com/office/drawing/2014/main" val="20003"/>
                    </a:ext>
                  </a:extLst>
                </a:gridCol>
              </a:tblGrid>
              <a:tr h="401227">
                <a:tc>
                  <a:txBody>
                    <a:bodyPr/>
                    <a:lstStyle/>
                    <a:p>
                      <a:pPr algn="ctr" fontAlgn="b"/>
                      <a:r>
                        <a:rPr lang="en-US" sz="2400" u="none" strike="noStrike" dirty="0">
                          <a:effectLst/>
                        </a:rPr>
                        <a:t>Y</a:t>
                      </a:r>
                      <a:endParaRPr lang="en-US" sz="2400" b="1" i="0" u="none" strike="noStrike" dirty="0">
                        <a:solidFill>
                          <a:srgbClr val="000000"/>
                        </a:solidFill>
                        <a:effectLst/>
                        <a:latin typeface="Calibri" panose="020F0502020204030204" pitchFamily="34" charset="0"/>
                      </a:endParaRPr>
                    </a:p>
                  </a:txBody>
                  <a:tcPr marL="7620" marR="7620" marT="7621" marB="0" anchor="b">
                    <a:solidFill>
                      <a:schemeClr val="accent5"/>
                    </a:solidFill>
                  </a:tcPr>
                </a:tc>
                <a:tc>
                  <a:txBody>
                    <a:bodyPr/>
                    <a:lstStyle/>
                    <a:p>
                      <a:pPr algn="ctr" fontAlgn="b"/>
                      <a:r>
                        <a:rPr lang="en-US" sz="2400" u="none" strike="noStrike" dirty="0">
                          <a:effectLst/>
                        </a:rPr>
                        <a:t>X</a:t>
                      </a:r>
                      <a:endParaRPr lang="en-US" sz="2400" b="1" i="0" u="none" strike="noStrike" dirty="0">
                        <a:solidFill>
                          <a:srgbClr val="000000"/>
                        </a:solidFill>
                        <a:effectLst/>
                        <a:latin typeface="Calibri" panose="020F0502020204030204" pitchFamily="34" charset="0"/>
                      </a:endParaRPr>
                    </a:p>
                  </a:txBody>
                  <a:tcPr marL="7620" marR="7620" marT="7621" marB="0" anchor="b">
                    <a:solidFill>
                      <a:schemeClr val="accent5"/>
                    </a:solidFill>
                  </a:tcPr>
                </a:tc>
                <a:tc>
                  <a:txBody>
                    <a:bodyPr/>
                    <a:lstStyle/>
                    <a:p>
                      <a:pPr algn="ctr" fontAlgn="b"/>
                      <a:r>
                        <a:rPr lang="en-US" sz="2400" u="none" strike="noStrike" dirty="0">
                          <a:effectLst/>
                        </a:rPr>
                        <a:t>XY</a:t>
                      </a:r>
                      <a:endParaRPr lang="en-US" sz="2400" b="1" i="0" u="none" strike="noStrike" dirty="0">
                        <a:solidFill>
                          <a:srgbClr val="000000"/>
                        </a:solidFill>
                        <a:effectLst/>
                        <a:latin typeface="Calibri" panose="020F0502020204030204" pitchFamily="34" charset="0"/>
                      </a:endParaRPr>
                    </a:p>
                  </a:txBody>
                  <a:tcPr marL="7620" marR="7620" marT="7621" marB="0" anchor="b">
                    <a:solidFill>
                      <a:schemeClr val="accent5"/>
                    </a:solidFill>
                  </a:tcPr>
                </a:tc>
                <a:tc>
                  <a:txBody>
                    <a:bodyPr/>
                    <a:lstStyle/>
                    <a:p>
                      <a:pPr algn="ctr" fontAlgn="b"/>
                      <a:r>
                        <a:rPr lang="en-US" sz="2400" u="none" strike="noStrike" dirty="0">
                          <a:effectLst/>
                        </a:rPr>
                        <a:t>X</a:t>
                      </a:r>
                      <a:r>
                        <a:rPr lang="en-US" sz="2400" u="none" strike="noStrike" baseline="30000" dirty="0">
                          <a:effectLst/>
                        </a:rPr>
                        <a:t>2</a:t>
                      </a:r>
                      <a:endParaRPr lang="en-US" sz="2400" b="1" i="0" u="none" strike="noStrike" baseline="30000" dirty="0">
                        <a:solidFill>
                          <a:srgbClr val="000000"/>
                        </a:solidFill>
                        <a:effectLst/>
                        <a:latin typeface="Calibri" panose="020F0502020204030204" pitchFamily="34" charset="0"/>
                      </a:endParaRPr>
                    </a:p>
                  </a:txBody>
                  <a:tcPr marL="7620" marR="7620" marT="7621" marB="0" anchor="b">
                    <a:solidFill>
                      <a:schemeClr val="accent5"/>
                    </a:solidFill>
                  </a:tcPr>
                </a:tc>
                <a:extLst>
                  <a:ext uri="{0D108BD9-81ED-4DB2-BD59-A6C34878D82A}">
                    <a16:rowId xmlns:a16="http://schemas.microsoft.com/office/drawing/2014/main" val="10000"/>
                  </a:ext>
                </a:extLst>
              </a:tr>
              <a:tr h="302967">
                <a:tc>
                  <a:txBody>
                    <a:bodyPr/>
                    <a:lstStyle/>
                    <a:p>
                      <a:pPr algn="ctr" fontAlgn="b"/>
                      <a:r>
                        <a:rPr lang="en-US" sz="1800" u="none" strike="noStrike">
                          <a:effectLst/>
                        </a:rPr>
                        <a:t>245</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1400</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343000</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1960000</a:t>
                      </a:r>
                      <a:endParaRPr lang="en-US" sz="1800" b="0" i="0" u="none" strike="noStrike">
                        <a:solidFill>
                          <a:srgbClr val="000000"/>
                        </a:solidFill>
                        <a:effectLst/>
                        <a:latin typeface="Calibri" panose="020F0502020204030204" pitchFamily="34" charset="0"/>
                      </a:endParaRPr>
                    </a:p>
                  </a:txBody>
                  <a:tcPr marL="7620" marR="7620" marT="7621" marB="0" anchor="b"/>
                </a:tc>
                <a:extLst>
                  <a:ext uri="{0D108BD9-81ED-4DB2-BD59-A6C34878D82A}">
                    <a16:rowId xmlns:a16="http://schemas.microsoft.com/office/drawing/2014/main" val="10001"/>
                  </a:ext>
                </a:extLst>
              </a:tr>
              <a:tr h="302967">
                <a:tc>
                  <a:txBody>
                    <a:bodyPr/>
                    <a:lstStyle/>
                    <a:p>
                      <a:pPr algn="ctr" fontAlgn="b"/>
                      <a:r>
                        <a:rPr lang="en-US" sz="1800" u="none" strike="noStrike">
                          <a:effectLst/>
                        </a:rPr>
                        <a:t>312</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1600</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dirty="0">
                          <a:effectLst/>
                        </a:rPr>
                        <a:t>499200</a:t>
                      </a:r>
                      <a:endParaRPr lang="en-US" sz="1800" b="0" i="0" u="none" strike="noStrike" dirty="0">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dirty="0">
                          <a:effectLst/>
                        </a:rPr>
                        <a:t>2560000</a:t>
                      </a:r>
                      <a:endParaRPr lang="en-US" sz="1800" b="0" i="0" u="none" strike="noStrike" dirty="0">
                        <a:solidFill>
                          <a:srgbClr val="000000"/>
                        </a:solidFill>
                        <a:effectLst/>
                        <a:latin typeface="Calibri" panose="020F0502020204030204" pitchFamily="34" charset="0"/>
                      </a:endParaRPr>
                    </a:p>
                  </a:txBody>
                  <a:tcPr marL="7620" marR="7620" marT="7621" marB="0" anchor="b"/>
                </a:tc>
                <a:extLst>
                  <a:ext uri="{0D108BD9-81ED-4DB2-BD59-A6C34878D82A}">
                    <a16:rowId xmlns:a16="http://schemas.microsoft.com/office/drawing/2014/main" val="10002"/>
                  </a:ext>
                </a:extLst>
              </a:tr>
              <a:tr h="302967">
                <a:tc>
                  <a:txBody>
                    <a:bodyPr/>
                    <a:lstStyle/>
                    <a:p>
                      <a:pPr algn="ctr" fontAlgn="b"/>
                      <a:r>
                        <a:rPr lang="en-US" sz="1800" u="none" strike="noStrike">
                          <a:effectLst/>
                        </a:rPr>
                        <a:t>279</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1700</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dirty="0">
                          <a:effectLst/>
                        </a:rPr>
                        <a:t>474300</a:t>
                      </a:r>
                      <a:endParaRPr lang="en-US" sz="1800" b="0" i="0" u="none" strike="noStrike" dirty="0">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2890000</a:t>
                      </a:r>
                      <a:endParaRPr lang="en-US" sz="1800" b="0" i="0" u="none" strike="noStrike">
                        <a:solidFill>
                          <a:srgbClr val="000000"/>
                        </a:solidFill>
                        <a:effectLst/>
                        <a:latin typeface="Calibri" panose="020F0502020204030204" pitchFamily="34" charset="0"/>
                      </a:endParaRPr>
                    </a:p>
                  </a:txBody>
                  <a:tcPr marL="7620" marR="7620" marT="7621" marB="0" anchor="b"/>
                </a:tc>
                <a:extLst>
                  <a:ext uri="{0D108BD9-81ED-4DB2-BD59-A6C34878D82A}">
                    <a16:rowId xmlns:a16="http://schemas.microsoft.com/office/drawing/2014/main" val="10003"/>
                  </a:ext>
                </a:extLst>
              </a:tr>
              <a:tr h="302967">
                <a:tc>
                  <a:txBody>
                    <a:bodyPr/>
                    <a:lstStyle/>
                    <a:p>
                      <a:pPr algn="ctr" fontAlgn="b"/>
                      <a:r>
                        <a:rPr lang="en-US" sz="1800" u="none" strike="noStrike">
                          <a:effectLst/>
                        </a:rPr>
                        <a:t>308</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1875</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dirty="0">
                          <a:effectLst/>
                        </a:rPr>
                        <a:t>577500</a:t>
                      </a:r>
                      <a:endParaRPr lang="en-US" sz="1800" b="0" i="0" u="none" strike="noStrike" dirty="0">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3515625</a:t>
                      </a:r>
                      <a:endParaRPr lang="en-US" sz="1800" b="0" i="0" u="none" strike="noStrike">
                        <a:solidFill>
                          <a:srgbClr val="000000"/>
                        </a:solidFill>
                        <a:effectLst/>
                        <a:latin typeface="Calibri" panose="020F0502020204030204" pitchFamily="34" charset="0"/>
                      </a:endParaRPr>
                    </a:p>
                  </a:txBody>
                  <a:tcPr marL="7620" marR="7620" marT="7621" marB="0" anchor="b"/>
                </a:tc>
                <a:extLst>
                  <a:ext uri="{0D108BD9-81ED-4DB2-BD59-A6C34878D82A}">
                    <a16:rowId xmlns:a16="http://schemas.microsoft.com/office/drawing/2014/main" val="10004"/>
                  </a:ext>
                </a:extLst>
              </a:tr>
              <a:tr h="302967">
                <a:tc>
                  <a:txBody>
                    <a:bodyPr/>
                    <a:lstStyle/>
                    <a:p>
                      <a:pPr algn="ctr" fontAlgn="b"/>
                      <a:r>
                        <a:rPr lang="en-US" sz="1800" u="none" strike="noStrike">
                          <a:effectLst/>
                        </a:rPr>
                        <a:t>199</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1100</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218900</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dirty="0">
                          <a:effectLst/>
                        </a:rPr>
                        <a:t>1210000</a:t>
                      </a:r>
                      <a:endParaRPr lang="en-US" sz="1800" b="0" i="0" u="none" strike="noStrike" dirty="0">
                        <a:solidFill>
                          <a:srgbClr val="000000"/>
                        </a:solidFill>
                        <a:effectLst/>
                        <a:latin typeface="Calibri" panose="020F0502020204030204" pitchFamily="34" charset="0"/>
                      </a:endParaRPr>
                    </a:p>
                  </a:txBody>
                  <a:tcPr marL="7620" marR="7620" marT="7621" marB="0" anchor="b"/>
                </a:tc>
                <a:extLst>
                  <a:ext uri="{0D108BD9-81ED-4DB2-BD59-A6C34878D82A}">
                    <a16:rowId xmlns:a16="http://schemas.microsoft.com/office/drawing/2014/main" val="10005"/>
                  </a:ext>
                </a:extLst>
              </a:tr>
              <a:tr h="302967">
                <a:tc>
                  <a:txBody>
                    <a:bodyPr/>
                    <a:lstStyle/>
                    <a:p>
                      <a:pPr algn="ctr" fontAlgn="b"/>
                      <a:r>
                        <a:rPr lang="en-US" sz="1800" u="none" strike="noStrike">
                          <a:effectLst/>
                        </a:rPr>
                        <a:t>219</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1550</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339450</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2402500</a:t>
                      </a:r>
                      <a:endParaRPr lang="en-US" sz="1800" b="0" i="0" u="none" strike="noStrike">
                        <a:solidFill>
                          <a:srgbClr val="000000"/>
                        </a:solidFill>
                        <a:effectLst/>
                        <a:latin typeface="Calibri" panose="020F0502020204030204" pitchFamily="34" charset="0"/>
                      </a:endParaRPr>
                    </a:p>
                  </a:txBody>
                  <a:tcPr marL="7620" marR="7620" marT="7621" marB="0" anchor="b"/>
                </a:tc>
                <a:extLst>
                  <a:ext uri="{0D108BD9-81ED-4DB2-BD59-A6C34878D82A}">
                    <a16:rowId xmlns:a16="http://schemas.microsoft.com/office/drawing/2014/main" val="10006"/>
                  </a:ext>
                </a:extLst>
              </a:tr>
              <a:tr h="302967">
                <a:tc>
                  <a:txBody>
                    <a:bodyPr/>
                    <a:lstStyle/>
                    <a:p>
                      <a:pPr algn="ctr" fontAlgn="b"/>
                      <a:r>
                        <a:rPr lang="en-US" sz="1800" u="none" strike="noStrike">
                          <a:effectLst/>
                        </a:rPr>
                        <a:t>405</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2350</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951750</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5522500</a:t>
                      </a:r>
                      <a:endParaRPr lang="en-US" sz="1800" b="0" i="0" u="none" strike="noStrike">
                        <a:solidFill>
                          <a:srgbClr val="000000"/>
                        </a:solidFill>
                        <a:effectLst/>
                        <a:latin typeface="Calibri" panose="020F0502020204030204" pitchFamily="34" charset="0"/>
                      </a:endParaRPr>
                    </a:p>
                  </a:txBody>
                  <a:tcPr marL="7620" marR="7620" marT="7621" marB="0" anchor="b"/>
                </a:tc>
                <a:extLst>
                  <a:ext uri="{0D108BD9-81ED-4DB2-BD59-A6C34878D82A}">
                    <a16:rowId xmlns:a16="http://schemas.microsoft.com/office/drawing/2014/main" val="10007"/>
                  </a:ext>
                </a:extLst>
              </a:tr>
              <a:tr h="302967">
                <a:tc>
                  <a:txBody>
                    <a:bodyPr/>
                    <a:lstStyle/>
                    <a:p>
                      <a:pPr algn="ctr" fontAlgn="b"/>
                      <a:r>
                        <a:rPr lang="en-US" sz="1800" u="none" strike="noStrike">
                          <a:effectLst/>
                        </a:rPr>
                        <a:t>324</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2450</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793800</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6002500</a:t>
                      </a:r>
                      <a:endParaRPr lang="en-US" sz="1800" b="0" i="0" u="none" strike="noStrike">
                        <a:solidFill>
                          <a:srgbClr val="000000"/>
                        </a:solidFill>
                        <a:effectLst/>
                        <a:latin typeface="Calibri" panose="020F0502020204030204" pitchFamily="34" charset="0"/>
                      </a:endParaRPr>
                    </a:p>
                  </a:txBody>
                  <a:tcPr marL="7620" marR="7620" marT="7621" marB="0" anchor="b"/>
                </a:tc>
                <a:extLst>
                  <a:ext uri="{0D108BD9-81ED-4DB2-BD59-A6C34878D82A}">
                    <a16:rowId xmlns:a16="http://schemas.microsoft.com/office/drawing/2014/main" val="10008"/>
                  </a:ext>
                </a:extLst>
              </a:tr>
              <a:tr h="302967">
                <a:tc>
                  <a:txBody>
                    <a:bodyPr/>
                    <a:lstStyle/>
                    <a:p>
                      <a:pPr algn="ctr" fontAlgn="b"/>
                      <a:r>
                        <a:rPr lang="en-US" sz="1800" u="none" strike="noStrike">
                          <a:effectLst/>
                        </a:rPr>
                        <a:t>319</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1425</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454575</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2030625</a:t>
                      </a:r>
                      <a:endParaRPr lang="en-US" sz="1800" b="0" i="0" u="none" strike="noStrike">
                        <a:solidFill>
                          <a:srgbClr val="000000"/>
                        </a:solidFill>
                        <a:effectLst/>
                        <a:latin typeface="Calibri" panose="020F0502020204030204" pitchFamily="34" charset="0"/>
                      </a:endParaRPr>
                    </a:p>
                  </a:txBody>
                  <a:tcPr marL="7620" marR="7620" marT="7621" marB="0" anchor="b"/>
                </a:tc>
                <a:extLst>
                  <a:ext uri="{0D108BD9-81ED-4DB2-BD59-A6C34878D82A}">
                    <a16:rowId xmlns:a16="http://schemas.microsoft.com/office/drawing/2014/main" val="10009"/>
                  </a:ext>
                </a:extLst>
              </a:tr>
              <a:tr h="302967">
                <a:tc>
                  <a:txBody>
                    <a:bodyPr/>
                    <a:lstStyle/>
                    <a:p>
                      <a:pPr algn="ctr" fontAlgn="b"/>
                      <a:r>
                        <a:rPr lang="en-US" sz="1800" u="none" strike="noStrike">
                          <a:effectLst/>
                        </a:rPr>
                        <a:t>255</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1700</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433500</a:t>
                      </a:r>
                      <a:endParaRPr lang="en-US" sz="1800" b="0" i="0" u="none" strike="noStrike">
                        <a:solidFill>
                          <a:srgbClr val="000000"/>
                        </a:solidFill>
                        <a:effectLst/>
                        <a:latin typeface="Calibri" panose="020F0502020204030204" pitchFamily="34" charset="0"/>
                      </a:endParaRPr>
                    </a:p>
                  </a:txBody>
                  <a:tcPr marL="7620" marR="7620" marT="7621" marB="0" anchor="b"/>
                </a:tc>
                <a:tc>
                  <a:txBody>
                    <a:bodyPr/>
                    <a:lstStyle/>
                    <a:p>
                      <a:pPr algn="ctr" fontAlgn="b"/>
                      <a:r>
                        <a:rPr lang="en-US" sz="1800" u="none" strike="noStrike">
                          <a:effectLst/>
                        </a:rPr>
                        <a:t>2890000</a:t>
                      </a:r>
                      <a:endParaRPr lang="en-US" sz="1800" b="0" i="0" u="none" strike="noStrike">
                        <a:solidFill>
                          <a:srgbClr val="000000"/>
                        </a:solidFill>
                        <a:effectLst/>
                        <a:latin typeface="Calibri" panose="020F0502020204030204" pitchFamily="34" charset="0"/>
                      </a:endParaRPr>
                    </a:p>
                  </a:txBody>
                  <a:tcPr marL="7620" marR="7620" marT="7621" marB="0" anchor="b"/>
                </a:tc>
                <a:extLst>
                  <a:ext uri="{0D108BD9-81ED-4DB2-BD59-A6C34878D82A}">
                    <a16:rowId xmlns:a16="http://schemas.microsoft.com/office/drawing/2014/main" val="10010"/>
                  </a:ext>
                </a:extLst>
              </a:tr>
              <a:tr h="312426">
                <a:tc>
                  <a:txBody>
                    <a:bodyPr/>
                    <a:lstStyle/>
                    <a:p>
                      <a:pPr algn="ctr" fontAlgn="b"/>
                      <a:r>
                        <a:rPr lang="en-US" sz="2000" b="1" u="none" strike="noStrike" dirty="0">
                          <a:effectLst/>
                        </a:rPr>
                        <a:t>2865</a:t>
                      </a:r>
                      <a:endParaRPr lang="en-US" sz="2000" b="1" i="0" u="none" strike="noStrike" dirty="0">
                        <a:solidFill>
                          <a:srgbClr val="000000"/>
                        </a:solidFill>
                        <a:effectLst/>
                        <a:latin typeface="Calibri" panose="020F0502020204030204" pitchFamily="34" charset="0"/>
                      </a:endParaRPr>
                    </a:p>
                  </a:txBody>
                  <a:tcPr marL="7620" marR="7620" marT="7621" marB="0" anchor="b">
                    <a:solidFill>
                      <a:schemeClr val="accent2"/>
                    </a:solidFill>
                  </a:tcPr>
                </a:tc>
                <a:tc>
                  <a:txBody>
                    <a:bodyPr/>
                    <a:lstStyle/>
                    <a:p>
                      <a:pPr algn="ctr" fontAlgn="b"/>
                      <a:r>
                        <a:rPr lang="en-US" sz="2000" b="1" u="none" strike="noStrike" dirty="0">
                          <a:effectLst/>
                        </a:rPr>
                        <a:t>17150</a:t>
                      </a:r>
                      <a:endParaRPr lang="en-US" sz="2000" b="1" i="0" u="none" strike="noStrike" dirty="0">
                        <a:solidFill>
                          <a:srgbClr val="000000"/>
                        </a:solidFill>
                        <a:effectLst/>
                        <a:latin typeface="Calibri" panose="020F0502020204030204" pitchFamily="34" charset="0"/>
                      </a:endParaRPr>
                    </a:p>
                  </a:txBody>
                  <a:tcPr marL="7620" marR="7620" marT="7621" marB="0" anchor="b">
                    <a:solidFill>
                      <a:schemeClr val="accent2"/>
                    </a:solidFill>
                  </a:tcPr>
                </a:tc>
                <a:tc>
                  <a:txBody>
                    <a:bodyPr/>
                    <a:lstStyle/>
                    <a:p>
                      <a:pPr algn="ctr" fontAlgn="b"/>
                      <a:r>
                        <a:rPr lang="en-US" sz="2000" b="1" u="none" strike="noStrike" dirty="0">
                          <a:effectLst/>
                        </a:rPr>
                        <a:t>5085975</a:t>
                      </a:r>
                      <a:endParaRPr lang="en-US" sz="2000" b="1" i="0" u="none" strike="noStrike" dirty="0">
                        <a:solidFill>
                          <a:srgbClr val="000000"/>
                        </a:solidFill>
                        <a:effectLst/>
                        <a:latin typeface="Calibri" panose="020F0502020204030204" pitchFamily="34" charset="0"/>
                      </a:endParaRPr>
                    </a:p>
                  </a:txBody>
                  <a:tcPr marL="7620" marR="7620" marT="7621" marB="0" anchor="b">
                    <a:solidFill>
                      <a:schemeClr val="accent2"/>
                    </a:solidFill>
                  </a:tcPr>
                </a:tc>
                <a:tc>
                  <a:txBody>
                    <a:bodyPr/>
                    <a:lstStyle/>
                    <a:p>
                      <a:pPr algn="ctr" fontAlgn="b"/>
                      <a:r>
                        <a:rPr lang="en-US" sz="2000" b="1" u="none" strike="noStrike" dirty="0">
                          <a:effectLst/>
                        </a:rPr>
                        <a:t>30983750</a:t>
                      </a:r>
                      <a:endParaRPr lang="en-US" sz="2000" b="1" i="0" u="none" strike="noStrike" dirty="0">
                        <a:solidFill>
                          <a:srgbClr val="000000"/>
                        </a:solidFill>
                        <a:effectLst/>
                        <a:latin typeface="Calibri" panose="020F0502020204030204" pitchFamily="34" charset="0"/>
                      </a:endParaRPr>
                    </a:p>
                  </a:txBody>
                  <a:tcPr marL="7620" marR="7620" marT="7621" marB="0" anchor="b">
                    <a:solidFill>
                      <a:schemeClr val="accent2"/>
                    </a:solidFill>
                  </a:tcPr>
                </a:tc>
                <a:extLst>
                  <a:ext uri="{0D108BD9-81ED-4DB2-BD59-A6C34878D82A}">
                    <a16:rowId xmlns:a16="http://schemas.microsoft.com/office/drawing/2014/main" val="10011"/>
                  </a:ext>
                </a:extLst>
              </a:tr>
            </a:tbl>
          </a:graphicData>
        </a:graphic>
      </p:graphicFrame>
      <p:sp>
        <p:nvSpPr>
          <p:cNvPr id="30792" name="Rectangle 6">
            <a:extLst>
              <a:ext uri="{FF2B5EF4-FFF2-40B4-BE49-F238E27FC236}">
                <a16:creationId xmlns:a16="http://schemas.microsoft.com/office/drawing/2014/main" id="{6242F893-6AEE-6920-6EB3-81623EDC2AE2}"/>
              </a:ext>
            </a:extLst>
          </p:cNvPr>
          <p:cNvSpPr>
            <a:spLocks noChangeArrowheads="1"/>
          </p:cNvSpPr>
          <p:nvPr/>
        </p:nvSpPr>
        <p:spPr bwMode="auto">
          <a:xfrm>
            <a:off x="2286000" y="4427539"/>
            <a:ext cx="312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800" b="1" i="1">
                <a:solidFill>
                  <a:schemeClr val="bg1"/>
                </a:solidFill>
              </a:rPr>
              <a:t>b</a:t>
            </a:r>
            <a:r>
              <a:rPr lang="en-US" altLang="en-US" sz="2800" b="1" i="1" baseline="-25000">
                <a:solidFill>
                  <a:schemeClr val="bg1"/>
                </a:solidFill>
              </a:rPr>
              <a:t>1</a:t>
            </a:r>
            <a:r>
              <a:rPr lang="en-US" altLang="en-US" sz="2800" b="1" i="1">
                <a:solidFill>
                  <a:schemeClr val="bg1"/>
                </a:solidFill>
              </a:rPr>
              <a:t> </a:t>
            </a:r>
            <a:r>
              <a:rPr lang="en-US" altLang="en-US" sz="2800" b="1">
                <a:solidFill>
                  <a:schemeClr val="bg1"/>
                </a:solidFill>
              </a:rPr>
              <a:t>= 0.10977 </a:t>
            </a:r>
          </a:p>
        </p:txBody>
      </p:sp>
      <p:sp>
        <p:nvSpPr>
          <p:cNvPr id="30793" name="Rectangle 7">
            <a:extLst>
              <a:ext uri="{FF2B5EF4-FFF2-40B4-BE49-F238E27FC236}">
                <a16:creationId xmlns:a16="http://schemas.microsoft.com/office/drawing/2014/main" id="{264D9442-0DCF-E306-7D9A-6AF4D0DB73CB}"/>
              </a:ext>
            </a:extLst>
          </p:cNvPr>
          <p:cNvSpPr>
            <a:spLocks noChangeArrowheads="1"/>
          </p:cNvSpPr>
          <p:nvPr/>
        </p:nvSpPr>
        <p:spPr bwMode="auto">
          <a:xfrm>
            <a:off x="4648200" y="5673726"/>
            <a:ext cx="219233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nSpc>
                <a:spcPct val="40000"/>
              </a:lnSpc>
              <a:spcBef>
                <a:spcPct val="50000"/>
              </a:spcBef>
            </a:pPr>
            <a:r>
              <a:rPr lang="en-US" altLang="en-US" sz="2800" b="1">
                <a:solidFill>
                  <a:schemeClr val="bg1"/>
                </a:solidFill>
              </a:rPr>
              <a:t>b</a:t>
            </a:r>
            <a:r>
              <a:rPr lang="en-US" altLang="en-US" sz="2800" b="1" baseline="-25000">
                <a:solidFill>
                  <a:schemeClr val="bg1"/>
                </a:solidFill>
              </a:rPr>
              <a:t>0</a:t>
            </a:r>
            <a:r>
              <a:rPr lang="en-US" altLang="en-US" sz="2800" b="1">
                <a:solidFill>
                  <a:schemeClr val="bg1"/>
                </a:solidFill>
              </a:rPr>
              <a:t> = 98.248  </a:t>
            </a:r>
          </a:p>
        </p:txBody>
      </p:sp>
      <p:sp>
        <p:nvSpPr>
          <p:cNvPr id="30794" name="Text Box 4">
            <a:extLst>
              <a:ext uri="{FF2B5EF4-FFF2-40B4-BE49-F238E27FC236}">
                <a16:creationId xmlns:a16="http://schemas.microsoft.com/office/drawing/2014/main" id="{D15032D1-2812-842B-7E3C-606AB102BA35}"/>
              </a:ext>
            </a:extLst>
          </p:cNvPr>
          <p:cNvSpPr txBox="1">
            <a:spLocks noChangeArrowheads="1"/>
          </p:cNvSpPr>
          <p:nvPr/>
        </p:nvSpPr>
        <p:spPr bwMode="auto">
          <a:xfrm>
            <a:off x="8991600" y="614364"/>
            <a:ext cx="1474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000" i="1">
                <a:solidFill>
                  <a:srgbClr val="FFC000"/>
                </a:solidFill>
                <a:latin typeface="Tahoma" panose="020B0604030504040204" pitchFamily="34" charset="0"/>
              </a:rPr>
              <a:t>(continued)</a:t>
            </a:r>
          </a:p>
        </p:txBody>
      </p:sp>
    </p:spTree>
    <p:extLst>
      <p:ext uri="{BB962C8B-B14F-4D97-AF65-F5344CB8AC3E}">
        <p14:creationId xmlns:p14="http://schemas.microsoft.com/office/powerpoint/2010/main" val="425140815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3">
            <a:extLst>
              <a:ext uri="{FF2B5EF4-FFF2-40B4-BE49-F238E27FC236}">
                <a16:creationId xmlns:a16="http://schemas.microsoft.com/office/drawing/2014/main" id="{78345F84-A401-1DDD-720B-582C5D74B2A7}"/>
              </a:ext>
            </a:extLst>
          </p:cNvPr>
          <p:cNvSpPr>
            <a:spLocks noGrp="1" noChangeArrowheads="1"/>
          </p:cNvSpPr>
          <p:nvPr>
            <p:ph type="title"/>
          </p:nvPr>
        </p:nvSpPr>
        <p:spPr>
          <a:xfrm>
            <a:off x="1819275" y="223839"/>
            <a:ext cx="7620000" cy="661987"/>
          </a:xfrm>
        </p:spPr>
        <p:txBody>
          <a:bodyPr/>
          <a:lstStyle/>
          <a:p>
            <a:pPr eaLnBrk="1" hangingPunct="1"/>
            <a:r>
              <a:rPr lang="en-US" altLang="en-US" sz="3200"/>
              <a:t>Example:  Using Excel</a:t>
            </a:r>
          </a:p>
        </p:txBody>
      </p:sp>
      <p:pic>
        <p:nvPicPr>
          <p:cNvPr id="31747" name="Picture 6" descr="house">
            <a:extLst>
              <a:ext uri="{FF2B5EF4-FFF2-40B4-BE49-F238E27FC236}">
                <a16:creationId xmlns:a16="http://schemas.microsoft.com/office/drawing/2014/main" id="{4101F2E6-10A1-4CF7-0B62-7C4ABCEC1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2600" y="92075"/>
            <a:ext cx="1219200"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1">
            <a:extLst>
              <a:ext uri="{FF2B5EF4-FFF2-40B4-BE49-F238E27FC236}">
                <a16:creationId xmlns:a16="http://schemas.microsoft.com/office/drawing/2014/main" id="{06857215-8AF5-77A8-D8EC-6F1134EC0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38" b="58333"/>
          <a:stretch>
            <a:fillRect/>
          </a:stretch>
        </p:blipFill>
        <p:spPr bwMode="auto">
          <a:xfrm>
            <a:off x="1676401" y="2819400"/>
            <a:ext cx="847566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Box 6">
            <a:extLst>
              <a:ext uri="{FF2B5EF4-FFF2-40B4-BE49-F238E27FC236}">
                <a16:creationId xmlns:a16="http://schemas.microsoft.com/office/drawing/2014/main" id="{9E020C93-6EB7-8179-B54F-D7FBA6D00BCD}"/>
              </a:ext>
            </a:extLst>
          </p:cNvPr>
          <p:cNvSpPr txBox="1">
            <a:spLocks noChangeArrowheads="1"/>
          </p:cNvSpPr>
          <p:nvPr/>
        </p:nvSpPr>
        <p:spPr bwMode="auto">
          <a:xfrm>
            <a:off x="2133600" y="1600200"/>
            <a:ext cx="238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400" u="sng">
                <a:solidFill>
                  <a:schemeClr val="bg1"/>
                </a:solidFill>
              </a:rPr>
              <a:t>1.  Choose Data</a:t>
            </a:r>
          </a:p>
        </p:txBody>
      </p:sp>
      <p:cxnSp>
        <p:nvCxnSpPr>
          <p:cNvPr id="31750" name="Straight Arrow Connector 8">
            <a:extLst>
              <a:ext uri="{FF2B5EF4-FFF2-40B4-BE49-F238E27FC236}">
                <a16:creationId xmlns:a16="http://schemas.microsoft.com/office/drawing/2014/main" id="{1BADC13B-F312-94A5-C752-CF2C9ACD29BD}"/>
              </a:ext>
            </a:extLst>
          </p:cNvPr>
          <p:cNvCxnSpPr>
            <a:cxnSpLocks noChangeShapeType="1"/>
            <a:stCxn id="31749" idx="2"/>
          </p:cNvCxnSpPr>
          <p:nvPr/>
        </p:nvCxnSpPr>
        <p:spPr bwMode="auto">
          <a:xfrm rot="16200000" flipH="1">
            <a:off x="3222625" y="2162175"/>
            <a:ext cx="909638" cy="700088"/>
          </a:xfrm>
          <a:prstGeom prst="straightConnector1">
            <a:avLst/>
          </a:prstGeom>
          <a:noFill/>
          <a:ln w="317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31751" name="Straight Arrow Connector 9">
            <a:extLst>
              <a:ext uri="{FF2B5EF4-FFF2-40B4-BE49-F238E27FC236}">
                <a16:creationId xmlns:a16="http://schemas.microsoft.com/office/drawing/2014/main" id="{47935F91-3EDB-3EB9-EF81-CBE6549DBA7C}"/>
              </a:ext>
            </a:extLst>
          </p:cNvPr>
          <p:cNvCxnSpPr>
            <a:cxnSpLocks noChangeShapeType="1"/>
            <a:stCxn id="31753" idx="2"/>
          </p:cNvCxnSpPr>
          <p:nvPr/>
        </p:nvCxnSpPr>
        <p:spPr bwMode="auto">
          <a:xfrm rot="16200000" flipH="1">
            <a:off x="8643145" y="2089945"/>
            <a:ext cx="985837" cy="1082675"/>
          </a:xfrm>
          <a:prstGeom prst="straightConnector1">
            <a:avLst/>
          </a:prstGeom>
          <a:noFill/>
          <a:ln w="317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31752" name="Straight Arrow Connector 12">
            <a:extLst>
              <a:ext uri="{FF2B5EF4-FFF2-40B4-BE49-F238E27FC236}">
                <a16:creationId xmlns:a16="http://schemas.microsoft.com/office/drawing/2014/main" id="{46D271CF-16BC-EAFC-389F-B399542B5F12}"/>
              </a:ext>
            </a:extLst>
          </p:cNvPr>
          <p:cNvCxnSpPr>
            <a:cxnSpLocks noChangeShapeType="1"/>
          </p:cNvCxnSpPr>
          <p:nvPr/>
        </p:nvCxnSpPr>
        <p:spPr bwMode="auto">
          <a:xfrm rot="-5400000" flipH="1" flipV="1">
            <a:off x="4061619" y="3177381"/>
            <a:ext cx="2209800" cy="1493838"/>
          </a:xfrm>
          <a:prstGeom prst="straightConnector1">
            <a:avLst/>
          </a:prstGeom>
          <a:noFill/>
          <a:ln w="3175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31753" name="TextBox 16">
            <a:extLst>
              <a:ext uri="{FF2B5EF4-FFF2-40B4-BE49-F238E27FC236}">
                <a16:creationId xmlns:a16="http://schemas.microsoft.com/office/drawing/2014/main" id="{00EABB58-825D-F7B5-160A-17FD67C1CF62}"/>
              </a:ext>
            </a:extLst>
          </p:cNvPr>
          <p:cNvSpPr txBox="1">
            <a:spLocks noChangeArrowheads="1"/>
          </p:cNvSpPr>
          <p:nvPr/>
        </p:nvSpPr>
        <p:spPr bwMode="auto">
          <a:xfrm>
            <a:off x="6781800" y="1676401"/>
            <a:ext cx="3625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400" u="sng">
                <a:solidFill>
                  <a:schemeClr val="bg1"/>
                </a:solidFill>
              </a:rPr>
              <a:t>2.  Choose Data Analysis</a:t>
            </a:r>
          </a:p>
        </p:txBody>
      </p:sp>
      <p:sp>
        <p:nvSpPr>
          <p:cNvPr id="31754" name="TextBox 20">
            <a:extLst>
              <a:ext uri="{FF2B5EF4-FFF2-40B4-BE49-F238E27FC236}">
                <a16:creationId xmlns:a16="http://schemas.microsoft.com/office/drawing/2014/main" id="{CBC93865-9DE6-9887-E0FE-1EBB3E30C7FD}"/>
              </a:ext>
            </a:extLst>
          </p:cNvPr>
          <p:cNvSpPr txBox="1">
            <a:spLocks noChangeArrowheads="1"/>
          </p:cNvSpPr>
          <p:nvPr/>
        </p:nvSpPr>
        <p:spPr bwMode="auto">
          <a:xfrm>
            <a:off x="4495801" y="2286001"/>
            <a:ext cx="331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400" u="sng">
                <a:solidFill>
                  <a:schemeClr val="bg1"/>
                </a:solidFill>
              </a:rPr>
              <a:t>3.  Choose Regression</a:t>
            </a:r>
          </a:p>
        </p:txBody>
      </p:sp>
      <p:sp>
        <p:nvSpPr>
          <p:cNvPr id="31755" name="Text Box 4">
            <a:extLst>
              <a:ext uri="{FF2B5EF4-FFF2-40B4-BE49-F238E27FC236}">
                <a16:creationId xmlns:a16="http://schemas.microsoft.com/office/drawing/2014/main" id="{C7836C14-52E7-79D6-244E-8F1FD86A6960}"/>
              </a:ext>
            </a:extLst>
          </p:cNvPr>
          <p:cNvSpPr txBox="1">
            <a:spLocks noChangeArrowheads="1"/>
          </p:cNvSpPr>
          <p:nvPr/>
        </p:nvSpPr>
        <p:spPr bwMode="auto">
          <a:xfrm>
            <a:off x="7780339" y="450851"/>
            <a:ext cx="1474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000" i="1">
                <a:solidFill>
                  <a:srgbClr val="FFC000"/>
                </a:solidFill>
                <a:latin typeface="Tahoma" panose="020B0604030504040204" pitchFamily="34" charset="0"/>
              </a:rPr>
              <a:t>(continued)</a:t>
            </a:r>
          </a:p>
        </p:txBody>
      </p:sp>
    </p:spTree>
    <p:extLst>
      <p:ext uri="{BB962C8B-B14F-4D97-AF65-F5344CB8AC3E}">
        <p14:creationId xmlns:p14="http://schemas.microsoft.com/office/powerpoint/2010/main" val="315815302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3">
            <a:extLst>
              <a:ext uri="{FF2B5EF4-FFF2-40B4-BE49-F238E27FC236}">
                <a16:creationId xmlns:a16="http://schemas.microsoft.com/office/drawing/2014/main" id="{A63B0E64-5066-0E1E-956F-EC0354B09E7E}"/>
              </a:ext>
            </a:extLst>
          </p:cNvPr>
          <p:cNvSpPr>
            <a:spLocks noGrp="1" noChangeArrowheads="1"/>
          </p:cNvSpPr>
          <p:nvPr>
            <p:ph type="title"/>
          </p:nvPr>
        </p:nvSpPr>
        <p:spPr>
          <a:xfrm>
            <a:off x="2133600" y="228600"/>
            <a:ext cx="7924800" cy="685800"/>
          </a:xfrm>
        </p:spPr>
        <p:txBody>
          <a:bodyPr/>
          <a:lstStyle/>
          <a:p>
            <a:pPr eaLnBrk="1" hangingPunct="1"/>
            <a:r>
              <a:rPr lang="en-US" altLang="en-US" sz="3200"/>
              <a:t>Example:  Using Excel</a:t>
            </a:r>
          </a:p>
        </p:txBody>
      </p:sp>
      <p:pic>
        <p:nvPicPr>
          <p:cNvPr id="32771" name="Picture 6" descr="house">
            <a:extLst>
              <a:ext uri="{FF2B5EF4-FFF2-40B4-BE49-F238E27FC236}">
                <a16:creationId xmlns:a16="http://schemas.microsoft.com/office/drawing/2014/main" id="{060D8A28-21C6-A87E-1160-EF03F864E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3388" y="101600"/>
            <a:ext cx="1219200"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3">
            <a:extLst>
              <a:ext uri="{FF2B5EF4-FFF2-40B4-BE49-F238E27FC236}">
                <a16:creationId xmlns:a16="http://schemas.microsoft.com/office/drawing/2014/main" id="{D718DA27-F396-788F-F69C-2BAD16FF6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6667" r="49333" b="43333"/>
          <a:stretch>
            <a:fillRect/>
          </a:stretch>
        </p:blipFill>
        <p:spPr bwMode="auto">
          <a:xfrm>
            <a:off x="1905000" y="1828800"/>
            <a:ext cx="75438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14">
            <a:extLst>
              <a:ext uri="{FF2B5EF4-FFF2-40B4-BE49-F238E27FC236}">
                <a16:creationId xmlns:a16="http://schemas.microsoft.com/office/drawing/2014/main" id="{1AD2C6E6-AF0F-DA29-A17B-6F63E7A91608}"/>
              </a:ext>
            </a:extLst>
          </p:cNvPr>
          <p:cNvSpPr txBox="1">
            <a:spLocks noChangeArrowheads="1"/>
          </p:cNvSpPr>
          <p:nvPr/>
        </p:nvSpPr>
        <p:spPr bwMode="auto">
          <a:xfrm>
            <a:off x="1828800" y="1295400"/>
            <a:ext cx="6559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400" u="sng">
                <a:solidFill>
                  <a:schemeClr val="bg1"/>
                </a:solidFill>
              </a:rPr>
              <a:t>Enter Y range and X range and desired options</a:t>
            </a:r>
          </a:p>
        </p:txBody>
      </p:sp>
      <p:sp>
        <p:nvSpPr>
          <p:cNvPr id="32774" name="Text Box 80">
            <a:extLst>
              <a:ext uri="{FF2B5EF4-FFF2-40B4-BE49-F238E27FC236}">
                <a16:creationId xmlns:a16="http://schemas.microsoft.com/office/drawing/2014/main" id="{2F91227C-96F7-AF86-950C-12878FC7B434}"/>
              </a:ext>
            </a:extLst>
          </p:cNvPr>
          <p:cNvSpPr txBox="1">
            <a:spLocks noChangeArrowheads="1"/>
          </p:cNvSpPr>
          <p:nvPr/>
        </p:nvSpPr>
        <p:spPr bwMode="auto">
          <a:xfrm>
            <a:off x="7848600" y="441326"/>
            <a:ext cx="1474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000" i="1">
                <a:solidFill>
                  <a:srgbClr val="FEA402"/>
                </a:solidFill>
              </a:rPr>
              <a:t>(continued)</a:t>
            </a:r>
          </a:p>
        </p:txBody>
      </p:sp>
    </p:spTree>
    <p:extLst>
      <p:ext uri="{BB962C8B-B14F-4D97-AF65-F5344CB8AC3E}">
        <p14:creationId xmlns:p14="http://schemas.microsoft.com/office/powerpoint/2010/main" val="379913529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5AB32-A1B6-5DBD-6E8A-A66DF95FE5CB}"/>
              </a:ext>
            </a:extLst>
          </p:cNvPr>
          <p:cNvSpPr>
            <a:spLocks noGrp="1"/>
          </p:cNvSpPr>
          <p:nvPr>
            <p:ph type="title"/>
          </p:nvPr>
        </p:nvSpPr>
        <p:spPr>
          <a:xfrm>
            <a:off x="812800" y="228600"/>
            <a:ext cx="10566400" cy="990600"/>
          </a:xfrm>
        </p:spPr>
        <p:txBody>
          <a:bodyPr wrap="square" anchor="b">
            <a:normAutofit/>
          </a:bodyPr>
          <a:lstStyle/>
          <a:p>
            <a:r>
              <a:rPr lang="en-IN" dirty="0"/>
              <a:t>Agenda</a:t>
            </a:r>
          </a:p>
        </p:txBody>
      </p:sp>
      <p:graphicFrame>
        <p:nvGraphicFramePr>
          <p:cNvPr id="14" name="Content Placeholder 2">
            <a:extLst>
              <a:ext uri="{FF2B5EF4-FFF2-40B4-BE49-F238E27FC236}">
                <a16:creationId xmlns:a16="http://schemas.microsoft.com/office/drawing/2014/main" id="{05575E16-77E3-EB83-5049-5FD009FCA5B3}"/>
              </a:ext>
            </a:extLst>
          </p:cNvPr>
          <p:cNvGraphicFramePr>
            <a:graphicFrameLocks noGrp="1"/>
          </p:cNvGraphicFramePr>
          <p:nvPr>
            <p:ph idx="1"/>
            <p:extLst>
              <p:ext uri="{D42A27DB-BD31-4B8C-83A1-F6EECF244321}">
                <p14:modId xmlns:p14="http://schemas.microsoft.com/office/powerpoint/2010/main" val="622338026"/>
              </p:ext>
            </p:extLst>
          </p:nvPr>
        </p:nvGraphicFramePr>
        <p:xfrm>
          <a:off x="812800" y="1447801"/>
          <a:ext cx="10769600" cy="453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223958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3794" name="Picture 2" descr="house">
            <a:extLst>
              <a:ext uri="{FF2B5EF4-FFF2-40B4-BE49-F238E27FC236}">
                <a16:creationId xmlns:a16="http://schemas.microsoft.com/office/drawing/2014/main" id="{AC0F0717-ED22-DD33-D29F-5EC8A4C4C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0" y="100014"/>
            <a:ext cx="9906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4">
            <a:extLst>
              <a:ext uri="{FF2B5EF4-FFF2-40B4-BE49-F238E27FC236}">
                <a16:creationId xmlns:a16="http://schemas.microsoft.com/office/drawing/2014/main" id="{58E21910-E0B7-161E-F995-D339E7C1E691}"/>
              </a:ext>
            </a:extLst>
          </p:cNvPr>
          <p:cNvSpPr>
            <a:spLocks noGrp="1" noChangeArrowheads="1"/>
          </p:cNvSpPr>
          <p:nvPr>
            <p:ph type="title"/>
          </p:nvPr>
        </p:nvSpPr>
        <p:spPr>
          <a:xfrm>
            <a:off x="2133600" y="228600"/>
            <a:ext cx="5943600" cy="484188"/>
          </a:xfrm>
        </p:spPr>
        <p:txBody>
          <a:bodyPr/>
          <a:lstStyle/>
          <a:p>
            <a:pPr eaLnBrk="1" hangingPunct="1"/>
            <a:r>
              <a:rPr lang="en-US" altLang="en-US" sz="3200"/>
              <a:t>Example:  Excel Output</a:t>
            </a:r>
          </a:p>
        </p:txBody>
      </p:sp>
      <p:graphicFrame>
        <p:nvGraphicFramePr>
          <p:cNvPr id="166014" name="Group 126">
            <a:extLst>
              <a:ext uri="{FF2B5EF4-FFF2-40B4-BE49-F238E27FC236}">
                <a16:creationId xmlns:a16="http://schemas.microsoft.com/office/drawing/2014/main" id="{05A0A367-2851-C4E6-4230-A0E7C85036A2}"/>
              </a:ext>
            </a:extLst>
          </p:cNvPr>
          <p:cNvGraphicFramePr>
            <a:graphicFrameLocks noGrp="1"/>
          </p:cNvGraphicFramePr>
          <p:nvPr/>
        </p:nvGraphicFramePr>
        <p:xfrm>
          <a:off x="2133600" y="885826"/>
          <a:ext cx="8229600" cy="4330697"/>
        </p:xfrm>
        <a:graphic>
          <a:graphicData uri="http://schemas.openxmlformats.org/drawingml/2006/table">
            <a:tbl>
              <a:tblPr/>
              <a:tblGrid>
                <a:gridCol w="16002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gridCol w="792163">
                  <a:extLst>
                    <a:ext uri="{9D8B030D-6E8A-4147-A177-3AD203B41FA5}">
                      <a16:colId xmlns:a16="http://schemas.microsoft.com/office/drawing/2014/main" val="20004"/>
                    </a:ext>
                  </a:extLst>
                </a:gridCol>
                <a:gridCol w="1252537">
                  <a:extLst>
                    <a:ext uri="{9D8B030D-6E8A-4147-A177-3AD203B41FA5}">
                      <a16:colId xmlns:a16="http://schemas.microsoft.com/office/drawing/2014/main" val="20005"/>
                    </a:ext>
                  </a:extLst>
                </a:gridCol>
                <a:gridCol w="990600">
                  <a:extLst>
                    <a:ext uri="{9D8B030D-6E8A-4147-A177-3AD203B41FA5}">
                      <a16:colId xmlns:a16="http://schemas.microsoft.com/office/drawing/2014/main" val="20006"/>
                    </a:ext>
                  </a:extLst>
                </a:gridCol>
              </a:tblGrid>
              <a:tr h="274613">
                <a:tc gridSpan="2">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Regression Statistics</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0"/>
                  </a:ext>
                </a:extLst>
              </a:tr>
              <a:tr h="27461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Multiple R</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0.76211</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1"/>
                  </a:ext>
                </a:extLst>
              </a:tr>
              <a:tr h="274312">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R Square</a:t>
                      </a: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0.58082</a:t>
                      </a: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r h="27461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Adjusted R Square</a:t>
                      </a: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0.52842</a:t>
                      </a: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3"/>
                  </a:ext>
                </a:extLst>
              </a:tr>
              <a:tr h="27461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Standard Error</a:t>
                      </a: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41.33032</a:t>
                      </a: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4"/>
                  </a:ext>
                </a:extLst>
              </a:tr>
              <a:tr h="27461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Observations</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10</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5"/>
                  </a:ext>
                </a:extLst>
              </a:tr>
              <a:tr h="27461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6"/>
                  </a:ext>
                </a:extLst>
              </a:tr>
              <a:tr h="472432">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300" b="1" i="0" u="none" strike="noStrike" cap="none" normalizeH="0" baseline="0">
                          <a:ln>
                            <a:noFill/>
                          </a:ln>
                          <a:solidFill>
                            <a:schemeClr val="tx1"/>
                          </a:solidFill>
                          <a:effectLst/>
                          <a:latin typeface="Arial" panose="020B0604020202020204" pitchFamily="34" charset="0"/>
                          <a:cs typeface="Arial" panose="020B0604020202020204" pitchFamily="34" charset="0"/>
                        </a:rPr>
                        <a:t>ANOVA</a:t>
                      </a:r>
                    </a:p>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 </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df</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SS</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MS</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F</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Significance F</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7"/>
                  </a:ext>
                </a:extLst>
              </a:tr>
              <a:tr h="27461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Regression</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18934.9348</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18934.9348</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11.0848</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0.01039</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8"/>
                  </a:ext>
                </a:extLst>
              </a:tr>
              <a:tr h="27461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Residual</a:t>
                      </a: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8</a:t>
                      </a: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13665.5652</a:t>
                      </a: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1708.1957</a:t>
                      </a: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9"/>
                  </a:ext>
                </a:extLst>
              </a:tr>
              <a:tr h="27461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Total</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9</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32600.5000</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10"/>
                  </a:ext>
                </a:extLst>
              </a:tr>
              <a:tr h="288898">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74312">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 </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Coefficients</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Standard Error</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t Stat</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P-value</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Lower 95%</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Upper 95%</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7461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Intercept</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98.24833</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58.03348</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1.69296</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0.12892</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-35.57720</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232.07386</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extLst>
                  <a:ext uri="{0D108BD9-81ED-4DB2-BD59-A6C34878D82A}">
                    <a16:rowId xmlns:a16="http://schemas.microsoft.com/office/drawing/2014/main" val="10013"/>
                  </a:ext>
                </a:extLst>
              </a:tr>
              <a:tr h="27461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Square Feet</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0.10977</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0.03297</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3.32938</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0.01039</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0.03374</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0.18580</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bl>
          </a:graphicData>
        </a:graphic>
      </p:graphicFrame>
      <p:sp>
        <p:nvSpPr>
          <p:cNvPr id="33909" name="Oval 121">
            <a:extLst>
              <a:ext uri="{FF2B5EF4-FFF2-40B4-BE49-F238E27FC236}">
                <a16:creationId xmlns:a16="http://schemas.microsoft.com/office/drawing/2014/main" id="{CC8BE0FE-BA95-5264-F1C8-D0B34D5004BB}"/>
              </a:ext>
            </a:extLst>
          </p:cNvPr>
          <p:cNvSpPr>
            <a:spLocks noChangeArrowheads="1"/>
          </p:cNvSpPr>
          <p:nvPr/>
        </p:nvSpPr>
        <p:spPr bwMode="auto">
          <a:xfrm>
            <a:off x="3733800" y="4119563"/>
            <a:ext cx="1181100" cy="1160462"/>
          </a:xfrm>
          <a:prstGeom prst="ellipse">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33910" name="Text Box 123">
            <a:extLst>
              <a:ext uri="{FF2B5EF4-FFF2-40B4-BE49-F238E27FC236}">
                <a16:creationId xmlns:a16="http://schemas.microsoft.com/office/drawing/2014/main" id="{F740EFCD-32A1-916B-0A9E-57D1FA3EF735}"/>
              </a:ext>
            </a:extLst>
          </p:cNvPr>
          <p:cNvSpPr txBox="1">
            <a:spLocks noChangeArrowheads="1"/>
          </p:cNvSpPr>
          <p:nvPr/>
        </p:nvSpPr>
        <p:spPr bwMode="auto">
          <a:xfrm>
            <a:off x="2133600" y="5280025"/>
            <a:ext cx="38862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solidFill>
                  <a:schemeClr val="folHlink"/>
                </a:solidFill>
              </a:rPr>
              <a:t>The regression equation is:</a:t>
            </a:r>
          </a:p>
        </p:txBody>
      </p:sp>
      <p:graphicFrame>
        <p:nvGraphicFramePr>
          <p:cNvPr id="33911" name="Object 125">
            <a:extLst>
              <a:ext uri="{FF2B5EF4-FFF2-40B4-BE49-F238E27FC236}">
                <a16:creationId xmlns:a16="http://schemas.microsoft.com/office/drawing/2014/main" id="{D5A3468F-3E6C-3514-353F-B99749EB62DC}"/>
              </a:ext>
            </a:extLst>
          </p:cNvPr>
          <p:cNvGraphicFramePr>
            <a:graphicFrameLocks noChangeAspect="1"/>
          </p:cNvGraphicFramePr>
          <p:nvPr/>
        </p:nvGraphicFramePr>
        <p:xfrm>
          <a:off x="2133601" y="5867401"/>
          <a:ext cx="6442075" cy="428625"/>
        </p:xfrm>
        <a:graphic>
          <a:graphicData uri="http://schemas.openxmlformats.org/presentationml/2006/ole">
            <mc:AlternateContent xmlns:mc="http://schemas.openxmlformats.org/markup-compatibility/2006">
              <mc:Choice xmlns:v="urn:schemas-microsoft-com:vml" Requires="v">
                <p:oleObj name="Equation" r:id="rId3" imgW="3200400" imgH="203200" progId="Equation.3">
                  <p:embed/>
                </p:oleObj>
              </mc:Choice>
              <mc:Fallback>
                <p:oleObj name="Equation" r:id="rId3" imgW="3200400" imgH="203200" progId="Equation.3">
                  <p:embed/>
                  <p:pic>
                    <p:nvPicPr>
                      <p:cNvPr id="33911" name="Object 125">
                        <a:extLst>
                          <a:ext uri="{FF2B5EF4-FFF2-40B4-BE49-F238E27FC236}">
                            <a16:creationId xmlns:a16="http://schemas.microsoft.com/office/drawing/2014/main" id="{D5A3468F-3E6C-3514-353F-B99749EB62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1" y="5867401"/>
                        <a:ext cx="6442075" cy="428625"/>
                      </a:xfrm>
                      <a:prstGeom prst="rect">
                        <a:avLst/>
                      </a:prstGeom>
                      <a:solidFill>
                        <a:srgbClr val="FFE990"/>
                      </a:solidFill>
                      <a:ln w="38100">
                        <a:solidFill>
                          <a:srgbClr val="FF0000"/>
                        </a:solidFill>
                        <a:miter lim="800000"/>
                        <a:headEnd/>
                        <a:tailEnd/>
                      </a:ln>
                    </p:spPr>
                  </p:pic>
                </p:oleObj>
              </mc:Fallback>
            </mc:AlternateContent>
          </a:graphicData>
        </a:graphic>
      </p:graphicFrame>
      <p:sp>
        <p:nvSpPr>
          <p:cNvPr id="33912" name="Freeform 125">
            <a:extLst>
              <a:ext uri="{FF2B5EF4-FFF2-40B4-BE49-F238E27FC236}">
                <a16:creationId xmlns:a16="http://schemas.microsoft.com/office/drawing/2014/main" id="{0C4FAD7C-B5A3-CB22-2E48-594455D1C1C0}"/>
              </a:ext>
            </a:extLst>
          </p:cNvPr>
          <p:cNvSpPr>
            <a:spLocks/>
          </p:cNvSpPr>
          <p:nvPr/>
        </p:nvSpPr>
        <p:spPr bwMode="auto">
          <a:xfrm>
            <a:off x="5181600" y="2124076"/>
            <a:ext cx="628650" cy="85725"/>
          </a:xfrm>
          <a:custGeom>
            <a:avLst/>
            <a:gdLst>
              <a:gd name="T0" fmla="*/ 0 w 396"/>
              <a:gd name="T1" fmla="*/ 2147483646 h 54"/>
              <a:gd name="T2" fmla="*/ 2147483646 w 396"/>
              <a:gd name="T3" fmla="*/ 0 h 54"/>
              <a:gd name="T4" fmla="*/ 2147483646 w 396"/>
              <a:gd name="T5" fmla="*/ 2147483646 h 54"/>
              <a:gd name="T6" fmla="*/ 0 60000 65536"/>
              <a:gd name="T7" fmla="*/ 0 60000 65536"/>
              <a:gd name="T8" fmla="*/ 0 60000 65536"/>
              <a:gd name="T9" fmla="*/ 0 w 396"/>
              <a:gd name="T10" fmla="*/ 0 h 54"/>
              <a:gd name="T11" fmla="*/ 396 w 396"/>
              <a:gd name="T12" fmla="*/ 54 h 54"/>
            </a:gdLst>
            <a:ahLst/>
            <a:cxnLst>
              <a:cxn ang="T6">
                <a:pos x="T0" y="T1"/>
              </a:cxn>
              <a:cxn ang="T7">
                <a:pos x="T2" y="T3"/>
              </a:cxn>
              <a:cxn ang="T8">
                <a:pos x="T4" y="T5"/>
              </a:cxn>
            </a:cxnLst>
            <a:rect l="T9" t="T10" r="T11" b="T12"/>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IN" sz="2400"/>
          </a:p>
        </p:txBody>
      </p:sp>
      <p:sp>
        <p:nvSpPr>
          <p:cNvPr id="33913" name="Text Box 4">
            <a:extLst>
              <a:ext uri="{FF2B5EF4-FFF2-40B4-BE49-F238E27FC236}">
                <a16:creationId xmlns:a16="http://schemas.microsoft.com/office/drawing/2014/main" id="{130E1689-F887-DDE9-D4BB-28740D2ED69D}"/>
              </a:ext>
            </a:extLst>
          </p:cNvPr>
          <p:cNvSpPr txBox="1">
            <a:spLocks noChangeArrowheads="1"/>
          </p:cNvSpPr>
          <p:nvPr/>
        </p:nvSpPr>
        <p:spPr bwMode="auto">
          <a:xfrm>
            <a:off x="8001000" y="354014"/>
            <a:ext cx="1474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000" i="1">
                <a:solidFill>
                  <a:srgbClr val="FFC000"/>
                </a:solidFill>
                <a:latin typeface="Tahoma" panose="020B0604030504040204" pitchFamily="34" charset="0"/>
              </a:rPr>
              <a:t>(continued)</a:t>
            </a:r>
          </a:p>
        </p:txBody>
      </p:sp>
    </p:spTree>
    <p:extLst>
      <p:ext uri="{BB962C8B-B14F-4D97-AF65-F5344CB8AC3E}">
        <p14:creationId xmlns:p14="http://schemas.microsoft.com/office/powerpoint/2010/main" val="3639073799"/>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4818" name="Object 7">
            <a:extLst>
              <a:ext uri="{FF2B5EF4-FFF2-40B4-BE49-F238E27FC236}">
                <a16:creationId xmlns:a16="http://schemas.microsoft.com/office/drawing/2014/main" id="{8E552A7A-B5F4-403C-005B-441112D1CBDF}"/>
              </a:ext>
            </a:extLst>
          </p:cNvPr>
          <p:cNvGraphicFramePr>
            <a:graphicFrameLocks noChangeAspect="1"/>
          </p:cNvGraphicFramePr>
          <p:nvPr/>
        </p:nvGraphicFramePr>
        <p:xfrm>
          <a:off x="3733800" y="2514600"/>
          <a:ext cx="4876800" cy="3314700"/>
        </p:xfrm>
        <a:graphic>
          <a:graphicData uri="http://schemas.openxmlformats.org/presentationml/2006/ole">
            <mc:AlternateContent xmlns:mc="http://schemas.openxmlformats.org/markup-compatibility/2006">
              <mc:Choice xmlns:v="urn:schemas-microsoft-com:vml" Requires="v">
                <p:oleObj name="Chart" r:id="rId2" imgW="5562600" imgH="3781552" progId="Excel.Sheet.8">
                  <p:embed/>
                </p:oleObj>
              </mc:Choice>
              <mc:Fallback>
                <p:oleObj name="Chart" r:id="rId2" imgW="5562600" imgH="3781552" progId="Excel.Sheet.8">
                  <p:embed/>
                  <p:pic>
                    <p:nvPicPr>
                      <p:cNvPr id="34818" name="Object 7">
                        <a:extLst>
                          <a:ext uri="{FF2B5EF4-FFF2-40B4-BE49-F238E27FC236}">
                            <a16:creationId xmlns:a16="http://schemas.microsoft.com/office/drawing/2014/main" id="{8E552A7A-B5F4-403C-005B-441112D1C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514600"/>
                        <a:ext cx="48768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19" name="Rectangle 3">
            <a:extLst>
              <a:ext uri="{FF2B5EF4-FFF2-40B4-BE49-F238E27FC236}">
                <a16:creationId xmlns:a16="http://schemas.microsoft.com/office/drawing/2014/main" id="{E34641B6-A708-B2D6-2DB1-A591A8E615B9}"/>
              </a:ext>
            </a:extLst>
          </p:cNvPr>
          <p:cNvSpPr>
            <a:spLocks noChangeArrowheads="1"/>
          </p:cNvSpPr>
          <p:nvPr/>
        </p:nvSpPr>
        <p:spPr bwMode="auto">
          <a:xfrm>
            <a:off x="2925763" y="1493838"/>
            <a:ext cx="6400800" cy="685800"/>
          </a:xfrm>
          <a:prstGeom prst="rect">
            <a:avLst/>
          </a:prstGeom>
          <a:solidFill>
            <a:srgbClr val="FDE0BD"/>
          </a:solidFill>
          <a:ln w="12700" algn="ctr">
            <a:solidFill>
              <a:schemeClr val="tx1"/>
            </a:solidFill>
            <a:miter lim="800000"/>
            <a:headEnd/>
            <a:tailEnd/>
          </a:ln>
        </p:spPr>
        <p:txBody>
          <a:bodyPr wrap="squar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34820" name="Rectangle 4">
            <a:extLst>
              <a:ext uri="{FF2B5EF4-FFF2-40B4-BE49-F238E27FC236}">
                <a16:creationId xmlns:a16="http://schemas.microsoft.com/office/drawing/2014/main" id="{6F870ACA-8ABF-3212-BD66-3AD7492F31A9}"/>
              </a:ext>
            </a:extLst>
          </p:cNvPr>
          <p:cNvSpPr>
            <a:spLocks noGrp="1" noChangeArrowheads="1"/>
          </p:cNvSpPr>
          <p:nvPr>
            <p:ph type="title"/>
          </p:nvPr>
        </p:nvSpPr>
        <p:spPr>
          <a:xfrm>
            <a:off x="1676400" y="33338"/>
            <a:ext cx="7924800" cy="990600"/>
          </a:xfrm>
        </p:spPr>
        <p:txBody>
          <a:bodyPr/>
          <a:lstStyle/>
          <a:p>
            <a:pPr eaLnBrk="1" hangingPunct="1"/>
            <a:r>
              <a:rPr lang="en-US" altLang="en-US" sz="3200"/>
              <a:t>Example:  Graphical Representation</a:t>
            </a:r>
          </a:p>
        </p:txBody>
      </p:sp>
      <p:graphicFrame>
        <p:nvGraphicFramePr>
          <p:cNvPr id="34821" name="Object 8">
            <a:extLst>
              <a:ext uri="{FF2B5EF4-FFF2-40B4-BE49-F238E27FC236}">
                <a16:creationId xmlns:a16="http://schemas.microsoft.com/office/drawing/2014/main" id="{20919D3C-EA7B-D50A-6AF9-1C6A61CB7B8C}"/>
              </a:ext>
            </a:extLst>
          </p:cNvPr>
          <p:cNvGraphicFramePr>
            <a:graphicFrameLocks noChangeAspect="1"/>
          </p:cNvGraphicFramePr>
          <p:nvPr/>
        </p:nvGraphicFramePr>
        <p:xfrm>
          <a:off x="3078164" y="1722439"/>
          <a:ext cx="6099175" cy="365125"/>
        </p:xfrm>
        <a:graphic>
          <a:graphicData uri="http://schemas.openxmlformats.org/presentationml/2006/ole">
            <mc:AlternateContent xmlns:mc="http://schemas.openxmlformats.org/markup-compatibility/2006">
              <mc:Choice xmlns:v="urn:schemas-microsoft-com:vml" Requires="v">
                <p:oleObj name="Equation" r:id="rId4" imgW="3200400" imgH="203200" progId="Equation.3">
                  <p:embed/>
                </p:oleObj>
              </mc:Choice>
              <mc:Fallback>
                <p:oleObj name="Equation" r:id="rId4" imgW="3200400" imgH="203200" progId="Equation.3">
                  <p:embed/>
                  <p:pic>
                    <p:nvPicPr>
                      <p:cNvPr id="34821" name="Object 8">
                        <a:extLst>
                          <a:ext uri="{FF2B5EF4-FFF2-40B4-BE49-F238E27FC236}">
                            <a16:creationId xmlns:a16="http://schemas.microsoft.com/office/drawing/2014/main" id="{20919D3C-EA7B-D50A-6AF9-1C6A61CB7B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8164" y="1722439"/>
                        <a:ext cx="60991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2" name="Line 7">
            <a:extLst>
              <a:ext uri="{FF2B5EF4-FFF2-40B4-BE49-F238E27FC236}">
                <a16:creationId xmlns:a16="http://schemas.microsoft.com/office/drawing/2014/main" id="{6E0FFE93-04E7-A5F6-666E-14090DA6CEB2}"/>
              </a:ext>
            </a:extLst>
          </p:cNvPr>
          <p:cNvSpPr>
            <a:spLocks noChangeShapeType="1"/>
          </p:cNvSpPr>
          <p:nvPr/>
        </p:nvSpPr>
        <p:spPr bwMode="auto">
          <a:xfrm flipH="1">
            <a:off x="4343400" y="3886200"/>
            <a:ext cx="1676400" cy="762000"/>
          </a:xfrm>
          <a:prstGeom prst="line">
            <a:avLst/>
          </a:prstGeom>
          <a:noFill/>
          <a:ln w="12700">
            <a:solidFill>
              <a:schemeClr val="hlink"/>
            </a:solidFill>
            <a:prstDash val="dash"/>
            <a:round/>
            <a:headEnd/>
            <a:tailEnd/>
          </a:ln>
          <a:extLst>
            <a:ext uri="{909E8E84-426E-40DD-AFC4-6F175D3DCCD1}">
              <a14:hiddenFill xmlns:a14="http://schemas.microsoft.com/office/drawing/2010/main">
                <a:noFill/>
              </a14:hiddenFill>
            </a:ext>
          </a:extLst>
        </p:spPr>
        <p:txBody>
          <a:bodyPr wrap="square">
            <a:spAutoFit/>
          </a:bodyPr>
          <a:lstStyle/>
          <a:p>
            <a:endParaRPr lang="en-IN" sz="2400"/>
          </a:p>
        </p:txBody>
      </p:sp>
      <p:sp>
        <p:nvSpPr>
          <p:cNvPr id="34823" name="Freeform 8">
            <a:extLst>
              <a:ext uri="{FF2B5EF4-FFF2-40B4-BE49-F238E27FC236}">
                <a16:creationId xmlns:a16="http://schemas.microsoft.com/office/drawing/2014/main" id="{37D4B1C5-39C5-66B3-27B0-DED0CBD77ECC}"/>
              </a:ext>
            </a:extLst>
          </p:cNvPr>
          <p:cNvSpPr>
            <a:spLocks/>
          </p:cNvSpPr>
          <p:nvPr/>
        </p:nvSpPr>
        <p:spPr bwMode="auto">
          <a:xfrm>
            <a:off x="3535364" y="1646239"/>
            <a:ext cx="668337" cy="85725"/>
          </a:xfrm>
          <a:custGeom>
            <a:avLst/>
            <a:gdLst>
              <a:gd name="T0" fmla="*/ 0 w 396"/>
              <a:gd name="T1" fmla="*/ 2147483646 h 54"/>
              <a:gd name="T2" fmla="*/ 2147483646 w 396"/>
              <a:gd name="T3" fmla="*/ 0 h 54"/>
              <a:gd name="T4" fmla="*/ 2147483646 w 396"/>
              <a:gd name="T5" fmla="*/ 2147483646 h 54"/>
              <a:gd name="T6" fmla="*/ 0 60000 65536"/>
              <a:gd name="T7" fmla="*/ 0 60000 65536"/>
              <a:gd name="T8" fmla="*/ 0 60000 65536"/>
              <a:gd name="T9" fmla="*/ 0 w 396"/>
              <a:gd name="T10" fmla="*/ 0 h 54"/>
              <a:gd name="T11" fmla="*/ 396 w 396"/>
              <a:gd name="T12" fmla="*/ 54 h 54"/>
            </a:gdLst>
            <a:ahLst/>
            <a:cxnLst>
              <a:cxn ang="T6">
                <a:pos x="T0" y="T1"/>
              </a:cxn>
              <a:cxn ang="T7">
                <a:pos x="T2" y="T3"/>
              </a:cxn>
              <a:cxn ang="T8">
                <a:pos x="T4" y="T5"/>
              </a:cxn>
            </a:cxnLst>
            <a:rect l="T9" t="T10" r="T11" b="T12"/>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IN" sz="2400"/>
          </a:p>
        </p:txBody>
      </p:sp>
      <p:sp>
        <p:nvSpPr>
          <p:cNvPr id="34824" name="Rectangle 9">
            <a:extLst>
              <a:ext uri="{FF2B5EF4-FFF2-40B4-BE49-F238E27FC236}">
                <a16:creationId xmlns:a16="http://schemas.microsoft.com/office/drawing/2014/main" id="{AF992807-10FE-992A-5A86-417D0AF3E6C6}"/>
              </a:ext>
            </a:extLst>
          </p:cNvPr>
          <p:cNvSpPr>
            <a:spLocks noChangeArrowheads="1"/>
          </p:cNvSpPr>
          <p:nvPr/>
        </p:nvSpPr>
        <p:spPr bwMode="auto">
          <a:xfrm>
            <a:off x="8534400" y="3124200"/>
            <a:ext cx="1371600" cy="717550"/>
          </a:xfrm>
          <a:prstGeom prst="rect">
            <a:avLst/>
          </a:prstGeom>
          <a:noFill/>
          <a:ln w="190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a:solidFill>
                  <a:schemeClr val="bg1"/>
                </a:solidFill>
              </a:rPr>
              <a:t>Slope </a:t>
            </a:r>
          </a:p>
          <a:p>
            <a:r>
              <a:rPr lang="en-US" altLang="en-US" sz="2000">
                <a:solidFill>
                  <a:schemeClr val="bg1"/>
                </a:solidFill>
              </a:rPr>
              <a:t>= 0.10977</a:t>
            </a:r>
            <a:endParaRPr lang="en-US" altLang="en-US" sz="2000" baseline="-25000">
              <a:solidFill>
                <a:schemeClr val="bg1"/>
              </a:solidFill>
            </a:endParaRPr>
          </a:p>
        </p:txBody>
      </p:sp>
      <p:sp>
        <p:nvSpPr>
          <p:cNvPr id="34825" name="Rectangle 10">
            <a:extLst>
              <a:ext uri="{FF2B5EF4-FFF2-40B4-BE49-F238E27FC236}">
                <a16:creationId xmlns:a16="http://schemas.microsoft.com/office/drawing/2014/main" id="{92D6EEEA-AFB1-A00F-10FD-BA17AB800EFF}"/>
              </a:ext>
            </a:extLst>
          </p:cNvPr>
          <p:cNvSpPr>
            <a:spLocks noChangeArrowheads="1"/>
          </p:cNvSpPr>
          <p:nvPr/>
        </p:nvSpPr>
        <p:spPr bwMode="auto">
          <a:xfrm>
            <a:off x="2590800" y="4724400"/>
            <a:ext cx="1219200" cy="702180"/>
          </a:xfrm>
          <a:prstGeom prst="rect">
            <a:avLst/>
          </a:prstGeom>
          <a:noFill/>
          <a:ln w="190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000">
                <a:solidFill>
                  <a:schemeClr val="bg1"/>
                </a:solidFill>
              </a:rPr>
              <a:t>Intercept </a:t>
            </a:r>
          </a:p>
          <a:p>
            <a:pPr>
              <a:lnSpc>
                <a:spcPct val="40000"/>
              </a:lnSpc>
              <a:spcBef>
                <a:spcPct val="50000"/>
              </a:spcBef>
            </a:pPr>
            <a:r>
              <a:rPr lang="en-US" altLang="en-US" sz="2000">
                <a:solidFill>
                  <a:schemeClr val="bg1"/>
                </a:solidFill>
              </a:rPr>
              <a:t>= 98.248  </a:t>
            </a:r>
          </a:p>
        </p:txBody>
      </p:sp>
      <p:sp>
        <p:nvSpPr>
          <p:cNvPr id="34826" name="Line 11">
            <a:extLst>
              <a:ext uri="{FF2B5EF4-FFF2-40B4-BE49-F238E27FC236}">
                <a16:creationId xmlns:a16="http://schemas.microsoft.com/office/drawing/2014/main" id="{DF30CE73-30B5-439C-ACA3-96456ED9926B}"/>
              </a:ext>
            </a:extLst>
          </p:cNvPr>
          <p:cNvSpPr>
            <a:spLocks noChangeShapeType="1"/>
          </p:cNvSpPr>
          <p:nvPr/>
        </p:nvSpPr>
        <p:spPr bwMode="auto">
          <a:xfrm flipH="1">
            <a:off x="7543800" y="2438400"/>
            <a:ext cx="1676400" cy="762000"/>
          </a:xfrm>
          <a:prstGeom prst="line">
            <a:avLst/>
          </a:prstGeom>
          <a:noFill/>
          <a:ln w="12700">
            <a:solidFill>
              <a:schemeClr val="hlink"/>
            </a:solidFill>
            <a:prstDash val="dash"/>
            <a:round/>
            <a:headEnd/>
            <a:tailEnd/>
          </a:ln>
          <a:extLst>
            <a:ext uri="{909E8E84-426E-40DD-AFC4-6F175D3DCCD1}">
              <a14:hiddenFill xmlns:a14="http://schemas.microsoft.com/office/drawing/2010/main">
                <a:noFill/>
              </a14:hiddenFill>
            </a:ext>
          </a:extLst>
        </p:spPr>
        <p:txBody>
          <a:bodyPr wrap="square">
            <a:spAutoFit/>
          </a:bodyPr>
          <a:lstStyle/>
          <a:p>
            <a:endParaRPr lang="en-IN" sz="2400"/>
          </a:p>
        </p:txBody>
      </p:sp>
      <p:sp>
        <p:nvSpPr>
          <p:cNvPr id="34827" name="Freeform 12">
            <a:extLst>
              <a:ext uri="{FF2B5EF4-FFF2-40B4-BE49-F238E27FC236}">
                <a16:creationId xmlns:a16="http://schemas.microsoft.com/office/drawing/2014/main" id="{994D2CDF-EE82-EEA4-53B1-BBD2A7DE6E5D}"/>
              </a:ext>
            </a:extLst>
          </p:cNvPr>
          <p:cNvSpPr>
            <a:spLocks/>
          </p:cNvSpPr>
          <p:nvPr/>
        </p:nvSpPr>
        <p:spPr bwMode="auto">
          <a:xfrm>
            <a:off x="7924800" y="3048000"/>
            <a:ext cx="609600" cy="457200"/>
          </a:xfrm>
          <a:custGeom>
            <a:avLst/>
            <a:gdLst>
              <a:gd name="T0" fmla="*/ 2147483646 w 384"/>
              <a:gd name="T1" fmla="*/ 2147483646 h 288"/>
              <a:gd name="T2" fmla="*/ 2147483646 w 384"/>
              <a:gd name="T3" fmla="*/ 2147483646 h 288"/>
              <a:gd name="T4" fmla="*/ 0 w 384"/>
              <a:gd name="T5" fmla="*/ 0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384" y="288"/>
                </a:moveTo>
                <a:cubicBezTo>
                  <a:pt x="272" y="288"/>
                  <a:pt x="160" y="288"/>
                  <a:pt x="96" y="240"/>
                </a:cubicBezTo>
                <a:cubicBezTo>
                  <a:pt x="32" y="192"/>
                  <a:pt x="16" y="96"/>
                  <a:pt x="0" y="0"/>
                </a:cubicBezTo>
              </a:path>
            </a:pathLst>
          </a:custGeom>
          <a:noFill/>
          <a:ln w="19050" cap="flat" cmpd="sng">
            <a:solidFill>
              <a:schemeClr val="hlink"/>
            </a:solidFill>
            <a:prstDash val="solid"/>
            <a:round/>
            <a:headEnd/>
            <a:tailEnd type="triangle" w="lg" len="med"/>
          </a:ln>
          <a:extLst>
            <a:ext uri="{909E8E84-426E-40DD-AFC4-6F175D3DCCD1}">
              <a14:hiddenFill xmlns:a14="http://schemas.microsoft.com/office/drawing/2010/main">
                <a:solidFill>
                  <a:srgbClr val="FFFFFF"/>
                </a:solidFill>
              </a14:hiddenFill>
            </a:ext>
          </a:extLst>
        </p:spPr>
        <p:txBody>
          <a:bodyPr wrap="square">
            <a:spAutoFit/>
          </a:bodyPr>
          <a:lstStyle/>
          <a:p>
            <a:endParaRPr lang="en-IN" sz="2400"/>
          </a:p>
        </p:txBody>
      </p:sp>
      <p:sp>
        <p:nvSpPr>
          <p:cNvPr id="34828" name="Freeform 13">
            <a:extLst>
              <a:ext uri="{FF2B5EF4-FFF2-40B4-BE49-F238E27FC236}">
                <a16:creationId xmlns:a16="http://schemas.microsoft.com/office/drawing/2014/main" id="{DE9EAE6E-6C4E-B000-D90C-27345C0E3E9A}"/>
              </a:ext>
            </a:extLst>
          </p:cNvPr>
          <p:cNvSpPr>
            <a:spLocks/>
          </p:cNvSpPr>
          <p:nvPr/>
        </p:nvSpPr>
        <p:spPr bwMode="auto">
          <a:xfrm>
            <a:off x="3810000" y="4572000"/>
            <a:ext cx="762000" cy="635000"/>
          </a:xfrm>
          <a:custGeom>
            <a:avLst/>
            <a:gdLst>
              <a:gd name="T0" fmla="*/ 0 w 480"/>
              <a:gd name="T1" fmla="*/ 2147483646 h 400"/>
              <a:gd name="T2" fmla="*/ 2147483646 w 480"/>
              <a:gd name="T3" fmla="*/ 2147483646 h 400"/>
              <a:gd name="T4" fmla="*/ 2147483646 w 480"/>
              <a:gd name="T5" fmla="*/ 0 h 400"/>
              <a:gd name="T6" fmla="*/ 0 60000 65536"/>
              <a:gd name="T7" fmla="*/ 0 60000 65536"/>
              <a:gd name="T8" fmla="*/ 0 60000 65536"/>
              <a:gd name="T9" fmla="*/ 0 w 480"/>
              <a:gd name="T10" fmla="*/ 0 h 400"/>
              <a:gd name="T11" fmla="*/ 480 w 480"/>
              <a:gd name="T12" fmla="*/ 400 h 400"/>
            </a:gdLst>
            <a:ahLst/>
            <a:cxnLst>
              <a:cxn ang="T6">
                <a:pos x="T0" y="T1"/>
              </a:cxn>
              <a:cxn ang="T7">
                <a:pos x="T2" y="T3"/>
              </a:cxn>
              <a:cxn ang="T8">
                <a:pos x="T4" y="T5"/>
              </a:cxn>
            </a:cxnLst>
            <a:rect l="T9" t="T10" r="T11" b="T12"/>
            <a:pathLst>
              <a:path w="480" h="400">
                <a:moveTo>
                  <a:pt x="0" y="384"/>
                </a:moveTo>
                <a:cubicBezTo>
                  <a:pt x="152" y="392"/>
                  <a:pt x="304" y="400"/>
                  <a:pt x="384" y="336"/>
                </a:cubicBezTo>
                <a:cubicBezTo>
                  <a:pt x="464" y="272"/>
                  <a:pt x="464" y="56"/>
                  <a:pt x="480" y="0"/>
                </a:cubicBezTo>
              </a:path>
            </a:pathLst>
          </a:custGeom>
          <a:noFill/>
          <a:ln w="19050" cap="flat" cmpd="sng">
            <a:solidFill>
              <a:schemeClr val="hlink"/>
            </a:solidFill>
            <a:prstDash val="solid"/>
            <a:round/>
            <a:headEnd type="none" w="med" len="med"/>
            <a:tailEnd type="triangle" w="lg" len="med"/>
          </a:ln>
          <a:extLst>
            <a:ext uri="{909E8E84-426E-40DD-AFC4-6F175D3DCCD1}">
              <a14:hiddenFill xmlns:a14="http://schemas.microsoft.com/office/drawing/2010/main">
                <a:solidFill>
                  <a:srgbClr val="FFFFFF"/>
                </a:solidFill>
              </a14:hiddenFill>
            </a:ext>
          </a:extLst>
        </p:spPr>
        <p:txBody>
          <a:bodyPr wrap="square">
            <a:spAutoFit/>
          </a:bodyPr>
          <a:lstStyle/>
          <a:p>
            <a:endParaRPr lang="en-IN" sz="2400"/>
          </a:p>
        </p:txBody>
      </p:sp>
      <p:pic>
        <p:nvPicPr>
          <p:cNvPr id="34829" name="Picture 14" descr="house">
            <a:extLst>
              <a:ext uri="{FF2B5EF4-FFF2-40B4-BE49-F238E27FC236}">
                <a16:creationId xmlns:a16="http://schemas.microsoft.com/office/drawing/2014/main" id="{DE770478-83F3-8F50-929F-ECED53F015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8938" y="101600"/>
            <a:ext cx="1295400"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735539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8">
            <a:extLst>
              <a:ext uri="{FF2B5EF4-FFF2-40B4-BE49-F238E27FC236}">
                <a16:creationId xmlns:a16="http://schemas.microsoft.com/office/drawing/2014/main" id="{359A9E17-50CB-8BFD-E5CC-57576CE1EBF1}"/>
              </a:ext>
            </a:extLst>
          </p:cNvPr>
          <p:cNvSpPr>
            <a:spLocks noChangeArrowheads="1"/>
          </p:cNvSpPr>
          <p:nvPr/>
        </p:nvSpPr>
        <p:spPr bwMode="auto">
          <a:xfrm>
            <a:off x="1981200" y="1676400"/>
            <a:ext cx="8305800" cy="914400"/>
          </a:xfrm>
          <a:prstGeom prst="rect">
            <a:avLst/>
          </a:prstGeom>
          <a:solidFill>
            <a:schemeClr val="bg1"/>
          </a:solidFill>
          <a:ln w="28575" algn="ctr">
            <a:solidFill>
              <a:schemeClr val="tx1"/>
            </a:solidFill>
            <a:miter lim="800000"/>
            <a:headEnd/>
            <a:tailEnd/>
          </a:ln>
        </p:spPr>
        <p:txBody>
          <a:bodyPr wrap="squar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35843" name="Rectangle 3">
            <a:extLst>
              <a:ext uri="{FF2B5EF4-FFF2-40B4-BE49-F238E27FC236}">
                <a16:creationId xmlns:a16="http://schemas.microsoft.com/office/drawing/2014/main" id="{46046207-47AB-4181-7B35-97EDE3314F65}"/>
              </a:ext>
            </a:extLst>
          </p:cNvPr>
          <p:cNvSpPr>
            <a:spLocks noChangeArrowheads="1"/>
          </p:cNvSpPr>
          <p:nvPr/>
        </p:nvSpPr>
        <p:spPr bwMode="auto">
          <a:xfrm>
            <a:off x="4343400" y="1905000"/>
            <a:ext cx="1752600" cy="457200"/>
          </a:xfrm>
          <a:prstGeom prst="rect">
            <a:avLst/>
          </a:prstGeom>
          <a:solidFill>
            <a:srgbClr val="C7DAF7"/>
          </a:solidFill>
          <a:ln w="12700" algn="ctr">
            <a:solidFill>
              <a:schemeClr val="tx1"/>
            </a:solidFill>
            <a:miter lim="800000"/>
            <a:headEnd/>
            <a:tailEnd/>
          </a:ln>
        </p:spPr>
        <p:txBody>
          <a:bodyPr wrap="squar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35844" name="Rectangle 4">
            <a:extLst>
              <a:ext uri="{FF2B5EF4-FFF2-40B4-BE49-F238E27FC236}">
                <a16:creationId xmlns:a16="http://schemas.microsoft.com/office/drawing/2014/main" id="{77062877-8C5E-E858-4F1F-4864A37E3B4A}"/>
              </a:ext>
            </a:extLst>
          </p:cNvPr>
          <p:cNvSpPr>
            <a:spLocks noGrp="1" noChangeArrowheads="1"/>
          </p:cNvSpPr>
          <p:nvPr>
            <p:ph type="title"/>
          </p:nvPr>
        </p:nvSpPr>
        <p:spPr>
          <a:xfrm>
            <a:off x="2133600" y="228600"/>
            <a:ext cx="7924800" cy="914400"/>
          </a:xfrm>
        </p:spPr>
        <p:txBody>
          <a:bodyPr/>
          <a:lstStyle/>
          <a:p>
            <a:pPr eaLnBrk="1" hangingPunct="1">
              <a:lnSpc>
                <a:spcPct val="80000"/>
              </a:lnSpc>
            </a:pPr>
            <a:r>
              <a:rPr lang="en-US" altLang="en-US"/>
              <a:t>Example:  Interpretation of b</a:t>
            </a:r>
            <a:r>
              <a:rPr lang="en-US" altLang="en-US" baseline="-25000"/>
              <a:t>o</a:t>
            </a:r>
          </a:p>
        </p:txBody>
      </p:sp>
      <p:sp>
        <p:nvSpPr>
          <p:cNvPr id="35845" name="Rectangle 5">
            <a:extLst>
              <a:ext uri="{FF2B5EF4-FFF2-40B4-BE49-F238E27FC236}">
                <a16:creationId xmlns:a16="http://schemas.microsoft.com/office/drawing/2014/main" id="{2753E1A8-F5DF-7F91-853A-61B4585A5195}"/>
              </a:ext>
            </a:extLst>
          </p:cNvPr>
          <p:cNvSpPr>
            <a:spLocks noGrp="1" noChangeArrowheads="1"/>
          </p:cNvSpPr>
          <p:nvPr>
            <p:ph idx="1"/>
          </p:nvPr>
        </p:nvSpPr>
        <p:spPr>
          <a:xfrm>
            <a:off x="2133600" y="2797176"/>
            <a:ext cx="8077200" cy="2591672"/>
          </a:xfrm>
        </p:spPr>
        <p:txBody>
          <a:bodyPr wrap="square">
            <a:spAutoFit/>
          </a:bodyPr>
          <a:lstStyle/>
          <a:p>
            <a:pPr eaLnBrk="1" hangingPunct="1">
              <a:lnSpc>
                <a:spcPct val="110000"/>
              </a:lnSpc>
              <a:spcBef>
                <a:spcPct val="40000"/>
              </a:spcBef>
              <a:buSzTx/>
              <a:buFont typeface="Wingdings" panose="05000000000000000000" pitchFamily="2" charset="2"/>
              <a:buChar char="§"/>
            </a:pPr>
            <a:r>
              <a:rPr lang="en-US" altLang="en-US"/>
              <a:t>b</a:t>
            </a:r>
            <a:r>
              <a:rPr lang="en-US" altLang="en-US" baseline="-25000"/>
              <a:t>0</a:t>
            </a:r>
            <a:r>
              <a:rPr lang="en-US" altLang="en-US"/>
              <a:t> is the estimated mean value of Y when the value of X is zero (if X = 0 is in the range of observed X values)</a:t>
            </a:r>
          </a:p>
          <a:p>
            <a:pPr eaLnBrk="1" hangingPunct="1">
              <a:lnSpc>
                <a:spcPct val="110000"/>
              </a:lnSpc>
              <a:spcBef>
                <a:spcPct val="40000"/>
              </a:spcBef>
              <a:buSzTx/>
              <a:buFont typeface="Wingdings" panose="05000000000000000000" pitchFamily="2" charset="2"/>
              <a:buChar char="§"/>
            </a:pPr>
            <a:r>
              <a:rPr lang="en-US" altLang="en-US"/>
              <a:t>Because a house cannot have a square footage of 0, b</a:t>
            </a:r>
            <a:r>
              <a:rPr lang="en-US" altLang="en-US" baseline="-25000"/>
              <a:t>0</a:t>
            </a:r>
            <a:r>
              <a:rPr lang="en-US" altLang="en-US"/>
              <a:t> has no practical application</a:t>
            </a:r>
          </a:p>
        </p:txBody>
      </p:sp>
      <p:graphicFrame>
        <p:nvGraphicFramePr>
          <p:cNvPr id="35846" name="Object 7">
            <a:extLst>
              <a:ext uri="{FF2B5EF4-FFF2-40B4-BE49-F238E27FC236}">
                <a16:creationId xmlns:a16="http://schemas.microsoft.com/office/drawing/2014/main" id="{80893180-5442-3D59-9DD8-97F751173FCF}"/>
              </a:ext>
            </a:extLst>
          </p:cNvPr>
          <p:cNvGraphicFramePr>
            <a:graphicFrameLocks noChangeAspect="1"/>
          </p:cNvGraphicFramePr>
          <p:nvPr/>
        </p:nvGraphicFramePr>
        <p:xfrm>
          <a:off x="2057400" y="1905000"/>
          <a:ext cx="8001000" cy="509588"/>
        </p:xfrm>
        <a:graphic>
          <a:graphicData uri="http://schemas.openxmlformats.org/presentationml/2006/ole">
            <mc:AlternateContent xmlns:mc="http://schemas.openxmlformats.org/markup-compatibility/2006">
              <mc:Choice xmlns:v="urn:schemas-microsoft-com:vml" Requires="v">
                <p:oleObj name="Equation" r:id="rId2" imgW="3200400" imgH="203200" progId="Equation.3">
                  <p:embed/>
                </p:oleObj>
              </mc:Choice>
              <mc:Fallback>
                <p:oleObj name="Equation" r:id="rId2" imgW="3200400" imgH="203200" progId="Equation.3">
                  <p:embed/>
                  <p:pic>
                    <p:nvPicPr>
                      <p:cNvPr id="35846" name="Object 7">
                        <a:extLst>
                          <a:ext uri="{FF2B5EF4-FFF2-40B4-BE49-F238E27FC236}">
                            <a16:creationId xmlns:a16="http://schemas.microsoft.com/office/drawing/2014/main" id="{80893180-5442-3D59-9DD8-97F751173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80010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7" name="Freeform 7">
            <a:extLst>
              <a:ext uri="{FF2B5EF4-FFF2-40B4-BE49-F238E27FC236}">
                <a16:creationId xmlns:a16="http://schemas.microsoft.com/office/drawing/2014/main" id="{9D31D90F-E304-1BD3-0B9F-04A976755047}"/>
              </a:ext>
            </a:extLst>
          </p:cNvPr>
          <p:cNvSpPr>
            <a:spLocks/>
          </p:cNvSpPr>
          <p:nvPr/>
        </p:nvSpPr>
        <p:spPr bwMode="auto">
          <a:xfrm>
            <a:off x="2743200" y="1828801"/>
            <a:ext cx="628650" cy="85725"/>
          </a:xfrm>
          <a:custGeom>
            <a:avLst/>
            <a:gdLst>
              <a:gd name="T0" fmla="*/ 0 w 396"/>
              <a:gd name="T1" fmla="*/ 2147483646 h 54"/>
              <a:gd name="T2" fmla="*/ 2147483646 w 396"/>
              <a:gd name="T3" fmla="*/ 0 h 54"/>
              <a:gd name="T4" fmla="*/ 2147483646 w 396"/>
              <a:gd name="T5" fmla="*/ 2147483646 h 54"/>
              <a:gd name="T6" fmla="*/ 0 60000 65536"/>
              <a:gd name="T7" fmla="*/ 0 60000 65536"/>
              <a:gd name="T8" fmla="*/ 0 60000 65536"/>
              <a:gd name="T9" fmla="*/ 0 w 396"/>
              <a:gd name="T10" fmla="*/ 0 h 54"/>
              <a:gd name="T11" fmla="*/ 396 w 396"/>
              <a:gd name="T12" fmla="*/ 54 h 54"/>
            </a:gdLst>
            <a:ahLst/>
            <a:cxnLst>
              <a:cxn ang="T6">
                <a:pos x="T0" y="T1"/>
              </a:cxn>
              <a:cxn ang="T7">
                <a:pos x="T2" y="T3"/>
              </a:cxn>
              <a:cxn ang="T8">
                <a:pos x="T4" y="T5"/>
              </a:cxn>
            </a:cxnLst>
            <a:rect l="T9" t="T10" r="T11" b="T12"/>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IN" sz="2400"/>
          </a:p>
        </p:txBody>
      </p:sp>
      <p:pic>
        <p:nvPicPr>
          <p:cNvPr id="35848" name="Picture 9" descr="house">
            <a:extLst>
              <a:ext uri="{FF2B5EF4-FFF2-40B4-BE49-F238E27FC236}">
                <a16:creationId xmlns:a16="http://schemas.microsoft.com/office/drawing/2014/main" id="{0310E932-4B93-3A63-2C4B-A38EEABDD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6400" y="130175"/>
            <a:ext cx="1295400"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136154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8">
            <a:extLst>
              <a:ext uri="{FF2B5EF4-FFF2-40B4-BE49-F238E27FC236}">
                <a16:creationId xmlns:a16="http://schemas.microsoft.com/office/drawing/2014/main" id="{65C6F41A-0395-0531-CECE-2134BA1414DC}"/>
              </a:ext>
            </a:extLst>
          </p:cNvPr>
          <p:cNvSpPr>
            <a:spLocks noChangeArrowheads="1"/>
          </p:cNvSpPr>
          <p:nvPr/>
        </p:nvSpPr>
        <p:spPr bwMode="auto">
          <a:xfrm>
            <a:off x="1981200" y="1676400"/>
            <a:ext cx="8305800" cy="914400"/>
          </a:xfrm>
          <a:prstGeom prst="rect">
            <a:avLst/>
          </a:prstGeom>
          <a:solidFill>
            <a:schemeClr val="bg1"/>
          </a:solidFill>
          <a:ln w="28575" algn="ctr">
            <a:solidFill>
              <a:schemeClr val="tx1"/>
            </a:solidFill>
            <a:miter lim="800000"/>
            <a:headEnd/>
            <a:tailEnd/>
          </a:ln>
        </p:spPr>
        <p:txBody>
          <a:bodyPr wrap="squar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36867" name="Rectangle 2">
            <a:extLst>
              <a:ext uri="{FF2B5EF4-FFF2-40B4-BE49-F238E27FC236}">
                <a16:creationId xmlns:a16="http://schemas.microsoft.com/office/drawing/2014/main" id="{D4A948A4-5E37-B6A8-8496-9F7A0252747A}"/>
              </a:ext>
            </a:extLst>
          </p:cNvPr>
          <p:cNvSpPr>
            <a:spLocks noChangeArrowheads="1"/>
          </p:cNvSpPr>
          <p:nvPr/>
        </p:nvSpPr>
        <p:spPr bwMode="auto">
          <a:xfrm>
            <a:off x="6324600" y="1905000"/>
            <a:ext cx="1524000" cy="457200"/>
          </a:xfrm>
          <a:prstGeom prst="rect">
            <a:avLst/>
          </a:prstGeom>
          <a:solidFill>
            <a:srgbClr val="C7DAF7"/>
          </a:solidFill>
          <a:ln w="12700" algn="ctr">
            <a:solidFill>
              <a:schemeClr val="tx1"/>
            </a:solidFill>
            <a:miter lim="800000"/>
            <a:headEnd/>
            <a:tailEnd/>
          </a:ln>
        </p:spPr>
        <p:txBody>
          <a:bodyPr wrap="squar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36868" name="Rectangle 3">
            <a:extLst>
              <a:ext uri="{FF2B5EF4-FFF2-40B4-BE49-F238E27FC236}">
                <a16:creationId xmlns:a16="http://schemas.microsoft.com/office/drawing/2014/main" id="{1451F132-0319-DD14-4AD7-B86353D75F26}"/>
              </a:ext>
            </a:extLst>
          </p:cNvPr>
          <p:cNvSpPr>
            <a:spLocks noChangeArrowheads="1"/>
          </p:cNvSpPr>
          <p:nvPr/>
        </p:nvSpPr>
        <p:spPr bwMode="auto">
          <a:xfrm>
            <a:off x="3657600" y="4464050"/>
            <a:ext cx="1828800" cy="457200"/>
          </a:xfrm>
          <a:prstGeom prst="rect">
            <a:avLst/>
          </a:prstGeom>
          <a:solidFill>
            <a:srgbClr val="C7DAF7"/>
          </a:solidFill>
          <a:ln w="19050" algn="ctr">
            <a:solidFill>
              <a:schemeClr val="tx1"/>
            </a:solidFill>
            <a:miter lim="800000"/>
            <a:headEnd/>
            <a:tailEnd/>
          </a:ln>
        </p:spPr>
        <p:txBody>
          <a:bodyPr wrap="squar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36869" name="Rectangle 4">
            <a:extLst>
              <a:ext uri="{FF2B5EF4-FFF2-40B4-BE49-F238E27FC236}">
                <a16:creationId xmlns:a16="http://schemas.microsoft.com/office/drawing/2014/main" id="{A8AD6302-32D5-392C-F7B9-6DB830627BBD}"/>
              </a:ext>
            </a:extLst>
          </p:cNvPr>
          <p:cNvSpPr>
            <a:spLocks noGrp="1" noChangeArrowheads="1"/>
          </p:cNvSpPr>
          <p:nvPr>
            <p:ph type="title"/>
          </p:nvPr>
        </p:nvSpPr>
        <p:spPr/>
        <p:txBody>
          <a:bodyPr/>
          <a:lstStyle/>
          <a:p>
            <a:pPr eaLnBrk="1" hangingPunct="1">
              <a:lnSpc>
                <a:spcPct val="80000"/>
              </a:lnSpc>
            </a:pPr>
            <a:r>
              <a:rPr lang="en-US" altLang="en-US"/>
              <a:t>Example:  Interpreting b</a:t>
            </a:r>
            <a:r>
              <a:rPr lang="en-US" altLang="en-US" baseline="-25000"/>
              <a:t>1</a:t>
            </a:r>
          </a:p>
        </p:txBody>
      </p:sp>
      <p:sp>
        <p:nvSpPr>
          <p:cNvPr id="36870" name="Rectangle 5">
            <a:extLst>
              <a:ext uri="{FF2B5EF4-FFF2-40B4-BE49-F238E27FC236}">
                <a16:creationId xmlns:a16="http://schemas.microsoft.com/office/drawing/2014/main" id="{E0ECB017-26ED-DA9B-10E7-7CA5608CACB2}"/>
              </a:ext>
            </a:extLst>
          </p:cNvPr>
          <p:cNvSpPr>
            <a:spLocks noGrp="1" noChangeArrowheads="1"/>
          </p:cNvSpPr>
          <p:nvPr>
            <p:ph idx="1"/>
          </p:nvPr>
        </p:nvSpPr>
        <p:spPr>
          <a:xfrm>
            <a:off x="2133600" y="2674938"/>
            <a:ext cx="8077200" cy="3078162"/>
          </a:xfrm>
        </p:spPr>
        <p:txBody>
          <a:bodyPr wrap="square">
            <a:spAutoFit/>
          </a:bodyPr>
          <a:lstStyle/>
          <a:p>
            <a:pPr eaLnBrk="1" hangingPunct="1">
              <a:lnSpc>
                <a:spcPct val="110000"/>
              </a:lnSpc>
              <a:spcBef>
                <a:spcPct val="40000"/>
              </a:spcBef>
              <a:buSzTx/>
              <a:buFont typeface="Wingdings" panose="05000000000000000000" pitchFamily="2" charset="2"/>
              <a:buChar char="§"/>
            </a:pPr>
            <a:r>
              <a:rPr lang="en-US" altLang="en-US" sz="3200"/>
              <a:t>b</a:t>
            </a:r>
            <a:r>
              <a:rPr lang="en-US" altLang="en-US" sz="3200" baseline="-25000"/>
              <a:t>1</a:t>
            </a:r>
            <a:r>
              <a:rPr lang="en-US" altLang="en-US" sz="3200"/>
              <a:t> estimates the change in the mean value of Y as a result of a one-unit increase in X</a:t>
            </a:r>
          </a:p>
          <a:p>
            <a:pPr lvl="1" eaLnBrk="1" hangingPunct="1">
              <a:lnSpc>
                <a:spcPct val="110000"/>
              </a:lnSpc>
              <a:spcBef>
                <a:spcPct val="40000"/>
              </a:spcBef>
            </a:pPr>
            <a:r>
              <a:rPr lang="en-US" altLang="en-US">
                <a:solidFill>
                  <a:srgbClr val="C1BAF8"/>
                </a:solidFill>
              </a:rPr>
              <a:t>Here,</a:t>
            </a:r>
            <a:r>
              <a:rPr lang="en-US" altLang="en-US">
                <a:solidFill>
                  <a:schemeClr val="folHlink"/>
                </a:solidFill>
              </a:rPr>
              <a:t> b</a:t>
            </a:r>
            <a:r>
              <a:rPr lang="en-US" altLang="en-US" baseline="-25000">
                <a:solidFill>
                  <a:schemeClr val="folHlink"/>
                </a:solidFill>
              </a:rPr>
              <a:t>1</a:t>
            </a:r>
            <a:r>
              <a:rPr lang="en-US" altLang="en-US">
                <a:solidFill>
                  <a:schemeClr val="folHlink"/>
                </a:solidFill>
              </a:rPr>
              <a:t> = 0.10977 </a:t>
            </a:r>
            <a:r>
              <a:rPr lang="en-US" altLang="en-US">
                <a:solidFill>
                  <a:srgbClr val="C1BAF8"/>
                </a:solidFill>
              </a:rPr>
              <a:t>tells us that the mean value of a house increases by .10977($1000) = $109.77, on average, for each additional one square foot of size</a:t>
            </a:r>
          </a:p>
        </p:txBody>
      </p:sp>
      <p:graphicFrame>
        <p:nvGraphicFramePr>
          <p:cNvPr id="36871" name="Object 7">
            <a:extLst>
              <a:ext uri="{FF2B5EF4-FFF2-40B4-BE49-F238E27FC236}">
                <a16:creationId xmlns:a16="http://schemas.microsoft.com/office/drawing/2014/main" id="{1AAA0194-C19A-7259-65EB-757F197C1733}"/>
              </a:ext>
            </a:extLst>
          </p:cNvPr>
          <p:cNvGraphicFramePr>
            <a:graphicFrameLocks noChangeAspect="1"/>
          </p:cNvGraphicFramePr>
          <p:nvPr/>
        </p:nvGraphicFramePr>
        <p:xfrm>
          <a:off x="2057400" y="1905000"/>
          <a:ext cx="8001000" cy="509588"/>
        </p:xfrm>
        <a:graphic>
          <a:graphicData uri="http://schemas.openxmlformats.org/presentationml/2006/ole">
            <mc:AlternateContent xmlns:mc="http://schemas.openxmlformats.org/markup-compatibility/2006">
              <mc:Choice xmlns:v="urn:schemas-microsoft-com:vml" Requires="v">
                <p:oleObj name="Equation" r:id="rId2" imgW="3200400" imgH="203200" progId="Equation.3">
                  <p:embed/>
                </p:oleObj>
              </mc:Choice>
              <mc:Fallback>
                <p:oleObj name="Equation" r:id="rId2" imgW="3200400" imgH="203200" progId="Equation.3">
                  <p:embed/>
                  <p:pic>
                    <p:nvPicPr>
                      <p:cNvPr id="36871" name="Object 7">
                        <a:extLst>
                          <a:ext uri="{FF2B5EF4-FFF2-40B4-BE49-F238E27FC236}">
                            <a16:creationId xmlns:a16="http://schemas.microsoft.com/office/drawing/2014/main" id="{1AAA0194-C19A-7259-65EB-757F197C1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8001000" cy="509588"/>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872" name="Freeform 7">
            <a:extLst>
              <a:ext uri="{FF2B5EF4-FFF2-40B4-BE49-F238E27FC236}">
                <a16:creationId xmlns:a16="http://schemas.microsoft.com/office/drawing/2014/main" id="{9F3CA584-5F80-ABEF-6086-F095930B6753}"/>
              </a:ext>
            </a:extLst>
          </p:cNvPr>
          <p:cNvSpPr>
            <a:spLocks/>
          </p:cNvSpPr>
          <p:nvPr/>
        </p:nvSpPr>
        <p:spPr bwMode="auto">
          <a:xfrm>
            <a:off x="2743200" y="1828801"/>
            <a:ext cx="628650" cy="85725"/>
          </a:xfrm>
          <a:custGeom>
            <a:avLst/>
            <a:gdLst>
              <a:gd name="T0" fmla="*/ 0 w 396"/>
              <a:gd name="T1" fmla="*/ 2147483646 h 54"/>
              <a:gd name="T2" fmla="*/ 2147483646 w 396"/>
              <a:gd name="T3" fmla="*/ 0 h 54"/>
              <a:gd name="T4" fmla="*/ 2147483646 w 396"/>
              <a:gd name="T5" fmla="*/ 2147483646 h 54"/>
              <a:gd name="T6" fmla="*/ 0 60000 65536"/>
              <a:gd name="T7" fmla="*/ 0 60000 65536"/>
              <a:gd name="T8" fmla="*/ 0 60000 65536"/>
              <a:gd name="T9" fmla="*/ 0 w 396"/>
              <a:gd name="T10" fmla="*/ 0 h 54"/>
              <a:gd name="T11" fmla="*/ 396 w 396"/>
              <a:gd name="T12" fmla="*/ 54 h 54"/>
            </a:gdLst>
            <a:ahLst/>
            <a:cxnLst>
              <a:cxn ang="T6">
                <a:pos x="T0" y="T1"/>
              </a:cxn>
              <a:cxn ang="T7">
                <a:pos x="T2" y="T3"/>
              </a:cxn>
              <a:cxn ang="T8">
                <a:pos x="T4" y="T5"/>
              </a:cxn>
            </a:cxnLst>
            <a:rect l="T9" t="T10" r="T11" b="T12"/>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IN" sz="2400"/>
          </a:p>
        </p:txBody>
      </p:sp>
      <p:pic>
        <p:nvPicPr>
          <p:cNvPr id="36873" name="Picture 9" descr="house">
            <a:extLst>
              <a:ext uri="{FF2B5EF4-FFF2-40B4-BE49-F238E27FC236}">
                <a16:creationId xmlns:a16="http://schemas.microsoft.com/office/drawing/2014/main" id="{9499CED5-3684-6347-3E21-DFB25B226C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6400" y="63500"/>
            <a:ext cx="1295400"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564307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7890" name="Picture 2" descr="house">
            <a:extLst>
              <a:ext uri="{FF2B5EF4-FFF2-40B4-BE49-F238E27FC236}">
                <a16:creationId xmlns:a16="http://schemas.microsoft.com/office/drawing/2014/main" id="{C64DBF5D-0A1C-78F6-CC3F-F3E3443AA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2600" y="149226"/>
            <a:ext cx="1143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891" name="Object 4">
            <a:extLst>
              <a:ext uri="{FF2B5EF4-FFF2-40B4-BE49-F238E27FC236}">
                <a16:creationId xmlns:a16="http://schemas.microsoft.com/office/drawing/2014/main" id="{B1ED41C1-4D28-2161-69AF-00E76054B373}"/>
              </a:ext>
            </a:extLst>
          </p:cNvPr>
          <p:cNvGraphicFramePr>
            <a:graphicFrameLocks noChangeAspect="1"/>
          </p:cNvGraphicFramePr>
          <p:nvPr/>
        </p:nvGraphicFramePr>
        <p:xfrm>
          <a:off x="2667000" y="2895600"/>
          <a:ext cx="6324600" cy="2305050"/>
        </p:xfrm>
        <a:graphic>
          <a:graphicData uri="http://schemas.openxmlformats.org/presentationml/2006/ole">
            <mc:AlternateContent xmlns:mc="http://schemas.openxmlformats.org/markup-compatibility/2006">
              <mc:Choice xmlns:v="urn:schemas-microsoft-com:vml" Requires="v">
                <p:oleObj name="Equation" r:id="rId3" imgW="2438400" imgH="876300" progId="Equation.3">
                  <p:embed/>
                </p:oleObj>
              </mc:Choice>
              <mc:Fallback>
                <p:oleObj name="Equation" r:id="rId3" imgW="2438400" imgH="876300" progId="Equation.3">
                  <p:embed/>
                  <p:pic>
                    <p:nvPicPr>
                      <p:cNvPr id="37891" name="Object 4">
                        <a:extLst>
                          <a:ext uri="{FF2B5EF4-FFF2-40B4-BE49-F238E27FC236}">
                            <a16:creationId xmlns:a16="http://schemas.microsoft.com/office/drawing/2014/main" id="{B1ED41C1-4D28-2161-69AF-00E76054B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895600"/>
                        <a:ext cx="6324600" cy="2305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2" name="Freeform 4">
            <a:extLst>
              <a:ext uri="{FF2B5EF4-FFF2-40B4-BE49-F238E27FC236}">
                <a16:creationId xmlns:a16="http://schemas.microsoft.com/office/drawing/2014/main" id="{CFEE56D3-AD08-EF54-5376-0D453DF5D02D}"/>
              </a:ext>
            </a:extLst>
          </p:cNvPr>
          <p:cNvSpPr>
            <a:spLocks/>
          </p:cNvSpPr>
          <p:nvPr/>
        </p:nvSpPr>
        <p:spPr bwMode="auto">
          <a:xfrm>
            <a:off x="3429000" y="2895601"/>
            <a:ext cx="628650" cy="85725"/>
          </a:xfrm>
          <a:custGeom>
            <a:avLst/>
            <a:gdLst>
              <a:gd name="T0" fmla="*/ 0 w 396"/>
              <a:gd name="T1" fmla="*/ 2147483646 h 54"/>
              <a:gd name="T2" fmla="*/ 2147483646 w 396"/>
              <a:gd name="T3" fmla="*/ 0 h 54"/>
              <a:gd name="T4" fmla="*/ 2147483646 w 396"/>
              <a:gd name="T5" fmla="*/ 2147483646 h 54"/>
              <a:gd name="T6" fmla="*/ 0 60000 65536"/>
              <a:gd name="T7" fmla="*/ 0 60000 65536"/>
              <a:gd name="T8" fmla="*/ 0 60000 65536"/>
              <a:gd name="T9" fmla="*/ 0 w 396"/>
              <a:gd name="T10" fmla="*/ 0 h 54"/>
              <a:gd name="T11" fmla="*/ 396 w 396"/>
              <a:gd name="T12" fmla="*/ 54 h 54"/>
            </a:gdLst>
            <a:ahLst/>
            <a:cxnLst>
              <a:cxn ang="T6">
                <a:pos x="T0" y="T1"/>
              </a:cxn>
              <a:cxn ang="T7">
                <a:pos x="T2" y="T3"/>
              </a:cxn>
              <a:cxn ang="T8">
                <a:pos x="T4" y="T5"/>
              </a:cxn>
            </a:cxnLst>
            <a:rect l="T9" t="T10" r="T11" b="T12"/>
            <a:pathLst>
              <a:path w="396" h="54">
                <a:moveTo>
                  <a:pt x="0" y="48"/>
                </a:moveTo>
                <a:lnTo>
                  <a:pt x="204" y="0"/>
                </a:lnTo>
                <a:lnTo>
                  <a:pt x="396" y="54"/>
                </a:lnTo>
              </a:path>
            </a:pathLst>
          </a:custGeom>
          <a:noFill/>
          <a:ln w="952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IN" sz="2400"/>
          </a:p>
        </p:txBody>
      </p:sp>
      <p:sp>
        <p:nvSpPr>
          <p:cNvPr id="37893" name="Rectangle 6">
            <a:extLst>
              <a:ext uri="{FF2B5EF4-FFF2-40B4-BE49-F238E27FC236}">
                <a16:creationId xmlns:a16="http://schemas.microsoft.com/office/drawing/2014/main" id="{27F3D863-FA70-DA6E-16DE-F94BFAB4B923}"/>
              </a:ext>
            </a:extLst>
          </p:cNvPr>
          <p:cNvSpPr>
            <a:spLocks noChangeArrowheads="1"/>
          </p:cNvSpPr>
          <p:nvPr/>
        </p:nvSpPr>
        <p:spPr bwMode="auto">
          <a:xfrm>
            <a:off x="2667000" y="1600200"/>
            <a:ext cx="6248400" cy="984250"/>
          </a:xfrm>
          <a:prstGeom prst="rect">
            <a:avLst/>
          </a:prstGeom>
          <a:solidFill>
            <a:srgbClr val="FDE0BD"/>
          </a:solidFill>
          <a:ln w="12700">
            <a:solidFill>
              <a:schemeClr val="tx1"/>
            </a:solidFill>
            <a:miter lim="800000"/>
            <a:headEnd/>
            <a:tailEnd/>
          </a:ln>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900"/>
              <a:t>Predict the price for a house with 2000 square feet:</a:t>
            </a:r>
          </a:p>
        </p:txBody>
      </p:sp>
      <p:sp>
        <p:nvSpPr>
          <p:cNvPr id="37894" name="Rectangle 7">
            <a:extLst>
              <a:ext uri="{FF2B5EF4-FFF2-40B4-BE49-F238E27FC236}">
                <a16:creationId xmlns:a16="http://schemas.microsoft.com/office/drawing/2014/main" id="{F25115A7-FC00-9967-A063-FD2D368F7079}"/>
              </a:ext>
            </a:extLst>
          </p:cNvPr>
          <p:cNvSpPr>
            <a:spLocks noChangeArrowheads="1"/>
          </p:cNvSpPr>
          <p:nvPr/>
        </p:nvSpPr>
        <p:spPr bwMode="auto">
          <a:xfrm>
            <a:off x="2690813" y="5326063"/>
            <a:ext cx="7162800" cy="984250"/>
          </a:xfrm>
          <a:prstGeom prst="rect">
            <a:avLst/>
          </a:prstGeom>
          <a:solidFill>
            <a:srgbClr val="C7DAF7"/>
          </a:solidFill>
          <a:ln w="12700">
            <a:solidFill>
              <a:schemeClr val="tx1"/>
            </a:solidFill>
            <a:miter lim="800000"/>
            <a:headEnd/>
            <a:tailEnd/>
          </a:ln>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900"/>
              <a:t>The predicted price for a house with 2000 square feet is 317.85($1,000s) = $317,850</a:t>
            </a:r>
          </a:p>
        </p:txBody>
      </p:sp>
      <p:sp>
        <p:nvSpPr>
          <p:cNvPr id="37895" name="Rectangle 10">
            <a:extLst>
              <a:ext uri="{FF2B5EF4-FFF2-40B4-BE49-F238E27FC236}">
                <a16:creationId xmlns:a16="http://schemas.microsoft.com/office/drawing/2014/main" id="{76626F76-7694-6D0C-72DB-D26B6EA593D0}"/>
              </a:ext>
            </a:extLst>
          </p:cNvPr>
          <p:cNvSpPr>
            <a:spLocks noGrp="1" noChangeArrowheads="1"/>
          </p:cNvSpPr>
          <p:nvPr>
            <p:ph type="title"/>
          </p:nvPr>
        </p:nvSpPr>
        <p:spPr>
          <a:xfrm>
            <a:off x="1866900" y="85725"/>
            <a:ext cx="7924800" cy="990600"/>
          </a:xfrm>
        </p:spPr>
        <p:txBody>
          <a:bodyPr/>
          <a:lstStyle/>
          <a:p>
            <a:pPr eaLnBrk="1" hangingPunct="1">
              <a:lnSpc>
                <a:spcPct val="80000"/>
              </a:lnSpc>
            </a:pPr>
            <a:r>
              <a:rPr lang="en-US" altLang="en-US"/>
              <a:t>Example:  Making Predictions</a:t>
            </a:r>
          </a:p>
        </p:txBody>
      </p:sp>
    </p:spTree>
    <p:extLst>
      <p:ext uri="{BB962C8B-B14F-4D97-AF65-F5344CB8AC3E}">
        <p14:creationId xmlns:p14="http://schemas.microsoft.com/office/powerpoint/2010/main" val="177220172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9F57-58F8-6F44-B9DF-37FB8664CA77}"/>
              </a:ext>
            </a:extLst>
          </p:cNvPr>
          <p:cNvSpPr>
            <a:spLocks noGrp="1"/>
          </p:cNvSpPr>
          <p:nvPr>
            <p:ph type="title"/>
          </p:nvPr>
        </p:nvSpPr>
        <p:spPr/>
        <p:txBody>
          <a:bodyPr/>
          <a:lstStyle/>
          <a:p>
            <a:r>
              <a:rPr lang="en-IN" dirty="0"/>
              <a:t>Assumptions of linear Regression </a:t>
            </a:r>
          </a:p>
        </p:txBody>
      </p:sp>
      <p:sp>
        <p:nvSpPr>
          <p:cNvPr id="3" name="Content Placeholder 2">
            <a:extLst>
              <a:ext uri="{FF2B5EF4-FFF2-40B4-BE49-F238E27FC236}">
                <a16:creationId xmlns:a16="http://schemas.microsoft.com/office/drawing/2014/main" id="{58DFE07B-3F72-A5A5-5BD4-C6E7B09851CF}"/>
              </a:ext>
            </a:extLst>
          </p:cNvPr>
          <p:cNvSpPr>
            <a:spLocks noGrp="1"/>
          </p:cNvSpPr>
          <p:nvPr>
            <p:ph idx="1"/>
          </p:nvPr>
        </p:nvSpPr>
        <p:spPr>
          <a:xfrm>
            <a:off x="2133600" y="1447801"/>
            <a:ext cx="8077200" cy="4532313"/>
          </a:xfrm>
        </p:spPr>
        <p:txBody>
          <a:bodyPr/>
          <a:lstStyle/>
          <a:p>
            <a:r>
              <a:rPr lang="en-US" dirty="0"/>
              <a:t>The basic assumptions of Linear Regression are as follows:</a:t>
            </a:r>
          </a:p>
          <a:p>
            <a:pPr marL="0" indent="0">
              <a:buNone/>
            </a:pPr>
            <a:endParaRPr lang="en-US" dirty="0"/>
          </a:p>
          <a:p>
            <a:r>
              <a:rPr lang="en-US" dirty="0"/>
              <a:t>1. Linearity: It states that the dependent variable Y should be linearly related to independent variables. This assumption can be checked by plotting a scatter plot between both variables.</a:t>
            </a:r>
            <a:endParaRPr lang="en-IN" dirty="0"/>
          </a:p>
        </p:txBody>
      </p:sp>
    </p:spTree>
    <p:extLst>
      <p:ext uri="{BB962C8B-B14F-4D97-AF65-F5344CB8AC3E}">
        <p14:creationId xmlns:p14="http://schemas.microsoft.com/office/powerpoint/2010/main" val="115269644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9F57-58F8-6F44-B9DF-37FB8664CA77}"/>
              </a:ext>
            </a:extLst>
          </p:cNvPr>
          <p:cNvSpPr>
            <a:spLocks noGrp="1"/>
          </p:cNvSpPr>
          <p:nvPr>
            <p:ph type="title"/>
          </p:nvPr>
        </p:nvSpPr>
        <p:spPr/>
        <p:txBody>
          <a:bodyPr/>
          <a:lstStyle/>
          <a:p>
            <a:r>
              <a:rPr lang="en-IN" dirty="0"/>
              <a:t>Assumptions of linear Regression </a:t>
            </a:r>
          </a:p>
        </p:txBody>
      </p:sp>
      <p:pic>
        <p:nvPicPr>
          <p:cNvPr id="62466" name="Picture 2" descr="Assumptions of Linear Regression 1">
            <a:extLst>
              <a:ext uri="{FF2B5EF4-FFF2-40B4-BE49-F238E27FC236}">
                <a16:creationId xmlns:a16="http://schemas.microsoft.com/office/drawing/2014/main" id="{A30C5982-986C-F638-5ECF-A953A16D41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400" y="2057400"/>
            <a:ext cx="7604828"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41214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9F57-58F8-6F44-B9DF-37FB8664CA77}"/>
              </a:ext>
            </a:extLst>
          </p:cNvPr>
          <p:cNvSpPr>
            <a:spLocks noGrp="1"/>
          </p:cNvSpPr>
          <p:nvPr>
            <p:ph type="title"/>
          </p:nvPr>
        </p:nvSpPr>
        <p:spPr/>
        <p:txBody>
          <a:bodyPr/>
          <a:lstStyle/>
          <a:p>
            <a:r>
              <a:rPr lang="en-IN" dirty="0"/>
              <a:t>Assumptions of linear Regression </a:t>
            </a:r>
          </a:p>
        </p:txBody>
      </p:sp>
      <p:sp>
        <p:nvSpPr>
          <p:cNvPr id="3" name="Content Placeholder 2">
            <a:extLst>
              <a:ext uri="{FF2B5EF4-FFF2-40B4-BE49-F238E27FC236}">
                <a16:creationId xmlns:a16="http://schemas.microsoft.com/office/drawing/2014/main" id="{58DFE07B-3F72-A5A5-5BD4-C6E7B09851CF}"/>
              </a:ext>
            </a:extLst>
          </p:cNvPr>
          <p:cNvSpPr>
            <a:spLocks noGrp="1"/>
          </p:cNvSpPr>
          <p:nvPr>
            <p:ph idx="1"/>
          </p:nvPr>
        </p:nvSpPr>
        <p:spPr>
          <a:xfrm>
            <a:off x="2098040" y="1333501"/>
            <a:ext cx="8077200" cy="4532313"/>
          </a:xfrm>
        </p:spPr>
        <p:txBody>
          <a:bodyPr/>
          <a:lstStyle/>
          <a:p>
            <a:r>
              <a:rPr lang="en-US" dirty="0"/>
              <a:t>2. Normality: The X and Y variables should be normally distributed. Histograms, KDE plots, Q-Q plots can be used to check the Normality assumption. </a:t>
            </a:r>
          </a:p>
          <a:p>
            <a:endParaRPr lang="en-IN" dirty="0"/>
          </a:p>
        </p:txBody>
      </p:sp>
      <p:pic>
        <p:nvPicPr>
          <p:cNvPr id="63490" name="Picture 2" descr="Assumptions of Linear Regression 2">
            <a:extLst>
              <a:ext uri="{FF2B5EF4-FFF2-40B4-BE49-F238E27FC236}">
                <a16:creationId xmlns:a16="http://schemas.microsoft.com/office/drawing/2014/main" id="{427B2C1F-BF45-088A-72D3-F9FA94884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454400"/>
            <a:ext cx="60198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62890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9F57-58F8-6F44-B9DF-37FB8664CA77}"/>
              </a:ext>
            </a:extLst>
          </p:cNvPr>
          <p:cNvSpPr>
            <a:spLocks noGrp="1"/>
          </p:cNvSpPr>
          <p:nvPr>
            <p:ph type="title"/>
          </p:nvPr>
        </p:nvSpPr>
        <p:spPr/>
        <p:txBody>
          <a:bodyPr/>
          <a:lstStyle/>
          <a:p>
            <a:r>
              <a:rPr lang="en-IN" dirty="0"/>
              <a:t>Assumptions of linear Regression </a:t>
            </a:r>
          </a:p>
        </p:txBody>
      </p:sp>
      <p:sp>
        <p:nvSpPr>
          <p:cNvPr id="3" name="Content Placeholder 2">
            <a:extLst>
              <a:ext uri="{FF2B5EF4-FFF2-40B4-BE49-F238E27FC236}">
                <a16:creationId xmlns:a16="http://schemas.microsoft.com/office/drawing/2014/main" id="{58DFE07B-3F72-A5A5-5BD4-C6E7B09851CF}"/>
              </a:ext>
            </a:extLst>
          </p:cNvPr>
          <p:cNvSpPr>
            <a:spLocks noGrp="1"/>
          </p:cNvSpPr>
          <p:nvPr>
            <p:ph idx="1"/>
          </p:nvPr>
        </p:nvSpPr>
        <p:spPr/>
        <p:txBody>
          <a:bodyPr/>
          <a:lstStyle/>
          <a:p>
            <a:pPr algn="just"/>
            <a:r>
              <a:rPr lang="en-US" dirty="0"/>
              <a:t>Homoscedasticity: The variance of the error terms should be constant </a:t>
            </a:r>
            <a:r>
              <a:rPr lang="en-US" dirty="0" err="1"/>
              <a:t>i.e</a:t>
            </a:r>
            <a:r>
              <a:rPr lang="en-US" dirty="0"/>
              <a:t> the spread of residuals should be constant for all values of X. This assumption can be checked by plotting a residual plot. If the assumption is violated then the points will form a funnel shape otherwise they will be constant.</a:t>
            </a:r>
            <a:endParaRPr lang="en-IN" dirty="0"/>
          </a:p>
        </p:txBody>
      </p:sp>
    </p:spTree>
    <p:extLst>
      <p:ext uri="{BB962C8B-B14F-4D97-AF65-F5344CB8AC3E}">
        <p14:creationId xmlns:p14="http://schemas.microsoft.com/office/powerpoint/2010/main" val="355992178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9F57-58F8-6F44-B9DF-37FB8664CA77}"/>
              </a:ext>
            </a:extLst>
          </p:cNvPr>
          <p:cNvSpPr>
            <a:spLocks noGrp="1"/>
          </p:cNvSpPr>
          <p:nvPr>
            <p:ph type="title"/>
          </p:nvPr>
        </p:nvSpPr>
        <p:spPr/>
        <p:txBody>
          <a:bodyPr/>
          <a:lstStyle/>
          <a:p>
            <a:r>
              <a:rPr lang="en-IN" dirty="0"/>
              <a:t>Assumptions of linear Regression </a:t>
            </a:r>
          </a:p>
        </p:txBody>
      </p:sp>
      <p:pic>
        <p:nvPicPr>
          <p:cNvPr id="64514" name="Picture 2" descr="Assumptions of Linear Regression 2">
            <a:extLst>
              <a:ext uri="{FF2B5EF4-FFF2-40B4-BE49-F238E27FC236}">
                <a16:creationId xmlns:a16="http://schemas.microsoft.com/office/drawing/2014/main" id="{31123DBB-AC7B-A78C-AA9C-9CF867F477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7001" y="1524001"/>
            <a:ext cx="6553200" cy="4837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73259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04BB4508-1B3C-0EEE-ED7E-1A6E79D75AFC}"/>
              </a:ext>
            </a:extLst>
          </p:cNvPr>
          <p:cNvSpPr>
            <a:spLocks noGrp="1" noChangeArrowheads="1"/>
          </p:cNvSpPr>
          <p:nvPr>
            <p:ph type="ctrTitle"/>
          </p:nvPr>
        </p:nvSpPr>
        <p:spPr>
          <a:xfrm>
            <a:off x="3162300" y="2133601"/>
            <a:ext cx="5867400" cy="1470025"/>
          </a:xfrm>
        </p:spPr>
        <p:txBody>
          <a:bodyPr/>
          <a:lstStyle/>
          <a:p>
            <a:r>
              <a:rPr lang="en-US" altLang="en-US" sz="4400"/>
              <a:t>Correlation Analysis</a:t>
            </a:r>
            <a:endParaRPr lang="en-US" altLang="en-US" sz="4000"/>
          </a:p>
        </p:txBody>
      </p:sp>
    </p:spTree>
    <p:extLst>
      <p:ext uri="{BB962C8B-B14F-4D97-AF65-F5344CB8AC3E}">
        <p14:creationId xmlns:p14="http://schemas.microsoft.com/office/powerpoint/2010/main" val="244138149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9F57-58F8-6F44-B9DF-37FB8664CA77}"/>
              </a:ext>
            </a:extLst>
          </p:cNvPr>
          <p:cNvSpPr>
            <a:spLocks noGrp="1"/>
          </p:cNvSpPr>
          <p:nvPr>
            <p:ph type="title"/>
          </p:nvPr>
        </p:nvSpPr>
        <p:spPr/>
        <p:txBody>
          <a:bodyPr/>
          <a:lstStyle/>
          <a:p>
            <a:r>
              <a:rPr lang="en-IN" dirty="0"/>
              <a:t>Assumptions of linear Regression </a:t>
            </a:r>
          </a:p>
        </p:txBody>
      </p:sp>
      <p:sp>
        <p:nvSpPr>
          <p:cNvPr id="3" name="Content Placeholder 2">
            <a:extLst>
              <a:ext uri="{FF2B5EF4-FFF2-40B4-BE49-F238E27FC236}">
                <a16:creationId xmlns:a16="http://schemas.microsoft.com/office/drawing/2014/main" id="{58DFE07B-3F72-A5A5-5BD4-C6E7B09851CF}"/>
              </a:ext>
            </a:extLst>
          </p:cNvPr>
          <p:cNvSpPr>
            <a:spLocks noGrp="1"/>
          </p:cNvSpPr>
          <p:nvPr>
            <p:ph idx="1"/>
          </p:nvPr>
        </p:nvSpPr>
        <p:spPr/>
        <p:txBody>
          <a:bodyPr/>
          <a:lstStyle/>
          <a:p>
            <a:pPr algn="just"/>
            <a:r>
              <a:rPr lang="en-US" dirty="0"/>
              <a:t>Independence/No Multicollinearity: The variables should be independent of each other </a:t>
            </a:r>
            <a:r>
              <a:rPr lang="en-US" dirty="0" err="1"/>
              <a:t>i.e</a:t>
            </a:r>
            <a:r>
              <a:rPr lang="en-US" dirty="0"/>
              <a:t> no correlation should be there between the independent variables. To check the assumption, we can use a correlation matrix or VIF score. If the VIF score is greater than 5 then the variables are highly correlated.</a:t>
            </a:r>
            <a:endParaRPr lang="en-IN" dirty="0"/>
          </a:p>
        </p:txBody>
      </p:sp>
    </p:spTree>
    <p:extLst>
      <p:ext uri="{BB962C8B-B14F-4D97-AF65-F5344CB8AC3E}">
        <p14:creationId xmlns:p14="http://schemas.microsoft.com/office/powerpoint/2010/main" val="2048464551"/>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9F57-58F8-6F44-B9DF-37FB8664CA77}"/>
              </a:ext>
            </a:extLst>
          </p:cNvPr>
          <p:cNvSpPr>
            <a:spLocks noGrp="1"/>
          </p:cNvSpPr>
          <p:nvPr>
            <p:ph type="title"/>
          </p:nvPr>
        </p:nvSpPr>
        <p:spPr>
          <a:xfrm>
            <a:off x="2133600" y="228600"/>
            <a:ext cx="7924800" cy="990600"/>
          </a:xfrm>
        </p:spPr>
        <p:txBody>
          <a:bodyPr wrap="square" anchor="b">
            <a:normAutofit/>
          </a:bodyPr>
          <a:lstStyle/>
          <a:p>
            <a:r>
              <a:rPr lang="en-IN" dirty="0"/>
              <a:t>Assumptions of linear Regression </a:t>
            </a:r>
          </a:p>
        </p:txBody>
      </p:sp>
      <p:sp>
        <p:nvSpPr>
          <p:cNvPr id="3" name="Content Placeholder 2">
            <a:extLst>
              <a:ext uri="{FF2B5EF4-FFF2-40B4-BE49-F238E27FC236}">
                <a16:creationId xmlns:a16="http://schemas.microsoft.com/office/drawing/2014/main" id="{58DFE07B-3F72-A5A5-5BD4-C6E7B09851CF}"/>
              </a:ext>
            </a:extLst>
          </p:cNvPr>
          <p:cNvSpPr>
            <a:spLocks noGrp="1"/>
          </p:cNvSpPr>
          <p:nvPr>
            <p:ph sz="half" idx="1"/>
          </p:nvPr>
        </p:nvSpPr>
        <p:spPr>
          <a:xfrm>
            <a:off x="2133600" y="1828801"/>
            <a:ext cx="3962400" cy="4532313"/>
          </a:xfrm>
        </p:spPr>
        <p:txBody>
          <a:bodyPr wrap="square" anchor="t">
            <a:normAutofit/>
          </a:bodyPr>
          <a:lstStyle/>
          <a:p>
            <a:r>
              <a:rPr lang="en-US" dirty="0"/>
              <a:t>In the image, a high correlation is present between x5 and x6 variables.</a:t>
            </a:r>
          </a:p>
          <a:p>
            <a:endParaRPr lang="en-IN" dirty="0"/>
          </a:p>
        </p:txBody>
      </p:sp>
      <p:pic>
        <p:nvPicPr>
          <p:cNvPr id="66562" name="Picture 2" descr="correlation Assumptions of Linear Regression">
            <a:extLst>
              <a:ext uri="{FF2B5EF4-FFF2-40B4-BE49-F238E27FC236}">
                <a16:creationId xmlns:a16="http://schemas.microsoft.com/office/drawing/2014/main" id="{C038C154-625E-A8E3-A518-5C81C5BFEF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48400" y="2277207"/>
            <a:ext cx="3962400" cy="363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015107"/>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9F57-58F8-6F44-B9DF-37FB8664CA77}"/>
              </a:ext>
            </a:extLst>
          </p:cNvPr>
          <p:cNvSpPr>
            <a:spLocks noGrp="1"/>
          </p:cNvSpPr>
          <p:nvPr>
            <p:ph type="title"/>
          </p:nvPr>
        </p:nvSpPr>
        <p:spPr>
          <a:xfrm>
            <a:off x="2133600" y="228600"/>
            <a:ext cx="7924800" cy="990600"/>
          </a:xfrm>
        </p:spPr>
        <p:txBody>
          <a:bodyPr wrap="square" anchor="b">
            <a:normAutofit/>
          </a:bodyPr>
          <a:lstStyle/>
          <a:p>
            <a:r>
              <a:rPr lang="en-IN" dirty="0"/>
              <a:t>Assumptions of linear Regression </a:t>
            </a:r>
          </a:p>
        </p:txBody>
      </p:sp>
      <p:sp>
        <p:nvSpPr>
          <p:cNvPr id="3" name="Content Placeholder 2">
            <a:extLst>
              <a:ext uri="{FF2B5EF4-FFF2-40B4-BE49-F238E27FC236}">
                <a16:creationId xmlns:a16="http://schemas.microsoft.com/office/drawing/2014/main" id="{58DFE07B-3F72-A5A5-5BD4-C6E7B09851CF}"/>
              </a:ext>
            </a:extLst>
          </p:cNvPr>
          <p:cNvSpPr>
            <a:spLocks noGrp="1"/>
          </p:cNvSpPr>
          <p:nvPr>
            <p:ph sz="half" idx="1"/>
          </p:nvPr>
        </p:nvSpPr>
        <p:spPr>
          <a:xfrm>
            <a:off x="1932878" y="1717289"/>
            <a:ext cx="3962400" cy="4532313"/>
          </a:xfrm>
        </p:spPr>
        <p:txBody>
          <a:bodyPr wrap="square" anchor="t">
            <a:normAutofit/>
          </a:bodyPr>
          <a:lstStyle/>
          <a:p>
            <a:r>
              <a:rPr lang="en-IN"/>
              <a:t>he </a:t>
            </a:r>
            <a:r>
              <a:rPr lang="en-IN" b="1"/>
              <a:t>error terms should be normally distributed</a:t>
            </a:r>
            <a:r>
              <a:rPr lang="en-IN"/>
              <a:t>. Q-Q plots and Histograms can be used to check the distribution of error terms.</a:t>
            </a:r>
            <a:endParaRPr lang="en-IN" dirty="0"/>
          </a:p>
        </p:txBody>
      </p:sp>
      <p:pic>
        <p:nvPicPr>
          <p:cNvPr id="4" name="Picture 4" descr="A graph of a graph of a bar graph&#10;&#10;Description automatically generated">
            <a:extLst>
              <a:ext uri="{FF2B5EF4-FFF2-40B4-BE49-F238E27FC236}">
                <a16:creationId xmlns:a16="http://schemas.microsoft.com/office/drawing/2014/main" id="{E59C526C-9CAC-1F5E-8DF6-95422B6251A5}"/>
              </a:ext>
            </a:extLst>
          </p:cNvPr>
          <p:cNvPicPr>
            <a:picLocks noGrp="1" noChangeAspect="1"/>
          </p:cNvPicPr>
          <p:nvPr>
            <p:ph sz="half" idx="2"/>
          </p:nvPr>
        </p:nvPicPr>
        <p:blipFill>
          <a:blip r:embed="rId2"/>
          <a:stretch>
            <a:fillRect/>
          </a:stretch>
        </p:blipFill>
        <p:spPr>
          <a:xfrm>
            <a:off x="5891562" y="1989060"/>
            <a:ext cx="4319239" cy="2862497"/>
          </a:xfrm>
        </p:spPr>
      </p:pic>
    </p:spTree>
    <p:extLst>
      <p:ext uri="{BB962C8B-B14F-4D97-AF65-F5344CB8AC3E}">
        <p14:creationId xmlns:p14="http://schemas.microsoft.com/office/powerpoint/2010/main" val="1308593588"/>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9F57-58F8-6F44-B9DF-37FB8664CA77}"/>
              </a:ext>
            </a:extLst>
          </p:cNvPr>
          <p:cNvSpPr>
            <a:spLocks noGrp="1"/>
          </p:cNvSpPr>
          <p:nvPr>
            <p:ph type="title"/>
          </p:nvPr>
        </p:nvSpPr>
        <p:spPr>
          <a:xfrm>
            <a:off x="2066693" y="931127"/>
            <a:ext cx="7924800" cy="990600"/>
          </a:xfrm>
        </p:spPr>
        <p:txBody>
          <a:bodyPr/>
          <a:lstStyle/>
          <a:p>
            <a:r>
              <a:rPr lang="en-IN" dirty="0"/>
              <a:t>How to deal with the Violation of any of the Assumption</a:t>
            </a:r>
            <a:endParaRPr lang="en-US" dirty="0"/>
          </a:p>
          <a:p>
            <a:endParaRPr lang="en-US"/>
          </a:p>
        </p:txBody>
      </p:sp>
      <p:sp>
        <p:nvSpPr>
          <p:cNvPr id="3" name="Content Placeholder 2">
            <a:extLst>
              <a:ext uri="{FF2B5EF4-FFF2-40B4-BE49-F238E27FC236}">
                <a16:creationId xmlns:a16="http://schemas.microsoft.com/office/drawing/2014/main" id="{58DFE07B-3F72-A5A5-5BD4-C6E7B09851CF}"/>
              </a:ext>
            </a:extLst>
          </p:cNvPr>
          <p:cNvSpPr>
            <a:spLocks noGrp="1"/>
          </p:cNvSpPr>
          <p:nvPr>
            <p:ph idx="1"/>
          </p:nvPr>
        </p:nvSpPr>
        <p:spPr/>
        <p:txBody>
          <a:bodyPr/>
          <a:lstStyle/>
          <a:p>
            <a:r>
              <a:rPr lang="en-IN" dirty="0"/>
              <a:t>The Violation of the assumptions leads to a decrease in the accuracy of the model therefore the predictions are not accurate and error is also high.</a:t>
            </a:r>
          </a:p>
          <a:p>
            <a:r>
              <a:rPr lang="en-IN" dirty="0"/>
              <a:t>For example, if the Independence assumption is violated then the relationship between the independent and dependent variable can not be determined precisely.</a:t>
            </a:r>
          </a:p>
        </p:txBody>
      </p:sp>
    </p:spTree>
    <p:extLst>
      <p:ext uri="{BB962C8B-B14F-4D97-AF65-F5344CB8AC3E}">
        <p14:creationId xmlns:p14="http://schemas.microsoft.com/office/powerpoint/2010/main" val="1018729367"/>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9F57-58F8-6F44-B9DF-37FB8664CA77}"/>
              </a:ext>
            </a:extLst>
          </p:cNvPr>
          <p:cNvSpPr>
            <a:spLocks noGrp="1"/>
          </p:cNvSpPr>
          <p:nvPr>
            <p:ph type="title"/>
          </p:nvPr>
        </p:nvSpPr>
        <p:spPr>
          <a:xfrm>
            <a:off x="2066693" y="931127"/>
            <a:ext cx="7924800" cy="990600"/>
          </a:xfrm>
        </p:spPr>
        <p:txBody>
          <a:bodyPr/>
          <a:lstStyle/>
          <a:p>
            <a:r>
              <a:rPr lang="en-IN" dirty="0"/>
              <a:t>How to deal with the Violation of any of the Assumption</a:t>
            </a:r>
            <a:endParaRPr lang="en-US" dirty="0"/>
          </a:p>
          <a:p>
            <a:endParaRPr lang="en-US"/>
          </a:p>
        </p:txBody>
      </p:sp>
      <p:sp>
        <p:nvSpPr>
          <p:cNvPr id="3" name="Content Placeholder 2">
            <a:extLst>
              <a:ext uri="{FF2B5EF4-FFF2-40B4-BE49-F238E27FC236}">
                <a16:creationId xmlns:a16="http://schemas.microsoft.com/office/drawing/2014/main" id="{58DFE07B-3F72-A5A5-5BD4-C6E7B09851CF}"/>
              </a:ext>
            </a:extLst>
          </p:cNvPr>
          <p:cNvSpPr>
            <a:spLocks noGrp="1"/>
          </p:cNvSpPr>
          <p:nvPr>
            <p:ph idx="1"/>
          </p:nvPr>
        </p:nvSpPr>
        <p:spPr/>
        <p:txBody>
          <a:bodyPr/>
          <a:lstStyle/>
          <a:p>
            <a:r>
              <a:rPr lang="en-IN" dirty="0"/>
              <a:t>The Violation of the assumptions leads to a decrease in the accuracy of the model therefore the predictions are not accurate and error is also high.</a:t>
            </a:r>
          </a:p>
          <a:p>
            <a:r>
              <a:rPr lang="en-IN" dirty="0"/>
              <a:t>For example, if the Independence assumption is violated then the relationship between the independent and dependent variable can not be determined precisely.</a:t>
            </a:r>
          </a:p>
        </p:txBody>
      </p:sp>
    </p:spTree>
    <p:extLst>
      <p:ext uri="{BB962C8B-B14F-4D97-AF65-F5344CB8AC3E}">
        <p14:creationId xmlns:p14="http://schemas.microsoft.com/office/powerpoint/2010/main" val="1405675955"/>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8914" name="Object 11">
            <a:extLst>
              <a:ext uri="{FF2B5EF4-FFF2-40B4-BE49-F238E27FC236}">
                <a16:creationId xmlns:a16="http://schemas.microsoft.com/office/drawing/2014/main" id="{B00133AC-5620-2D21-6055-6DA0C95B193C}"/>
              </a:ext>
            </a:extLst>
          </p:cNvPr>
          <p:cNvGraphicFramePr>
            <a:graphicFrameLocks noChangeAspect="1"/>
          </p:cNvGraphicFramePr>
          <p:nvPr/>
        </p:nvGraphicFramePr>
        <p:xfrm>
          <a:off x="2057400" y="3048000"/>
          <a:ext cx="4876800" cy="3314700"/>
        </p:xfrm>
        <a:graphic>
          <a:graphicData uri="http://schemas.openxmlformats.org/presentationml/2006/ole">
            <mc:AlternateContent xmlns:mc="http://schemas.openxmlformats.org/markup-compatibility/2006">
              <mc:Choice xmlns:v="urn:schemas-microsoft-com:vml" Requires="v">
                <p:oleObj name="Chart" r:id="rId2" imgW="5562600" imgH="3781552" progId="Excel.Sheet.8">
                  <p:embed/>
                </p:oleObj>
              </mc:Choice>
              <mc:Fallback>
                <p:oleObj name="Chart" r:id="rId2" imgW="5562600" imgH="3781552" progId="Excel.Sheet.8">
                  <p:embed/>
                  <p:pic>
                    <p:nvPicPr>
                      <p:cNvPr id="38914" name="Object 11">
                        <a:extLst>
                          <a:ext uri="{FF2B5EF4-FFF2-40B4-BE49-F238E27FC236}">
                            <a16:creationId xmlns:a16="http://schemas.microsoft.com/office/drawing/2014/main" id="{B00133AC-5620-2D21-6055-6DA0C95B1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048000"/>
                        <a:ext cx="4876800" cy="3314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5" name="Rectangle 8">
            <a:extLst>
              <a:ext uri="{FF2B5EF4-FFF2-40B4-BE49-F238E27FC236}">
                <a16:creationId xmlns:a16="http://schemas.microsoft.com/office/drawing/2014/main" id="{00D2EFC6-77E4-F15D-6054-97567C2A6054}"/>
              </a:ext>
            </a:extLst>
          </p:cNvPr>
          <p:cNvSpPr>
            <a:spLocks noGrp="1" noChangeArrowheads="1"/>
          </p:cNvSpPr>
          <p:nvPr>
            <p:ph type="title"/>
          </p:nvPr>
        </p:nvSpPr>
        <p:spPr>
          <a:xfrm>
            <a:off x="1866900" y="174626"/>
            <a:ext cx="7924800" cy="777875"/>
          </a:xfrm>
        </p:spPr>
        <p:txBody>
          <a:bodyPr/>
          <a:lstStyle/>
          <a:p>
            <a:pPr eaLnBrk="1" hangingPunct="1">
              <a:lnSpc>
                <a:spcPct val="80000"/>
              </a:lnSpc>
            </a:pPr>
            <a:r>
              <a:rPr lang="en-US" altLang="en-US"/>
              <a:t>Example:  Making Predictions</a:t>
            </a:r>
          </a:p>
        </p:txBody>
      </p:sp>
      <p:sp>
        <p:nvSpPr>
          <p:cNvPr id="38916" name="Rectangle 9">
            <a:extLst>
              <a:ext uri="{FF2B5EF4-FFF2-40B4-BE49-F238E27FC236}">
                <a16:creationId xmlns:a16="http://schemas.microsoft.com/office/drawing/2014/main" id="{B8C3945D-857D-B84A-0EAB-CFDE25EB707A}"/>
              </a:ext>
            </a:extLst>
          </p:cNvPr>
          <p:cNvSpPr>
            <a:spLocks noGrp="1" noChangeArrowheads="1"/>
          </p:cNvSpPr>
          <p:nvPr>
            <p:ph idx="1"/>
          </p:nvPr>
        </p:nvSpPr>
        <p:spPr>
          <a:xfrm>
            <a:off x="2133600" y="1446213"/>
            <a:ext cx="8077200" cy="4532312"/>
          </a:xfrm>
        </p:spPr>
        <p:txBody>
          <a:bodyPr/>
          <a:lstStyle/>
          <a:p>
            <a:pPr eaLnBrk="1" hangingPunct="1"/>
            <a:r>
              <a:rPr lang="en-US" altLang="en-US"/>
              <a:t>When using a regression model for prediction, only predict within the relevant range of data</a:t>
            </a:r>
          </a:p>
        </p:txBody>
      </p:sp>
      <p:sp>
        <p:nvSpPr>
          <p:cNvPr id="38917" name="Line 11">
            <a:extLst>
              <a:ext uri="{FF2B5EF4-FFF2-40B4-BE49-F238E27FC236}">
                <a16:creationId xmlns:a16="http://schemas.microsoft.com/office/drawing/2014/main" id="{7F01A6A2-59AA-E66E-8F04-7981E9AFC793}"/>
              </a:ext>
            </a:extLst>
          </p:cNvPr>
          <p:cNvSpPr>
            <a:spLocks noChangeShapeType="1"/>
          </p:cNvSpPr>
          <p:nvPr/>
        </p:nvSpPr>
        <p:spPr bwMode="auto">
          <a:xfrm flipH="1">
            <a:off x="2667000" y="4419600"/>
            <a:ext cx="1676400" cy="762000"/>
          </a:xfrm>
          <a:prstGeom prst="line">
            <a:avLst/>
          </a:prstGeom>
          <a:noFill/>
          <a:ln w="12700">
            <a:solidFill>
              <a:schemeClr val="hlink"/>
            </a:solidFill>
            <a:prstDash val="dash"/>
            <a:round/>
            <a:headEnd/>
            <a:tailEnd/>
          </a:ln>
          <a:extLst>
            <a:ext uri="{909E8E84-426E-40DD-AFC4-6F175D3DCCD1}">
              <a14:hiddenFill xmlns:a14="http://schemas.microsoft.com/office/drawing/2010/main">
                <a:noFill/>
              </a14:hiddenFill>
            </a:ext>
          </a:extLst>
        </p:spPr>
        <p:txBody>
          <a:bodyPr wrap="square">
            <a:spAutoFit/>
          </a:bodyPr>
          <a:lstStyle/>
          <a:p>
            <a:endParaRPr lang="en-IN" sz="2400"/>
          </a:p>
        </p:txBody>
      </p:sp>
      <p:sp>
        <p:nvSpPr>
          <p:cNvPr id="38918" name="Line 14">
            <a:extLst>
              <a:ext uri="{FF2B5EF4-FFF2-40B4-BE49-F238E27FC236}">
                <a16:creationId xmlns:a16="http://schemas.microsoft.com/office/drawing/2014/main" id="{52413384-FAE1-FEC9-0B8D-B162D8980883}"/>
              </a:ext>
            </a:extLst>
          </p:cNvPr>
          <p:cNvSpPr>
            <a:spLocks noChangeShapeType="1"/>
          </p:cNvSpPr>
          <p:nvPr/>
        </p:nvSpPr>
        <p:spPr bwMode="auto">
          <a:xfrm flipH="1">
            <a:off x="5867400" y="2971800"/>
            <a:ext cx="1676400" cy="762000"/>
          </a:xfrm>
          <a:prstGeom prst="line">
            <a:avLst/>
          </a:prstGeom>
          <a:noFill/>
          <a:ln w="12700">
            <a:solidFill>
              <a:schemeClr val="hlink"/>
            </a:solidFill>
            <a:prstDash val="dash"/>
            <a:round/>
            <a:headEnd/>
            <a:tailEnd/>
          </a:ln>
          <a:extLst>
            <a:ext uri="{909E8E84-426E-40DD-AFC4-6F175D3DCCD1}">
              <a14:hiddenFill xmlns:a14="http://schemas.microsoft.com/office/drawing/2010/main">
                <a:noFill/>
              </a14:hiddenFill>
            </a:ext>
          </a:extLst>
        </p:spPr>
        <p:txBody>
          <a:bodyPr wrap="square">
            <a:spAutoFit/>
          </a:bodyPr>
          <a:lstStyle/>
          <a:p>
            <a:endParaRPr lang="en-IN" sz="2400"/>
          </a:p>
        </p:txBody>
      </p:sp>
      <p:sp>
        <p:nvSpPr>
          <p:cNvPr id="38919" name="Line 17">
            <a:extLst>
              <a:ext uri="{FF2B5EF4-FFF2-40B4-BE49-F238E27FC236}">
                <a16:creationId xmlns:a16="http://schemas.microsoft.com/office/drawing/2014/main" id="{0B7AA848-4946-D758-50D3-1C0B3854420C}"/>
              </a:ext>
            </a:extLst>
          </p:cNvPr>
          <p:cNvSpPr>
            <a:spLocks noChangeShapeType="1"/>
          </p:cNvSpPr>
          <p:nvPr/>
        </p:nvSpPr>
        <p:spPr bwMode="auto">
          <a:xfrm>
            <a:off x="4191000" y="3581400"/>
            <a:ext cx="0" cy="243840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en-IN" sz="2400"/>
          </a:p>
        </p:txBody>
      </p:sp>
      <p:sp>
        <p:nvSpPr>
          <p:cNvPr id="38920" name="Line 18">
            <a:extLst>
              <a:ext uri="{FF2B5EF4-FFF2-40B4-BE49-F238E27FC236}">
                <a16:creationId xmlns:a16="http://schemas.microsoft.com/office/drawing/2014/main" id="{D7197DD5-2A4B-222F-0700-38023BC8C883}"/>
              </a:ext>
            </a:extLst>
          </p:cNvPr>
          <p:cNvSpPr>
            <a:spLocks noChangeShapeType="1"/>
          </p:cNvSpPr>
          <p:nvPr/>
        </p:nvSpPr>
        <p:spPr bwMode="auto">
          <a:xfrm>
            <a:off x="6019800" y="3581400"/>
            <a:ext cx="0" cy="243840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en-IN" sz="2400"/>
          </a:p>
        </p:txBody>
      </p:sp>
      <p:sp>
        <p:nvSpPr>
          <p:cNvPr id="38921" name="AutoShape 19">
            <a:extLst>
              <a:ext uri="{FF2B5EF4-FFF2-40B4-BE49-F238E27FC236}">
                <a16:creationId xmlns:a16="http://schemas.microsoft.com/office/drawing/2014/main" id="{15BF72C8-78BE-BFAF-2EC5-1C4955F3C094}"/>
              </a:ext>
            </a:extLst>
          </p:cNvPr>
          <p:cNvSpPr>
            <a:spLocks/>
          </p:cNvSpPr>
          <p:nvPr/>
        </p:nvSpPr>
        <p:spPr bwMode="auto">
          <a:xfrm rot="5400000">
            <a:off x="4953000" y="2362200"/>
            <a:ext cx="304800" cy="1676400"/>
          </a:xfrm>
          <a:prstGeom prst="leftBrace">
            <a:avLst>
              <a:gd name="adj1" fmla="val 45833"/>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38922" name="Text Box 20">
            <a:extLst>
              <a:ext uri="{FF2B5EF4-FFF2-40B4-BE49-F238E27FC236}">
                <a16:creationId xmlns:a16="http://schemas.microsoft.com/office/drawing/2014/main" id="{67A1578A-AF55-D158-D81C-BBC96B0EAA1B}"/>
              </a:ext>
            </a:extLst>
          </p:cNvPr>
          <p:cNvSpPr txBox="1">
            <a:spLocks noChangeArrowheads="1"/>
          </p:cNvSpPr>
          <p:nvPr/>
        </p:nvSpPr>
        <p:spPr bwMode="auto">
          <a:xfrm>
            <a:off x="3962400" y="2362201"/>
            <a:ext cx="2286000" cy="701675"/>
          </a:xfrm>
          <a:prstGeom prst="rect">
            <a:avLst/>
          </a:prstGeom>
          <a:solidFill>
            <a:srgbClr val="C7DAF7"/>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t>Relevant range for interpolation</a:t>
            </a:r>
          </a:p>
        </p:txBody>
      </p:sp>
      <p:sp>
        <p:nvSpPr>
          <p:cNvPr id="38923" name="Text Box 21">
            <a:extLst>
              <a:ext uri="{FF2B5EF4-FFF2-40B4-BE49-F238E27FC236}">
                <a16:creationId xmlns:a16="http://schemas.microsoft.com/office/drawing/2014/main" id="{549EC1AD-66C3-2A2B-45D9-0206B6BB173D}"/>
              </a:ext>
            </a:extLst>
          </p:cNvPr>
          <p:cNvSpPr txBox="1">
            <a:spLocks noChangeArrowheads="1"/>
          </p:cNvSpPr>
          <p:nvPr/>
        </p:nvSpPr>
        <p:spPr bwMode="auto">
          <a:xfrm>
            <a:off x="7010400" y="5105401"/>
            <a:ext cx="2286000" cy="1311275"/>
          </a:xfrm>
          <a:prstGeom prst="rect">
            <a:avLst/>
          </a:prstGeom>
          <a:solidFill>
            <a:srgbClr val="FDE0BD"/>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t>Do not try to extrapolate beyond the range of observed X’s</a:t>
            </a:r>
          </a:p>
        </p:txBody>
      </p:sp>
      <p:sp>
        <p:nvSpPr>
          <p:cNvPr id="38924" name="Line 22">
            <a:extLst>
              <a:ext uri="{FF2B5EF4-FFF2-40B4-BE49-F238E27FC236}">
                <a16:creationId xmlns:a16="http://schemas.microsoft.com/office/drawing/2014/main" id="{4EC04788-F178-A82B-96EC-FC4575B91022}"/>
              </a:ext>
            </a:extLst>
          </p:cNvPr>
          <p:cNvSpPr>
            <a:spLocks noChangeShapeType="1"/>
          </p:cNvSpPr>
          <p:nvPr/>
        </p:nvSpPr>
        <p:spPr bwMode="auto">
          <a:xfrm flipH="1" flipV="1">
            <a:off x="6629400" y="3429000"/>
            <a:ext cx="457200" cy="1676400"/>
          </a:xfrm>
          <a:prstGeom prst="line">
            <a:avLst/>
          </a:prstGeom>
          <a:noFill/>
          <a:ln w="1905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sz="2400"/>
          </a:p>
        </p:txBody>
      </p:sp>
      <p:sp>
        <p:nvSpPr>
          <p:cNvPr id="38925" name="Line 23">
            <a:extLst>
              <a:ext uri="{FF2B5EF4-FFF2-40B4-BE49-F238E27FC236}">
                <a16:creationId xmlns:a16="http://schemas.microsoft.com/office/drawing/2014/main" id="{56A816D1-1EA7-12B9-38EF-824A712035D1}"/>
              </a:ext>
            </a:extLst>
          </p:cNvPr>
          <p:cNvSpPr>
            <a:spLocks noChangeShapeType="1"/>
          </p:cNvSpPr>
          <p:nvPr/>
        </p:nvSpPr>
        <p:spPr bwMode="auto">
          <a:xfrm flipH="1" flipV="1">
            <a:off x="3581400" y="4876800"/>
            <a:ext cx="3429000" cy="990600"/>
          </a:xfrm>
          <a:prstGeom prst="line">
            <a:avLst/>
          </a:prstGeom>
          <a:noFill/>
          <a:ln w="1905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sz="2400"/>
          </a:p>
        </p:txBody>
      </p:sp>
      <p:sp>
        <p:nvSpPr>
          <p:cNvPr id="38926" name="Text Box 80">
            <a:extLst>
              <a:ext uri="{FF2B5EF4-FFF2-40B4-BE49-F238E27FC236}">
                <a16:creationId xmlns:a16="http://schemas.microsoft.com/office/drawing/2014/main" id="{7C768856-A8C3-E785-DFF9-B1FBB38E12F9}"/>
              </a:ext>
            </a:extLst>
          </p:cNvPr>
          <p:cNvSpPr txBox="1">
            <a:spLocks noChangeArrowheads="1"/>
          </p:cNvSpPr>
          <p:nvPr/>
        </p:nvSpPr>
        <p:spPr bwMode="auto">
          <a:xfrm>
            <a:off x="8915400" y="447676"/>
            <a:ext cx="1474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000" i="1">
                <a:solidFill>
                  <a:srgbClr val="FEA402"/>
                </a:solidFill>
              </a:rPr>
              <a:t>(continued)</a:t>
            </a:r>
          </a:p>
        </p:txBody>
      </p:sp>
    </p:spTree>
    <p:extLst>
      <p:ext uri="{BB962C8B-B14F-4D97-AF65-F5344CB8AC3E}">
        <p14:creationId xmlns:p14="http://schemas.microsoft.com/office/powerpoint/2010/main" val="2938310571"/>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E06E8-79A6-70DC-0D13-923924FA153F}"/>
              </a:ext>
            </a:extLst>
          </p:cNvPr>
          <p:cNvSpPr>
            <a:spLocks noGrp="1"/>
          </p:cNvSpPr>
          <p:nvPr>
            <p:ph type="title"/>
          </p:nvPr>
        </p:nvSpPr>
        <p:spPr>
          <a:xfrm>
            <a:off x="812800" y="228600"/>
            <a:ext cx="10566400" cy="990600"/>
          </a:xfrm>
        </p:spPr>
        <p:txBody>
          <a:bodyPr wrap="square" anchor="b">
            <a:normAutofit/>
          </a:bodyPr>
          <a:lstStyle/>
          <a:p>
            <a:r>
              <a:rPr lang="en-IN" dirty="0"/>
              <a:t>Cost Function</a:t>
            </a:r>
          </a:p>
        </p:txBody>
      </p:sp>
      <p:graphicFrame>
        <p:nvGraphicFramePr>
          <p:cNvPr id="5" name="Content Placeholder 2">
            <a:extLst>
              <a:ext uri="{FF2B5EF4-FFF2-40B4-BE49-F238E27FC236}">
                <a16:creationId xmlns:a16="http://schemas.microsoft.com/office/drawing/2014/main" id="{E08ED8CE-7016-0B99-5B51-77AD028D94CB}"/>
              </a:ext>
            </a:extLst>
          </p:cNvPr>
          <p:cNvGraphicFramePr>
            <a:graphicFrameLocks noGrp="1"/>
          </p:cNvGraphicFramePr>
          <p:nvPr>
            <p:ph idx="1"/>
            <p:extLst>
              <p:ext uri="{D42A27DB-BD31-4B8C-83A1-F6EECF244321}">
                <p14:modId xmlns:p14="http://schemas.microsoft.com/office/powerpoint/2010/main" val="3285608950"/>
              </p:ext>
            </p:extLst>
          </p:nvPr>
        </p:nvGraphicFramePr>
        <p:xfrm>
          <a:off x="812800" y="1828801"/>
          <a:ext cx="10769600" cy="453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9711760"/>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E06E8-79A6-70DC-0D13-923924FA153F}"/>
              </a:ext>
            </a:extLst>
          </p:cNvPr>
          <p:cNvSpPr>
            <a:spLocks noGrp="1"/>
          </p:cNvSpPr>
          <p:nvPr>
            <p:ph type="title"/>
          </p:nvPr>
        </p:nvSpPr>
        <p:spPr/>
        <p:txBody>
          <a:bodyPr/>
          <a:lstStyle/>
          <a:p>
            <a:r>
              <a:rPr lang="en-IN" dirty="0"/>
              <a:t>Cost Function</a:t>
            </a:r>
          </a:p>
        </p:txBody>
      </p:sp>
      <p:sp>
        <p:nvSpPr>
          <p:cNvPr id="3" name="Content Placeholder 2">
            <a:extLst>
              <a:ext uri="{FF2B5EF4-FFF2-40B4-BE49-F238E27FC236}">
                <a16:creationId xmlns:a16="http://schemas.microsoft.com/office/drawing/2014/main" id="{6F6FA229-65C7-A55E-18D4-B9B1382393CE}"/>
              </a:ext>
            </a:extLst>
          </p:cNvPr>
          <p:cNvSpPr>
            <a:spLocks noGrp="1"/>
          </p:cNvSpPr>
          <p:nvPr>
            <p:ph idx="1"/>
          </p:nvPr>
        </p:nvSpPr>
        <p:spPr/>
        <p:txBody>
          <a:bodyPr>
            <a:normAutofit fontScale="92500" lnSpcReduction="10000"/>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In linear regression, a cost function is used to quantify the overall difference between the predicted values and the actual values of the dependent variable. The goal is to find the values of the slope (m) and y-intercept (c) that minimize this difference and provide the best-fitting line.</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most commonly used cost function for linear regression is the mean squared error (MSE). It is calculated by taking the average of the squared differences between the predicted values and the actual values: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MSE = (1/n) * Σ(yᵢ - ŷᵢ)²</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Where:</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n is the number of data points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yᵢ is the actual value of the dependent variable for the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i-th</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data point</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ŷᵢ is the predicted value of the dependent variable for the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i-th</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data point</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squared differences are used to penalize larger errors more heavily, as squaring amplifies the differences. By averaging the squared differences across all data points, the MSE provides a measure of how well the line fits the data.</a:t>
            </a:r>
          </a:p>
          <a:p>
            <a:pPr marL="0" indent="0">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74652014"/>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0F1C-33D6-7F08-CFB4-0EF6628F0BE7}"/>
              </a:ext>
            </a:extLst>
          </p:cNvPr>
          <p:cNvSpPr>
            <a:spLocks noGrp="1"/>
          </p:cNvSpPr>
          <p:nvPr>
            <p:ph type="title"/>
          </p:nvPr>
        </p:nvSpPr>
        <p:spPr>
          <a:xfrm>
            <a:off x="812800" y="228600"/>
            <a:ext cx="10566400" cy="990600"/>
          </a:xfrm>
        </p:spPr>
        <p:txBody>
          <a:bodyPr wrap="square" anchor="b">
            <a:normAutofit/>
          </a:bodyPr>
          <a:lstStyle/>
          <a:p>
            <a:r>
              <a:rPr lang="en-IN" dirty="0"/>
              <a:t>Cost Function</a:t>
            </a:r>
          </a:p>
        </p:txBody>
      </p:sp>
      <p:graphicFrame>
        <p:nvGraphicFramePr>
          <p:cNvPr id="5" name="Content Placeholder 2">
            <a:extLst>
              <a:ext uri="{FF2B5EF4-FFF2-40B4-BE49-F238E27FC236}">
                <a16:creationId xmlns:a16="http://schemas.microsoft.com/office/drawing/2014/main" id="{B256AA01-1F73-9FB9-DD1E-124B98CC3A21}"/>
              </a:ext>
            </a:extLst>
          </p:cNvPr>
          <p:cNvGraphicFramePr>
            <a:graphicFrameLocks noGrp="1"/>
          </p:cNvGraphicFramePr>
          <p:nvPr>
            <p:ph idx="1"/>
            <p:extLst>
              <p:ext uri="{D42A27DB-BD31-4B8C-83A1-F6EECF244321}">
                <p14:modId xmlns:p14="http://schemas.microsoft.com/office/powerpoint/2010/main" val="2969608497"/>
              </p:ext>
            </p:extLst>
          </p:nvPr>
        </p:nvGraphicFramePr>
        <p:xfrm>
          <a:off x="812800" y="1828801"/>
          <a:ext cx="10769600" cy="453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8604180"/>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55253-A015-BAE3-F7EA-09680D1B5798}"/>
              </a:ext>
            </a:extLst>
          </p:cNvPr>
          <p:cNvSpPr>
            <a:spLocks noGrp="1"/>
          </p:cNvSpPr>
          <p:nvPr>
            <p:ph type="title"/>
          </p:nvPr>
        </p:nvSpPr>
        <p:spPr>
          <a:xfrm>
            <a:off x="812800" y="228600"/>
            <a:ext cx="10566400" cy="990600"/>
          </a:xfrm>
        </p:spPr>
        <p:txBody>
          <a:bodyPr wrap="square" anchor="b">
            <a:normAutofit/>
          </a:bodyPr>
          <a:lstStyle/>
          <a:p>
            <a:r>
              <a:rPr lang="en-IN" dirty="0"/>
              <a:t>Gradient Descent</a:t>
            </a:r>
          </a:p>
        </p:txBody>
      </p:sp>
      <p:graphicFrame>
        <p:nvGraphicFramePr>
          <p:cNvPr id="5" name="Content Placeholder 2">
            <a:extLst>
              <a:ext uri="{FF2B5EF4-FFF2-40B4-BE49-F238E27FC236}">
                <a16:creationId xmlns:a16="http://schemas.microsoft.com/office/drawing/2014/main" id="{AC2614E9-7B18-351E-673F-85864A7CDCFF}"/>
              </a:ext>
            </a:extLst>
          </p:cNvPr>
          <p:cNvGraphicFramePr>
            <a:graphicFrameLocks noGrp="1"/>
          </p:cNvGraphicFramePr>
          <p:nvPr>
            <p:ph idx="1"/>
            <p:extLst>
              <p:ext uri="{D42A27DB-BD31-4B8C-83A1-F6EECF244321}">
                <p14:modId xmlns:p14="http://schemas.microsoft.com/office/powerpoint/2010/main" val="3054610251"/>
              </p:ext>
            </p:extLst>
          </p:nvPr>
        </p:nvGraphicFramePr>
        <p:xfrm>
          <a:off x="812800" y="1828801"/>
          <a:ext cx="10769600" cy="453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803190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id="{AEAA4466-5C4E-BAE7-900D-C873460F032A}"/>
              </a:ext>
            </a:extLst>
          </p:cNvPr>
          <p:cNvSpPr>
            <a:spLocks noGrp="1" noChangeArrowheads="1"/>
          </p:cNvSpPr>
          <p:nvPr>
            <p:ph type="title"/>
          </p:nvPr>
        </p:nvSpPr>
        <p:spPr>
          <a:xfrm>
            <a:off x="2541589" y="609600"/>
            <a:ext cx="7793037" cy="762000"/>
          </a:xfrm>
        </p:spPr>
        <p:txBody>
          <a:bodyPr/>
          <a:lstStyle/>
          <a:p>
            <a:pPr eaLnBrk="1" hangingPunct="1"/>
            <a:r>
              <a:rPr lang="en-US" altLang="en-US" sz="4000"/>
              <a:t>Correlation Analysis</a:t>
            </a:r>
          </a:p>
        </p:txBody>
      </p:sp>
      <p:sp>
        <p:nvSpPr>
          <p:cNvPr id="8197" name="Rectangle 3">
            <a:extLst>
              <a:ext uri="{FF2B5EF4-FFF2-40B4-BE49-F238E27FC236}">
                <a16:creationId xmlns:a16="http://schemas.microsoft.com/office/drawing/2014/main" id="{2135CF57-0D7D-CCE9-56C1-774ACDD22FC1}"/>
              </a:ext>
            </a:extLst>
          </p:cNvPr>
          <p:cNvSpPr>
            <a:spLocks noGrp="1" noChangeArrowheads="1"/>
          </p:cNvSpPr>
          <p:nvPr>
            <p:ph idx="1"/>
          </p:nvPr>
        </p:nvSpPr>
        <p:spPr>
          <a:xfrm>
            <a:off x="2286000" y="1828800"/>
            <a:ext cx="8077200" cy="4114800"/>
          </a:xfrm>
        </p:spPr>
        <p:txBody>
          <a:bodyPr/>
          <a:lstStyle/>
          <a:p>
            <a:pPr eaLnBrk="1" hangingPunct="1">
              <a:spcBef>
                <a:spcPct val="40000"/>
              </a:spcBef>
            </a:pPr>
            <a:r>
              <a:rPr lang="en-US" altLang="en-US" sz="2700" b="1">
                <a:solidFill>
                  <a:schemeClr val="accent1"/>
                </a:solidFill>
              </a:rPr>
              <a:t>Correlation</a:t>
            </a:r>
            <a:r>
              <a:rPr lang="en-US" altLang="en-US" sz="2700"/>
              <a:t> analysis is used to measure strength of the association (linear relationship) between two variables:</a:t>
            </a:r>
          </a:p>
          <a:p>
            <a:pPr lvl="1" eaLnBrk="1" hangingPunct="1">
              <a:spcBef>
                <a:spcPct val="40000"/>
              </a:spcBef>
            </a:pPr>
            <a:r>
              <a:rPr lang="en-US" altLang="en-US" sz="2700"/>
              <a:t>Only concerned with strength of the relationship </a:t>
            </a:r>
          </a:p>
          <a:p>
            <a:pPr lvl="1" eaLnBrk="1" hangingPunct="1">
              <a:spcBef>
                <a:spcPct val="40000"/>
              </a:spcBef>
            </a:pPr>
            <a:r>
              <a:rPr lang="en-US" altLang="en-US" sz="2700"/>
              <a:t>No </a:t>
            </a:r>
            <a:r>
              <a:rPr lang="en-US" altLang="en-US" sz="2700" b="1" u="sng"/>
              <a:t>causal</a:t>
            </a:r>
            <a:r>
              <a:rPr lang="en-US" altLang="en-US" sz="2700"/>
              <a:t> effect is implied</a:t>
            </a:r>
          </a:p>
          <a:p>
            <a:pPr eaLnBrk="1" hangingPunct="1"/>
            <a:r>
              <a:rPr lang="en-US" altLang="en-US" sz="2700"/>
              <a:t>A </a:t>
            </a:r>
            <a:r>
              <a:rPr lang="en-US" altLang="en-US" sz="2700" b="1">
                <a:solidFill>
                  <a:schemeClr val="accent1"/>
                </a:solidFill>
              </a:rPr>
              <a:t>scatter plot </a:t>
            </a:r>
            <a:r>
              <a:rPr lang="en-US" altLang="en-US" sz="2700"/>
              <a:t>(or scatter diagram) is used to show the relationship between two variables</a:t>
            </a:r>
          </a:p>
        </p:txBody>
      </p:sp>
    </p:spTree>
    <p:extLst>
      <p:ext uri="{BB962C8B-B14F-4D97-AF65-F5344CB8AC3E}">
        <p14:creationId xmlns:p14="http://schemas.microsoft.com/office/powerpoint/2010/main" val="2947493362"/>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55253-A015-BAE3-F7EA-09680D1B5798}"/>
              </a:ext>
            </a:extLst>
          </p:cNvPr>
          <p:cNvSpPr>
            <a:spLocks noGrp="1"/>
          </p:cNvSpPr>
          <p:nvPr>
            <p:ph type="title"/>
          </p:nvPr>
        </p:nvSpPr>
        <p:spPr/>
        <p:txBody>
          <a:bodyPr/>
          <a:lstStyle/>
          <a:p>
            <a:r>
              <a:rPr lang="en-IN" dirty="0"/>
              <a:t>Gradient Descent</a:t>
            </a:r>
          </a:p>
        </p:txBody>
      </p:sp>
      <p:sp>
        <p:nvSpPr>
          <p:cNvPr id="3" name="Content Placeholder 2">
            <a:extLst>
              <a:ext uri="{FF2B5EF4-FFF2-40B4-BE49-F238E27FC236}">
                <a16:creationId xmlns:a16="http://schemas.microsoft.com/office/drawing/2014/main" id="{B2E96833-3BDA-9B44-6897-FAD162F49655}"/>
              </a:ext>
            </a:extLst>
          </p:cNvPr>
          <p:cNvSpPr>
            <a:spLocks noGrp="1"/>
          </p:cNvSpPr>
          <p:nvPr>
            <p:ph idx="1"/>
          </p:nvPr>
        </p:nvSpPr>
        <p:spPr/>
        <p:txBody>
          <a:bodyPr>
            <a:normAutofit fontScale="92500" lnSpcReduction="20000"/>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Gradient descent is an optimization algorithm commonly used in linear regression to find the optimal values of the slope (m) and y-intercept (c) that minimize the cost function, such as the mean squared error (MSE).</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key idea behind gradient descent is to iteratively update the values of m and c by taking steps proportional to the negative gradient of the cost function. The negative gradient points in the direction of steepest descent, allowing us to move closer to the minimum of the cost function.</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update equations for gradient descent in linear regression are as follows:</a:t>
            </a:r>
          </a:p>
          <a:p>
            <a:pPr>
              <a:lnSpc>
                <a:spcPct val="107000"/>
              </a:lnSpc>
              <a:spcAft>
                <a:spcPts val="800"/>
              </a:spcAft>
            </a:pP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m_new</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m_old</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learning_rate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(∂MSE/∂m)</a:t>
            </a:r>
          </a:p>
          <a:p>
            <a:pPr>
              <a:lnSpc>
                <a:spcPct val="107000"/>
              </a:lnSpc>
              <a:spcAft>
                <a:spcPts val="800"/>
              </a:spcAft>
            </a:pP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c_new</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c_old</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learning_rate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(∂MSE/∂c)</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Where:</a:t>
            </a:r>
          </a:p>
          <a:p>
            <a:pPr>
              <a:lnSpc>
                <a:spcPct val="107000"/>
              </a:lnSpc>
              <a:spcAft>
                <a:spcPts val="800"/>
              </a:spcAft>
            </a:pP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m_old</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c_old</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are the current values of the slope and y-intercept</a:t>
            </a:r>
          </a:p>
          <a:p>
            <a:pPr>
              <a:lnSpc>
                <a:spcPct val="107000"/>
              </a:lnSpc>
              <a:spcAft>
                <a:spcPts val="800"/>
              </a:spcAft>
            </a:pP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m_new</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c_new</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are the updated values after each iteration</a:t>
            </a:r>
          </a:p>
          <a:p>
            <a:pPr>
              <a:lnSpc>
                <a:spcPct val="107000"/>
              </a:lnSpc>
              <a:spcAft>
                <a:spcPts val="800"/>
              </a:spcAft>
            </a:pP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learning_rate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is a hyperparameter that determines the step size for each update</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(∂MSE/∂m) and (∂MSE/∂c) are the partial derivatives of the MSE with respect to m and c, respectively</a:t>
            </a:r>
          </a:p>
          <a:p>
            <a:endParaRPr lang="en-IN" dirty="0"/>
          </a:p>
        </p:txBody>
      </p:sp>
    </p:spTree>
    <p:extLst>
      <p:ext uri="{BB962C8B-B14F-4D97-AF65-F5344CB8AC3E}">
        <p14:creationId xmlns:p14="http://schemas.microsoft.com/office/powerpoint/2010/main" val="1331255917"/>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AD6F2-09B2-933A-165F-EAD6E4D10163}"/>
              </a:ext>
            </a:extLst>
          </p:cNvPr>
          <p:cNvSpPr>
            <a:spLocks noGrp="1"/>
          </p:cNvSpPr>
          <p:nvPr>
            <p:ph type="title"/>
          </p:nvPr>
        </p:nvSpPr>
        <p:spPr>
          <a:xfrm>
            <a:off x="812800" y="228600"/>
            <a:ext cx="10566400" cy="990600"/>
          </a:xfrm>
        </p:spPr>
        <p:txBody>
          <a:bodyPr wrap="square" anchor="b">
            <a:normAutofit/>
          </a:bodyPr>
          <a:lstStyle/>
          <a:p>
            <a:r>
              <a:rPr lang="en-IN" dirty="0"/>
              <a:t>Gradient descent</a:t>
            </a:r>
          </a:p>
        </p:txBody>
      </p:sp>
      <p:graphicFrame>
        <p:nvGraphicFramePr>
          <p:cNvPr id="5" name="Content Placeholder 2">
            <a:extLst>
              <a:ext uri="{FF2B5EF4-FFF2-40B4-BE49-F238E27FC236}">
                <a16:creationId xmlns:a16="http://schemas.microsoft.com/office/drawing/2014/main" id="{8313CD8C-925C-8268-2C43-0F29A8ED7DD0}"/>
              </a:ext>
            </a:extLst>
          </p:cNvPr>
          <p:cNvGraphicFramePr>
            <a:graphicFrameLocks noGrp="1"/>
          </p:cNvGraphicFramePr>
          <p:nvPr>
            <p:ph idx="1"/>
            <p:extLst>
              <p:ext uri="{D42A27DB-BD31-4B8C-83A1-F6EECF244321}">
                <p14:modId xmlns:p14="http://schemas.microsoft.com/office/powerpoint/2010/main" val="433242682"/>
              </p:ext>
            </p:extLst>
          </p:nvPr>
        </p:nvGraphicFramePr>
        <p:xfrm>
          <a:off x="812800" y="1828801"/>
          <a:ext cx="10769600" cy="453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8472294"/>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7E529-25EA-E8E1-42E2-6D4BF4D528CE}"/>
              </a:ext>
            </a:extLst>
          </p:cNvPr>
          <p:cNvSpPr>
            <a:spLocks noGrp="1"/>
          </p:cNvSpPr>
          <p:nvPr>
            <p:ph type="title"/>
          </p:nvPr>
        </p:nvSpPr>
        <p:spPr>
          <a:xfrm>
            <a:off x="812800" y="228600"/>
            <a:ext cx="10566400" cy="990600"/>
          </a:xfrm>
        </p:spPr>
        <p:txBody>
          <a:bodyPr wrap="square" anchor="b">
            <a:normAutofit/>
          </a:bodyPr>
          <a:lstStyle/>
          <a:p>
            <a:r>
              <a:rPr lang="en-US" dirty="0"/>
              <a:t>Evaluation Metrics for Regression Analysis</a:t>
            </a:r>
          </a:p>
          <a:p>
            <a:endParaRPr lang="en-US" dirty="0"/>
          </a:p>
        </p:txBody>
      </p:sp>
      <p:graphicFrame>
        <p:nvGraphicFramePr>
          <p:cNvPr id="5" name="Content Placeholder 2">
            <a:extLst>
              <a:ext uri="{FF2B5EF4-FFF2-40B4-BE49-F238E27FC236}">
                <a16:creationId xmlns:a16="http://schemas.microsoft.com/office/drawing/2014/main" id="{14E7586A-ACB9-B629-8232-DAA4DA13E701}"/>
              </a:ext>
            </a:extLst>
          </p:cNvPr>
          <p:cNvGraphicFramePr>
            <a:graphicFrameLocks noGrp="1"/>
          </p:cNvGraphicFramePr>
          <p:nvPr>
            <p:ph idx="1"/>
            <p:extLst>
              <p:ext uri="{D42A27DB-BD31-4B8C-83A1-F6EECF244321}">
                <p14:modId xmlns:p14="http://schemas.microsoft.com/office/powerpoint/2010/main" val="489035731"/>
              </p:ext>
            </p:extLst>
          </p:nvPr>
        </p:nvGraphicFramePr>
        <p:xfrm>
          <a:off x="812800" y="1828801"/>
          <a:ext cx="10769600" cy="453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1767234"/>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342D4CC-D953-DF7C-FF7E-3E74591AEE84}"/>
              </a:ext>
            </a:extLst>
          </p:cNvPr>
          <p:cNvSpPr>
            <a:spLocks noGrp="1" noChangeArrowheads="1"/>
          </p:cNvSpPr>
          <p:nvPr>
            <p:ph type="title"/>
          </p:nvPr>
        </p:nvSpPr>
        <p:spPr>
          <a:xfrm>
            <a:off x="1981200" y="255588"/>
            <a:ext cx="7924800" cy="755650"/>
          </a:xfrm>
        </p:spPr>
        <p:txBody>
          <a:bodyPr/>
          <a:lstStyle/>
          <a:p>
            <a:pPr eaLnBrk="1" hangingPunct="1"/>
            <a:r>
              <a:rPr lang="en-US" altLang="en-US" sz="4000"/>
              <a:t>Measures of Variation</a:t>
            </a:r>
          </a:p>
        </p:txBody>
      </p:sp>
      <p:sp>
        <p:nvSpPr>
          <p:cNvPr id="39939" name="Rectangle 3">
            <a:extLst>
              <a:ext uri="{FF2B5EF4-FFF2-40B4-BE49-F238E27FC236}">
                <a16:creationId xmlns:a16="http://schemas.microsoft.com/office/drawing/2014/main" id="{736FAC81-39DC-4C28-749D-65813C7F83B5}"/>
              </a:ext>
            </a:extLst>
          </p:cNvPr>
          <p:cNvSpPr>
            <a:spLocks noGrp="1" noChangeArrowheads="1"/>
          </p:cNvSpPr>
          <p:nvPr>
            <p:ph idx="1"/>
          </p:nvPr>
        </p:nvSpPr>
        <p:spPr>
          <a:xfrm>
            <a:off x="2133600" y="1597026"/>
            <a:ext cx="8077200" cy="4532313"/>
          </a:xfrm>
        </p:spPr>
        <p:txBody>
          <a:bodyPr/>
          <a:lstStyle/>
          <a:p>
            <a:pPr eaLnBrk="1" hangingPunct="1"/>
            <a:r>
              <a:rPr lang="en-US" altLang="en-US"/>
              <a:t>Total variation is made up of two parts:</a:t>
            </a:r>
          </a:p>
        </p:txBody>
      </p:sp>
      <p:graphicFrame>
        <p:nvGraphicFramePr>
          <p:cNvPr id="39940" name="Object 14">
            <a:extLst>
              <a:ext uri="{FF2B5EF4-FFF2-40B4-BE49-F238E27FC236}">
                <a16:creationId xmlns:a16="http://schemas.microsoft.com/office/drawing/2014/main" id="{F0157EAE-8818-302A-A3E6-3408FA6CC7AF}"/>
              </a:ext>
            </a:extLst>
          </p:cNvPr>
          <p:cNvGraphicFramePr>
            <a:graphicFrameLocks noChangeAspect="1"/>
          </p:cNvGraphicFramePr>
          <p:nvPr/>
        </p:nvGraphicFramePr>
        <p:xfrm>
          <a:off x="2459039" y="2133601"/>
          <a:ext cx="7208837" cy="752475"/>
        </p:xfrm>
        <a:graphic>
          <a:graphicData uri="http://schemas.openxmlformats.org/presentationml/2006/ole">
            <mc:AlternateContent xmlns:mc="http://schemas.openxmlformats.org/markup-compatibility/2006">
              <mc:Choice xmlns:v="urn:schemas-microsoft-com:vml" Requires="v">
                <p:oleObj name="Equation" r:id="rId2" imgW="1688367" imgH="177723" progId="Equation.3">
                  <p:embed/>
                </p:oleObj>
              </mc:Choice>
              <mc:Fallback>
                <p:oleObj name="Equation" r:id="rId2" imgW="1688367" imgH="177723" progId="Equation.3">
                  <p:embed/>
                  <p:pic>
                    <p:nvPicPr>
                      <p:cNvPr id="39940" name="Object 14">
                        <a:extLst>
                          <a:ext uri="{FF2B5EF4-FFF2-40B4-BE49-F238E27FC236}">
                            <a16:creationId xmlns:a16="http://schemas.microsoft.com/office/drawing/2014/main" id="{F0157EAE-8818-302A-A3E6-3408FA6CC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039" y="2133601"/>
                        <a:ext cx="7208837" cy="752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1" name="Rectangle 5">
            <a:extLst>
              <a:ext uri="{FF2B5EF4-FFF2-40B4-BE49-F238E27FC236}">
                <a16:creationId xmlns:a16="http://schemas.microsoft.com/office/drawing/2014/main" id="{60141102-4839-6C4B-DDBA-0329246BB949}"/>
              </a:ext>
            </a:extLst>
          </p:cNvPr>
          <p:cNvSpPr>
            <a:spLocks noChangeArrowheads="1"/>
          </p:cNvSpPr>
          <p:nvPr/>
        </p:nvSpPr>
        <p:spPr bwMode="auto">
          <a:xfrm>
            <a:off x="2209800" y="3124200"/>
            <a:ext cx="1600200" cy="762000"/>
          </a:xfrm>
          <a:prstGeom prst="rect">
            <a:avLst/>
          </a:prstGeom>
          <a:solidFill>
            <a:srgbClr val="FDE0BD"/>
          </a:solidFill>
          <a:ln w="9525">
            <a:solidFill>
              <a:schemeClr val="tx1"/>
            </a:solidFill>
            <a:miter lim="800000"/>
            <a:headEnd/>
            <a:tailEnd/>
          </a:ln>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chemeClr val="folHlink"/>
              </a:buClr>
              <a:buSzPct val="60000"/>
              <a:buFont typeface="Wingdings" panose="05000000000000000000" pitchFamily="2" charset="2"/>
              <a:buNone/>
            </a:pPr>
            <a:r>
              <a:rPr lang="en-US" altLang="en-US" sz="1900"/>
              <a:t>Total Sum of Squares</a:t>
            </a:r>
          </a:p>
        </p:txBody>
      </p:sp>
      <p:sp>
        <p:nvSpPr>
          <p:cNvPr id="39942" name="Rectangle 6">
            <a:extLst>
              <a:ext uri="{FF2B5EF4-FFF2-40B4-BE49-F238E27FC236}">
                <a16:creationId xmlns:a16="http://schemas.microsoft.com/office/drawing/2014/main" id="{D2DCF3D3-3CA2-F59B-1A44-45924CB3C146}"/>
              </a:ext>
            </a:extLst>
          </p:cNvPr>
          <p:cNvSpPr>
            <a:spLocks noChangeArrowheads="1"/>
          </p:cNvSpPr>
          <p:nvPr/>
        </p:nvSpPr>
        <p:spPr bwMode="auto">
          <a:xfrm>
            <a:off x="5029200" y="3124200"/>
            <a:ext cx="2057400" cy="762000"/>
          </a:xfrm>
          <a:prstGeom prst="rect">
            <a:avLst/>
          </a:prstGeom>
          <a:solidFill>
            <a:srgbClr val="C4E6C9"/>
          </a:solidFill>
          <a:ln w="9525">
            <a:solidFill>
              <a:schemeClr val="tx1"/>
            </a:solidFill>
            <a:miter lim="800000"/>
            <a:headEnd/>
            <a:tailEnd/>
          </a:ln>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chemeClr val="folHlink"/>
              </a:buClr>
              <a:buSzPct val="60000"/>
              <a:buFont typeface="Wingdings" panose="05000000000000000000" pitchFamily="2" charset="2"/>
              <a:buNone/>
            </a:pPr>
            <a:r>
              <a:rPr lang="en-US" altLang="en-US" sz="1900"/>
              <a:t>Regression Sum of Squares</a:t>
            </a:r>
          </a:p>
        </p:txBody>
      </p:sp>
      <p:sp>
        <p:nvSpPr>
          <p:cNvPr id="39943" name="Rectangle 7">
            <a:extLst>
              <a:ext uri="{FF2B5EF4-FFF2-40B4-BE49-F238E27FC236}">
                <a16:creationId xmlns:a16="http://schemas.microsoft.com/office/drawing/2014/main" id="{188BBF31-9DBC-5E4A-DAE3-38BBF9BC8109}"/>
              </a:ext>
            </a:extLst>
          </p:cNvPr>
          <p:cNvSpPr>
            <a:spLocks noChangeArrowheads="1"/>
          </p:cNvSpPr>
          <p:nvPr/>
        </p:nvSpPr>
        <p:spPr bwMode="auto">
          <a:xfrm>
            <a:off x="8001000" y="3124200"/>
            <a:ext cx="2057400" cy="762000"/>
          </a:xfrm>
          <a:prstGeom prst="rect">
            <a:avLst/>
          </a:prstGeom>
          <a:solidFill>
            <a:srgbClr val="FFE9FF"/>
          </a:solidFill>
          <a:ln w="9525">
            <a:solidFill>
              <a:schemeClr val="tx1"/>
            </a:solidFill>
            <a:miter lim="800000"/>
            <a:headEnd/>
            <a:tailEnd/>
          </a:ln>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buClr>
                <a:schemeClr val="folHlink"/>
              </a:buClr>
              <a:buSzPct val="60000"/>
              <a:buFont typeface="Wingdings" panose="05000000000000000000" pitchFamily="2" charset="2"/>
              <a:buNone/>
            </a:pPr>
            <a:r>
              <a:rPr lang="en-US" altLang="en-US" sz="1900"/>
              <a:t>Error Sum of Squares</a:t>
            </a:r>
          </a:p>
        </p:txBody>
      </p:sp>
      <p:graphicFrame>
        <p:nvGraphicFramePr>
          <p:cNvPr id="39944" name="Object 15">
            <a:extLst>
              <a:ext uri="{FF2B5EF4-FFF2-40B4-BE49-F238E27FC236}">
                <a16:creationId xmlns:a16="http://schemas.microsoft.com/office/drawing/2014/main" id="{54E59F39-B9CD-6FD4-CECD-4C89A6F386D6}"/>
              </a:ext>
            </a:extLst>
          </p:cNvPr>
          <p:cNvGraphicFramePr>
            <a:graphicFrameLocks noChangeAspect="1"/>
          </p:cNvGraphicFramePr>
          <p:nvPr/>
        </p:nvGraphicFramePr>
        <p:xfrm>
          <a:off x="1590675" y="4176713"/>
          <a:ext cx="2833688" cy="603250"/>
        </p:xfrm>
        <a:graphic>
          <a:graphicData uri="http://schemas.openxmlformats.org/presentationml/2006/ole">
            <mc:AlternateContent xmlns:mc="http://schemas.openxmlformats.org/markup-compatibility/2006">
              <mc:Choice xmlns:v="urn:schemas-microsoft-com:vml" Requires="v">
                <p:oleObj name="Equation" r:id="rId4" imgW="1244060" imgH="266584" progId="Equation.3">
                  <p:embed/>
                </p:oleObj>
              </mc:Choice>
              <mc:Fallback>
                <p:oleObj name="Equation" r:id="rId4" imgW="1244060" imgH="266584" progId="Equation.3">
                  <p:embed/>
                  <p:pic>
                    <p:nvPicPr>
                      <p:cNvPr id="39944" name="Object 15">
                        <a:extLst>
                          <a:ext uri="{FF2B5EF4-FFF2-40B4-BE49-F238E27FC236}">
                            <a16:creationId xmlns:a16="http://schemas.microsoft.com/office/drawing/2014/main" id="{54E59F39-B9CD-6FD4-CECD-4C89A6F386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0675" y="4176713"/>
                        <a:ext cx="2833688" cy="603250"/>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39945" name="Object 16">
            <a:extLst>
              <a:ext uri="{FF2B5EF4-FFF2-40B4-BE49-F238E27FC236}">
                <a16:creationId xmlns:a16="http://schemas.microsoft.com/office/drawing/2014/main" id="{A69FBC24-0141-2944-BE0F-9A99074CD47D}"/>
              </a:ext>
            </a:extLst>
          </p:cNvPr>
          <p:cNvGraphicFramePr>
            <a:graphicFrameLocks noChangeAspect="1"/>
          </p:cNvGraphicFramePr>
          <p:nvPr/>
        </p:nvGraphicFramePr>
        <p:xfrm>
          <a:off x="7696201" y="4191000"/>
          <a:ext cx="2860675" cy="604838"/>
        </p:xfrm>
        <a:graphic>
          <a:graphicData uri="http://schemas.openxmlformats.org/presentationml/2006/ole">
            <mc:AlternateContent xmlns:mc="http://schemas.openxmlformats.org/markup-compatibility/2006">
              <mc:Choice xmlns:v="urn:schemas-microsoft-com:vml" Requires="v">
                <p:oleObj name="Equation" r:id="rId6" imgW="1256755" imgH="266584" progId="Equation.3">
                  <p:embed/>
                </p:oleObj>
              </mc:Choice>
              <mc:Fallback>
                <p:oleObj name="Equation" r:id="rId6" imgW="1256755" imgH="266584" progId="Equation.3">
                  <p:embed/>
                  <p:pic>
                    <p:nvPicPr>
                      <p:cNvPr id="39945" name="Object 16">
                        <a:extLst>
                          <a:ext uri="{FF2B5EF4-FFF2-40B4-BE49-F238E27FC236}">
                            <a16:creationId xmlns:a16="http://schemas.microsoft.com/office/drawing/2014/main" id="{A69FBC24-0141-2944-BE0F-9A99074CD4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6201" y="4191000"/>
                        <a:ext cx="2860675" cy="604838"/>
                      </a:xfrm>
                      <a:prstGeom prst="rect">
                        <a:avLst/>
                      </a:prstGeom>
                      <a:solidFill>
                        <a:srgbClr val="FFE9FF"/>
                      </a:solidFill>
                      <a:ln w="9525">
                        <a:solidFill>
                          <a:schemeClr val="tx1"/>
                        </a:solidFill>
                        <a:miter lim="800000"/>
                        <a:headEnd/>
                        <a:tailEnd/>
                      </a:ln>
                    </p:spPr>
                  </p:pic>
                </p:oleObj>
              </mc:Fallback>
            </mc:AlternateContent>
          </a:graphicData>
        </a:graphic>
      </p:graphicFrame>
      <p:graphicFrame>
        <p:nvGraphicFramePr>
          <p:cNvPr id="39946" name="Object 17">
            <a:extLst>
              <a:ext uri="{FF2B5EF4-FFF2-40B4-BE49-F238E27FC236}">
                <a16:creationId xmlns:a16="http://schemas.microsoft.com/office/drawing/2014/main" id="{77A28E48-6F8C-41FD-D0A8-1F3BA92558EA}"/>
              </a:ext>
            </a:extLst>
          </p:cNvPr>
          <p:cNvGraphicFramePr>
            <a:graphicFrameLocks noChangeAspect="1"/>
          </p:cNvGraphicFramePr>
          <p:nvPr/>
        </p:nvGraphicFramePr>
        <p:xfrm>
          <a:off x="4724400" y="4191001"/>
          <a:ext cx="2762250" cy="582613"/>
        </p:xfrm>
        <a:graphic>
          <a:graphicData uri="http://schemas.openxmlformats.org/presentationml/2006/ole">
            <mc:AlternateContent xmlns:mc="http://schemas.openxmlformats.org/markup-compatibility/2006">
              <mc:Choice xmlns:v="urn:schemas-microsoft-com:vml" Requires="v">
                <p:oleObj name="Equation" r:id="rId8" imgW="1256755" imgH="266584" progId="Equation.3">
                  <p:embed/>
                </p:oleObj>
              </mc:Choice>
              <mc:Fallback>
                <p:oleObj name="Equation" r:id="rId8" imgW="1256755" imgH="266584" progId="Equation.3">
                  <p:embed/>
                  <p:pic>
                    <p:nvPicPr>
                      <p:cNvPr id="39946" name="Object 17">
                        <a:extLst>
                          <a:ext uri="{FF2B5EF4-FFF2-40B4-BE49-F238E27FC236}">
                            <a16:creationId xmlns:a16="http://schemas.microsoft.com/office/drawing/2014/main" id="{77A28E48-6F8C-41FD-D0A8-1F3BA92558E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4400" y="4191001"/>
                        <a:ext cx="2762250" cy="582613"/>
                      </a:xfrm>
                      <a:prstGeom prst="rect">
                        <a:avLst/>
                      </a:prstGeom>
                      <a:solidFill>
                        <a:srgbClr val="C4E6C9"/>
                      </a:solidFill>
                      <a:ln w="9525">
                        <a:solidFill>
                          <a:schemeClr val="tx1"/>
                        </a:solidFill>
                        <a:miter lim="800000"/>
                        <a:headEnd/>
                        <a:tailEnd/>
                      </a:ln>
                    </p:spPr>
                  </p:pic>
                </p:oleObj>
              </mc:Fallback>
            </mc:AlternateContent>
          </a:graphicData>
        </a:graphic>
      </p:graphicFrame>
      <p:sp>
        <p:nvSpPr>
          <p:cNvPr id="39947" name="Rectangle 11">
            <a:extLst>
              <a:ext uri="{FF2B5EF4-FFF2-40B4-BE49-F238E27FC236}">
                <a16:creationId xmlns:a16="http://schemas.microsoft.com/office/drawing/2014/main" id="{C2105081-E8DB-1FE9-1C79-ACBFF1D1C802}"/>
              </a:ext>
            </a:extLst>
          </p:cNvPr>
          <p:cNvSpPr>
            <a:spLocks noChangeArrowheads="1"/>
          </p:cNvSpPr>
          <p:nvPr/>
        </p:nvSpPr>
        <p:spPr bwMode="auto">
          <a:xfrm>
            <a:off x="3429000" y="4876801"/>
            <a:ext cx="6324600" cy="1477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800"/>
              <a:t>where:</a:t>
            </a:r>
          </a:p>
          <a:p>
            <a:pPr eaLnBrk="1" hangingPunct="1">
              <a:lnSpc>
                <a:spcPct val="130000"/>
              </a:lnSpc>
            </a:pPr>
            <a:r>
              <a:rPr lang="en-US" altLang="en-US" sz="1800"/>
              <a:t>	</a:t>
            </a:r>
            <a:r>
              <a:rPr lang="en-US" altLang="en-US" sz="1800" i="1"/>
              <a:t>  </a:t>
            </a:r>
            <a:r>
              <a:rPr lang="en-US" altLang="en-US" sz="1800"/>
              <a:t>  = Mean value of the dependent variable</a:t>
            </a:r>
          </a:p>
          <a:p>
            <a:pPr eaLnBrk="1" hangingPunct="1">
              <a:lnSpc>
                <a:spcPct val="130000"/>
              </a:lnSpc>
            </a:pPr>
            <a:r>
              <a:rPr lang="en-US" altLang="en-US" sz="1800"/>
              <a:t>	</a:t>
            </a:r>
            <a:r>
              <a:rPr lang="en-US" altLang="en-US" sz="2000"/>
              <a:t>Y</a:t>
            </a:r>
            <a:r>
              <a:rPr lang="en-US" altLang="en-US" sz="2000" baseline="-25000"/>
              <a:t>i</a:t>
            </a:r>
            <a:r>
              <a:rPr lang="en-US" altLang="en-US" sz="1800"/>
              <a:t> = Observed value of the dependent variable</a:t>
            </a:r>
          </a:p>
          <a:p>
            <a:pPr eaLnBrk="1" hangingPunct="1">
              <a:lnSpc>
                <a:spcPct val="130000"/>
              </a:lnSpc>
            </a:pPr>
            <a:r>
              <a:rPr lang="en-US" altLang="en-US" sz="1800"/>
              <a:t>	    = Predicted value of Y for the given X</a:t>
            </a:r>
            <a:r>
              <a:rPr lang="en-US" altLang="en-US" sz="1800" baseline="-25000"/>
              <a:t>i</a:t>
            </a:r>
            <a:r>
              <a:rPr lang="en-US" altLang="en-US" sz="1800"/>
              <a:t> value</a:t>
            </a:r>
          </a:p>
        </p:txBody>
      </p:sp>
      <p:graphicFrame>
        <p:nvGraphicFramePr>
          <p:cNvPr id="39948" name="Object 18">
            <a:extLst>
              <a:ext uri="{FF2B5EF4-FFF2-40B4-BE49-F238E27FC236}">
                <a16:creationId xmlns:a16="http://schemas.microsoft.com/office/drawing/2014/main" id="{BB408F38-D9A6-C18A-E294-C5E63FAB72DE}"/>
              </a:ext>
            </a:extLst>
          </p:cNvPr>
          <p:cNvGraphicFramePr>
            <a:graphicFrameLocks noChangeAspect="1"/>
          </p:cNvGraphicFramePr>
          <p:nvPr/>
        </p:nvGraphicFramePr>
        <p:xfrm>
          <a:off x="4343401" y="5867401"/>
          <a:ext cx="309563" cy="487363"/>
        </p:xfrm>
        <a:graphic>
          <a:graphicData uri="http://schemas.openxmlformats.org/presentationml/2006/ole">
            <mc:AlternateContent xmlns:mc="http://schemas.openxmlformats.org/markup-compatibility/2006">
              <mc:Choice xmlns:v="urn:schemas-microsoft-com:vml" Requires="v">
                <p:oleObj name="Equation" r:id="rId10" imgW="152334" imgH="241195" progId="Equation.3">
                  <p:embed/>
                </p:oleObj>
              </mc:Choice>
              <mc:Fallback>
                <p:oleObj name="Equation" r:id="rId10" imgW="152334" imgH="241195" progId="Equation.3">
                  <p:embed/>
                  <p:pic>
                    <p:nvPicPr>
                      <p:cNvPr id="39948" name="Object 18">
                        <a:extLst>
                          <a:ext uri="{FF2B5EF4-FFF2-40B4-BE49-F238E27FC236}">
                            <a16:creationId xmlns:a16="http://schemas.microsoft.com/office/drawing/2014/main" id="{BB408F38-D9A6-C18A-E294-C5E63FAB72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3401" y="5867401"/>
                        <a:ext cx="309563"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9" name="Object 19">
            <a:extLst>
              <a:ext uri="{FF2B5EF4-FFF2-40B4-BE49-F238E27FC236}">
                <a16:creationId xmlns:a16="http://schemas.microsoft.com/office/drawing/2014/main" id="{19AC2F94-0A8A-68E0-AAE4-33A61146CE15}"/>
              </a:ext>
            </a:extLst>
          </p:cNvPr>
          <p:cNvGraphicFramePr>
            <a:graphicFrameLocks noChangeAspect="1"/>
          </p:cNvGraphicFramePr>
          <p:nvPr/>
        </p:nvGraphicFramePr>
        <p:xfrm>
          <a:off x="4362451" y="5181601"/>
          <a:ext cx="288925" cy="385763"/>
        </p:xfrm>
        <a:graphic>
          <a:graphicData uri="http://schemas.openxmlformats.org/presentationml/2006/ole">
            <mc:AlternateContent xmlns:mc="http://schemas.openxmlformats.org/markup-compatibility/2006">
              <mc:Choice xmlns:v="urn:schemas-microsoft-com:vml" Requires="v">
                <p:oleObj name="Equation" r:id="rId12" imgW="152268" imgH="203024" progId="Equation.3">
                  <p:embed/>
                </p:oleObj>
              </mc:Choice>
              <mc:Fallback>
                <p:oleObj name="Equation" r:id="rId12" imgW="152268" imgH="203024" progId="Equation.3">
                  <p:embed/>
                  <p:pic>
                    <p:nvPicPr>
                      <p:cNvPr id="39949" name="Object 19">
                        <a:extLst>
                          <a:ext uri="{FF2B5EF4-FFF2-40B4-BE49-F238E27FC236}">
                            <a16:creationId xmlns:a16="http://schemas.microsoft.com/office/drawing/2014/main" id="{19AC2F94-0A8A-68E0-AAE4-33A61146CE1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62451" y="5181601"/>
                        <a:ext cx="28892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87002905"/>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5" name="Rectangle 9">
            <a:extLst>
              <a:ext uri="{FF2B5EF4-FFF2-40B4-BE49-F238E27FC236}">
                <a16:creationId xmlns:a16="http://schemas.microsoft.com/office/drawing/2014/main" id="{AF3DF509-151F-7984-E88C-E063D3B08973}"/>
              </a:ext>
            </a:extLst>
          </p:cNvPr>
          <p:cNvSpPr>
            <a:spLocks noGrp="1" noChangeArrowheads="1"/>
          </p:cNvSpPr>
          <p:nvPr>
            <p:ph type="title"/>
          </p:nvPr>
        </p:nvSpPr>
        <p:spPr>
          <a:xfrm>
            <a:off x="609600" y="2618582"/>
            <a:ext cx="4011084" cy="1162050"/>
          </a:xfrm>
        </p:spPr>
        <p:txBody>
          <a:bodyPr vert="horz" wrap="square" lIns="85342" tIns="42672" rIns="85342" bIns="42672" numCol="1" anchor="b" anchorCtr="0" compatLnSpc="1">
            <a:prstTxWarp prst="textNoShape">
              <a:avLst/>
            </a:prstTxWarp>
            <a:normAutofit fontScale="90000"/>
          </a:bodyPr>
          <a:lstStyle/>
          <a:p>
            <a:r>
              <a:rPr lang="en-US" altLang="en-US" sz="3600" b="1" dirty="0">
                <a:latin typeface="+mj-lt"/>
                <a:ea typeface="+mj-ea"/>
                <a:cs typeface="+mj-cs"/>
              </a:rPr>
              <a:t>Measures of Variation</a:t>
            </a:r>
          </a:p>
        </p:txBody>
      </p:sp>
      <p:graphicFrame>
        <p:nvGraphicFramePr>
          <p:cNvPr id="40970" name="Rectangle 5">
            <a:extLst>
              <a:ext uri="{FF2B5EF4-FFF2-40B4-BE49-F238E27FC236}">
                <a16:creationId xmlns:a16="http://schemas.microsoft.com/office/drawing/2014/main" id="{C9C4A943-0429-EAE7-9A20-0855C4C30504}"/>
              </a:ext>
            </a:extLst>
          </p:cNvPr>
          <p:cNvGraphicFramePr>
            <a:graphicFrameLocks noGrp="1"/>
          </p:cNvGraphicFramePr>
          <p:nvPr>
            <p:ph idx="1"/>
            <p:extLst>
              <p:ext uri="{D42A27DB-BD31-4B8C-83A1-F6EECF244321}">
                <p14:modId xmlns:p14="http://schemas.microsoft.com/office/powerpoint/2010/main" val="2458967138"/>
              </p:ext>
            </p:extLst>
          </p:nvPr>
        </p:nvGraphicFramePr>
        <p:xfrm>
          <a:off x="4766733" y="273051"/>
          <a:ext cx="6815667"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8665704"/>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Line 2">
            <a:extLst>
              <a:ext uri="{FF2B5EF4-FFF2-40B4-BE49-F238E27FC236}">
                <a16:creationId xmlns:a16="http://schemas.microsoft.com/office/drawing/2014/main" id="{1A6D7A47-634B-F395-CAD0-22A774172C37}"/>
              </a:ext>
            </a:extLst>
          </p:cNvPr>
          <p:cNvSpPr>
            <a:spLocks noChangeShapeType="1"/>
          </p:cNvSpPr>
          <p:nvPr/>
        </p:nvSpPr>
        <p:spPr bwMode="auto">
          <a:xfrm flipH="1">
            <a:off x="2209800" y="4724400"/>
            <a:ext cx="30480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1987" name="Line 3">
            <a:extLst>
              <a:ext uri="{FF2B5EF4-FFF2-40B4-BE49-F238E27FC236}">
                <a16:creationId xmlns:a16="http://schemas.microsoft.com/office/drawing/2014/main" id="{A968225C-AB80-826A-1658-0D21E0CE1B04}"/>
              </a:ext>
            </a:extLst>
          </p:cNvPr>
          <p:cNvSpPr>
            <a:spLocks noChangeShapeType="1"/>
          </p:cNvSpPr>
          <p:nvPr/>
        </p:nvSpPr>
        <p:spPr bwMode="auto">
          <a:xfrm flipH="1">
            <a:off x="2209800" y="2209800"/>
            <a:ext cx="3200400" cy="0"/>
          </a:xfrm>
          <a:prstGeom prst="line">
            <a:avLst/>
          </a:prstGeom>
          <a:noFill/>
          <a:ln w="12700">
            <a:solidFill>
              <a:schemeClr val="bg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1988" name="Rectangle 4">
            <a:extLst>
              <a:ext uri="{FF2B5EF4-FFF2-40B4-BE49-F238E27FC236}">
                <a16:creationId xmlns:a16="http://schemas.microsoft.com/office/drawing/2014/main" id="{93CC64F0-1A87-9517-4B66-AC7C487CD06A}"/>
              </a:ext>
            </a:extLst>
          </p:cNvPr>
          <p:cNvSpPr>
            <a:spLocks noChangeArrowheads="1"/>
          </p:cNvSpPr>
          <p:nvPr/>
        </p:nvSpPr>
        <p:spPr bwMode="auto">
          <a:xfrm>
            <a:off x="6094413" y="4037013"/>
            <a:ext cx="685800" cy="457200"/>
          </a:xfrm>
          <a:prstGeom prst="rect">
            <a:avLst/>
          </a:prstGeom>
          <a:solidFill>
            <a:srgbClr val="C4E6C9"/>
          </a:solidFill>
          <a:ln w="19050" algn="ctr">
            <a:solidFill>
              <a:schemeClr val="tx1"/>
            </a:solidFill>
            <a:miter lim="800000"/>
            <a:headEnd/>
            <a:tailEnd/>
          </a:ln>
        </p:spPr>
        <p:txBody>
          <a:bodyPr wrap="squar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1989" name="Rectangle 5">
            <a:extLst>
              <a:ext uri="{FF2B5EF4-FFF2-40B4-BE49-F238E27FC236}">
                <a16:creationId xmlns:a16="http://schemas.microsoft.com/office/drawing/2014/main" id="{D2DD47A3-3115-3B62-02D7-64A5BA626E0F}"/>
              </a:ext>
            </a:extLst>
          </p:cNvPr>
          <p:cNvSpPr>
            <a:spLocks noChangeArrowheads="1"/>
          </p:cNvSpPr>
          <p:nvPr/>
        </p:nvSpPr>
        <p:spPr bwMode="auto">
          <a:xfrm>
            <a:off x="6096000" y="2362200"/>
            <a:ext cx="685800" cy="457200"/>
          </a:xfrm>
          <a:prstGeom prst="rect">
            <a:avLst/>
          </a:prstGeom>
          <a:solidFill>
            <a:srgbClr val="FFE9FF"/>
          </a:solidFill>
          <a:ln w="19050" algn="ctr">
            <a:solidFill>
              <a:schemeClr val="tx1"/>
            </a:solidFill>
            <a:miter lim="800000"/>
            <a:headEnd/>
            <a:tailEnd/>
          </a:ln>
        </p:spPr>
        <p:txBody>
          <a:bodyPr wrap="squar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1990" name="Rectangle 6">
            <a:extLst>
              <a:ext uri="{FF2B5EF4-FFF2-40B4-BE49-F238E27FC236}">
                <a16:creationId xmlns:a16="http://schemas.microsoft.com/office/drawing/2014/main" id="{0E0A5F97-09E7-3EF9-F363-A81F05BA69F1}"/>
              </a:ext>
            </a:extLst>
          </p:cNvPr>
          <p:cNvSpPr>
            <a:spLocks noChangeArrowheads="1"/>
          </p:cNvSpPr>
          <p:nvPr/>
        </p:nvSpPr>
        <p:spPr bwMode="auto">
          <a:xfrm>
            <a:off x="2362200" y="3124200"/>
            <a:ext cx="685800" cy="457200"/>
          </a:xfrm>
          <a:prstGeom prst="rect">
            <a:avLst/>
          </a:prstGeom>
          <a:solidFill>
            <a:srgbClr val="FDE0BD"/>
          </a:solidFill>
          <a:ln w="19050" algn="ctr">
            <a:solidFill>
              <a:schemeClr val="tx1"/>
            </a:solidFill>
            <a:miter lim="800000"/>
            <a:headEnd/>
            <a:tailEnd/>
          </a:ln>
        </p:spPr>
        <p:txBody>
          <a:bodyPr wrap="squar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1991" name="Line 8">
            <a:extLst>
              <a:ext uri="{FF2B5EF4-FFF2-40B4-BE49-F238E27FC236}">
                <a16:creationId xmlns:a16="http://schemas.microsoft.com/office/drawing/2014/main" id="{D687D7D1-E075-2405-56DD-DE417B00181F}"/>
              </a:ext>
            </a:extLst>
          </p:cNvPr>
          <p:cNvSpPr>
            <a:spLocks noChangeShapeType="1"/>
          </p:cNvSpPr>
          <p:nvPr/>
        </p:nvSpPr>
        <p:spPr bwMode="auto">
          <a:xfrm>
            <a:off x="2209800" y="1828800"/>
            <a:ext cx="0" cy="415925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1992" name="Line 9">
            <a:extLst>
              <a:ext uri="{FF2B5EF4-FFF2-40B4-BE49-F238E27FC236}">
                <a16:creationId xmlns:a16="http://schemas.microsoft.com/office/drawing/2014/main" id="{83E40672-F9AC-901A-49BB-44AE067D5287}"/>
              </a:ext>
            </a:extLst>
          </p:cNvPr>
          <p:cNvSpPr>
            <a:spLocks noChangeShapeType="1"/>
          </p:cNvSpPr>
          <p:nvPr/>
        </p:nvSpPr>
        <p:spPr bwMode="auto">
          <a:xfrm>
            <a:off x="2209800" y="6019800"/>
            <a:ext cx="7639050" cy="0"/>
          </a:xfrm>
          <a:prstGeom prst="line">
            <a:avLst/>
          </a:prstGeom>
          <a:noFill/>
          <a:ln w="508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1993" name="Line 10">
            <a:extLst>
              <a:ext uri="{FF2B5EF4-FFF2-40B4-BE49-F238E27FC236}">
                <a16:creationId xmlns:a16="http://schemas.microsoft.com/office/drawing/2014/main" id="{4C233F15-E0FE-B5B1-1C11-DFB1B253F60A}"/>
              </a:ext>
            </a:extLst>
          </p:cNvPr>
          <p:cNvSpPr>
            <a:spLocks noChangeShapeType="1"/>
          </p:cNvSpPr>
          <p:nvPr/>
        </p:nvSpPr>
        <p:spPr bwMode="auto">
          <a:xfrm flipV="1">
            <a:off x="2733675" y="2454275"/>
            <a:ext cx="6269038" cy="2713038"/>
          </a:xfrm>
          <a:prstGeom prst="line">
            <a:avLst/>
          </a:prstGeom>
          <a:noFill/>
          <a:ln w="50800">
            <a:solidFill>
              <a:srgbClr val="C1BAF8"/>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1994" name="Oval 11">
            <a:extLst>
              <a:ext uri="{FF2B5EF4-FFF2-40B4-BE49-F238E27FC236}">
                <a16:creationId xmlns:a16="http://schemas.microsoft.com/office/drawing/2014/main" id="{EECCD657-31EF-B5FC-1625-BD4F679CF81C}"/>
              </a:ext>
            </a:extLst>
          </p:cNvPr>
          <p:cNvSpPr>
            <a:spLocks noChangeArrowheads="1"/>
          </p:cNvSpPr>
          <p:nvPr/>
        </p:nvSpPr>
        <p:spPr bwMode="auto">
          <a:xfrm>
            <a:off x="5334000" y="2057400"/>
            <a:ext cx="304800" cy="3048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1995" name="Line 12">
            <a:extLst>
              <a:ext uri="{FF2B5EF4-FFF2-40B4-BE49-F238E27FC236}">
                <a16:creationId xmlns:a16="http://schemas.microsoft.com/office/drawing/2014/main" id="{38F58B4E-71A4-1232-FE04-B6274EF63D40}"/>
              </a:ext>
            </a:extLst>
          </p:cNvPr>
          <p:cNvSpPr>
            <a:spLocks noChangeShapeType="1"/>
          </p:cNvSpPr>
          <p:nvPr/>
        </p:nvSpPr>
        <p:spPr bwMode="auto">
          <a:xfrm>
            <a:off x="5486400" y="2386014"/>
            <a:ext cx="0" cy="2319337"/>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1996" name="Rectangle 13">
            <a:extLst>
              <a:ext uri="{FF2B5EF4-FFF2-40B4-BE49-F238E27FC236}">
                <a16:creationId xmlns:a16="http://schemas.microsoft.com/office/drawing/2014/main" id="{FA2A64C7-5497-904C-C688-023CD61CD868}"/>
              </a:ext>
            </a:extLst>
          </p:cNvPr>
          <p:cNvSpPr>
            <a:spLocks noChangeArrowheads="1"/>
          </p:cNvSpPr>
          <p:nvPr/>
        </p:nvSpPr>
        <p:spPr bwMode="auto">
          <a:xfrm>
            <a:off x="5259389" y="6021389"/>
            <a:ext cx="83502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b="1">
                <a:solidFill>
                  <a:schemeClr val="bg1"/>
                </a:solidFill>
              </a:rPr>
              <a:t>X</a:t>
            </a:r>
            <a:r>
              <a:rPr lang="en-US" altLang="en-US" sz="2400" b="1" baseline="-25000">
                <a:solidFill>
                  <a:schemeClr val="bg1"/>
                </a:solidFill>
              </a:rPr>
              <a:t>i</a:t>
            </a:r>
          </a:p>
        </p:txBody>
      </p:sp>
      <p:sp>
        <p:nvSpPr>
          <p:cNvPr id="41997" name="Line 14">
            <a:extLst>
              <a:ext uri="{FF2B5EF4-FFF2-40B4-BE49-F238E27FC236}">
                <a16:creationId xmlns:a16="http://schemas.microsoft.com/office/drawing/2014/main" id="{87832F56-1D30-3373-ADD1-C8BCD0CC9FB3}"/>
              </a:ext>
            </a:extLst>
          </p:cNvPr>
          <p:cNvSpPr>
            <a:spLocks noChangeShapeType="1"/>
          </p:cNvSpPr>
          <p:nvPr/>
        </p:nvSpPr>
        <p:spPr bwMode="auto">
          <a:xfrm>
            <a:off x="2474914" y="4724400"/>
            <a:ext cx="7170737"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1998" name="Rectangle 15">
            <a:extLst>
              <a:ext uri="{FF2B5EF4-FFF2-40B4-BE49-F238E27FC236}">
                <a16:creationId xmlns:a16="http://schemas.microsoft.com/office/drawing/2014/main" id="{BE3654B0-2415-75FF-9B44-2A7135059372}"/>
              </a:ext>
            </a:extLst>
          </p:cNvPr>
          <p:cNvSpPr>
            <a:spLocks noChangeArrowheads="1"/>
          </p:cNvSpPr>
          <p:nvPr/>
        </p:nvSpPr>
        <p:spPr bwMode="auto">
          <a:xfrm>
            <a:off x="9829801" y="4495800"/>
            <a:ext cx="4667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800" b="1">
                <a:solidFill>
                  <a:schemeClr val="hlink"/>
                </a:solidFill>
              </a:rPr>
              <a:t>Y</a:t>
            </a:r>
          </a:p>
        </p:txBody>
      </p:sp>
      <p:sp>
        <p:nvSpPr>
          <p:cNvPr id="41999" name="Rectangle 16">
            <a:extLst>
              <a:ext uri="{FF2B5EF4-FFF2-40B4-BE49-F238E27FC236}">
                <a16:creationId xmlns:a16="http://schemas.microsoft.com/office/drawing/2014/main" id="{E2365EE0-4A65-FA39-B7ED-541A84394C50}"/>
              </a:ext>
            </a:extLst>
          </p:cNvPr>
          <p:cNvSpPr>
            <a:spLocks noChangeArrowheads="1"/>
          </p:cNvSpPr>
          <p:nvPr/>
        </p:nvSpPr>
        <p:spPr bwMode="auto">
          <a:xfrm>
            <a:off x="9829801" y="5867400"/>
            <a:ext cx="4667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800" b="1">
                <a:solidFill>
                  <a:schemeClr val="bg1"/>
                </a:solidFill>
              </a:rPr>
              <a:t>X</a:t>
            </a:r>
          </a:p>
        </p:txBody>
      </p:sp>
      <p:sp>
        <p:nvSpPr>
          <p:cNvPr id="42000" name="Rectangle 17">
            <a:extLst>
              <a:ext uri="{FF2B5EF4-FFF2-40B4-BE49-F238E27FC236}">
                <a16:creationId xmlns:a16="http://schemas.microsoft.com/office/drawing/2014/main" id="{4A1B444A-641F-AD16-4634-8B5FDE090A72}"/>
              </a:ext>
            </a:extLst>
          </p:cNvPr>
          <p:cNvSpPr>
            <a:spLocks noChangeArrowheads="1"/>
          </p:cNvSpPr>
          <p:nvPr/>
        </p:nvSpPr>
        <p:spPr bwMode="auto">
          <a:xfrm>
            <a:off x="1752601" y="1905000"/>
            <a:ext cx="7715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800" b="1">
                <a:solidFill>
                  <a:schemeClr val="bg1"/>
                </a:solidFill>
              </a:rPr>
              <a:t>Y</a:t>
            </a:r>
            <a:r>
              <a:rPr lang="en-US" altLang="en-US" sz="2800" b="1" baseline="-25000">
                <a:solidFill>
                  <a:schemeClr val="bg1"/>
                </a:solidFill>
              </a:rPr>
              <a:t>i</a:t>
            </a:r>
          </a:p>
        </p:txBody>
      </p:sp>
      <p:sp>
        <p:nvSpPr>
          <p:cNvPr id="42001" name="Freeform 18">
            <a:extLst>
              <a:ext uri="{FF2B5EF4-FFF2-40B4-BE49-F238E27FC236}">
                <a16:creationId xmlns:a16="http://schemas.microsoft.com/office/drawing/2014/main" id="{1C3FCBE4-D4F1-99C4-62E9-86E6AFC6E87F}"/>
              </a:ext>
            </a:extLst>
          </p:cNvPr>
          <p:cNvSpPr>
            <a:spLocks/>
          </p:cNvSpPr>
          <p:nvPr/>
        </p:nvSpPr>
        <p:spPr bwMode="auto">
          <a:xfrm>
            <a:off x="4649789" y="2208213"/>
            <a:ext cx="534987" cy="2519362"/>
          </a:xfrm>
          <a:custGeom>
            <a:avLst/>
            <a:gdLst>
              <a:gd name="T0" fmla="*/ 2147483646 w 337"/>
              <a:gd name="T1" fmla="*/ 0 h 1587"/>
              <a:gd name="T2" fmla="*/ 2147483646 w 337"/>
              <a:gd name="T3" fmla="*/ 2147483646 h 1587"/>
              <a:gd name="T4" fmla="*/ 2147483646 w 337"/>
              <a:gd name="T5" fmla="*/ 2147483646 h 1587"/>
              <a:gd name="T6" fmla="*/ 2147483646 w 337"/>
              <a:gd name="T7" fmla="*/ 2147483646 h 1587"/>
              <a:gd name="T8" fmla="*/ 2147483646 w 337"/>
              <a:gd name="T9" fmla="*/ 2147483646 h 1587"/>
              <a:gd name="T10" fmla="*/ 2147483646 w 337"/>
              <a:gd name="T11" fmla="*/ 2147483646 h 1587"/>
              <a:gd name="T12" fmla="*/ 2147483646 w 337"/>
              <a:gd name="T13" fmla="*/ 2147483646 h 1587"/>
              <a:gd name="T14" fmla="*/ 2147483646 w 337"/>
              <a:gd name="T15" fmla="*/ 2147483646 h 1587"/>
              <a:gd name="T16" fmla="*/ 2147483646 w 337"/>
              <a:gd name="T17" fmla="*/ 2147483646 h 1587"/>
              <a:gd name="T18" fmla="*/ 2147483646 w 337"/>
              <a:gd name="T19" fmla="*/ 2147483646 h 1587"/>
              <a:gd name="T20" fmla="*/ 2147483646 w 337"/>
              <a:gd name="T21" fmla="*/ 2147483646 h 1587"/>
              <a:gd name="T22" fmla="*/ 2147483646 w 337"/>
              <a:gd name="T23" fmla="*/ 2147483646 h 1587"/>
              <a:gd name="T24" fmla="*/ 2147483646 w 337"/>
              <a:gd name="T25" fmla="*/ 2147483646 h 1587"/>
              <a:gd name="T26" fmla="*/ 2147483646 w 337"/>
              <a:gd name="T27" fmla="*/ 2147483646 h 1587"/>
              <a:gd name="T28" fmla="*/ 2147483646 w 337"/>
              <a:gd name="T29" fmla="*/ 2147483646 h 1587"/>
              <a:gd name="T30" fmla="*/ 2147483646 w 337"/>
              <a:gd name="T31" fmla="*/ 2147483646 h 1587"/>
              <a:gd name="T32" fmla="*/ 2147483646 w 337"/>
              <a:gd name="T33" fmla="*/ 2147483646 h 1587"/>
              <a:gd name="T34" fmla="*/ 0 w 337"/>
              <a:gd name="T35" fmla="*/ 2147483646 h 1587"/>
              <a:gd name="T36" fmla="*/ 2147483646 w 337"/>
              <a:gd name="T37" fmla="*/ 2147483646 h 1587"/>
              <a:gd name="T38" fmla="*/ 2147483646 w 337"/>
              <a:gd name="T39" fmla="*/ 2147483646 h 1587"/>
              <a:gd name="T40" fmla="*/ 2147483646 w 337"/>
              <a:gd name="T41" fmla="*/ 2147483646 h 1587"/>
              <a:gd name="T42" fmla="*/ 2147483646 w 337"/>
              <a:gd name="T43" fmla="*/ 2147483646 h 1587"/>
              <a:gd name="T44" fmla="*/ 2147483646 w 337"/>
              <a:gd name="T45" fmla="*/ 2147483646 h 1587"/>
              <a:gd name="T46" fmla="*/ 2147483646 w 337"/>
              <a:gd name="T47" fmla="*/ 2147483646 h 1587"/>
              <a:gd name="T48" fmla="*/ 2147483646 w 337"/>
              <a:gd name="T49" fmla="*/ 2147483646 h 1587"/>
              <a:gd name="T50" fmla="*/ 2147483646 w 337"/>
              <a:gd name="T51" fmla="*/ 2147483646 h 1587"/>
              <a:gd name="T52" fmla="*/ 2147483646 w 337"/>
              <a:gd name="T53" fmla="*/ 2147483646 h 1587"/>
              <a:gd name="T54" fmla="*/ 2147483646 w 337"/>
              <a:gd name="T55" fmla="*/ 2147483646 h 1587"/>
              <a:gd name="T56" fmla="*/ 2147483646 w 337"/>
              <a:gd name="T57" fmla="*/ 2147483646 h 1587"/>
              <a:gd name="T58" fmla="*/ 2147483646 w 337"/>
              <a:gd name="T59" fmla="*/ 2147483646 h 1587"/>
              <a:gd name="T60" fmla="*/ 2147483646 w 337"/>
              <a:gd name="T61" fmla="*/ 2147483646 h 1587"/>
              <a:gd name="T62" fmla="*/ 2147483646 w 337"/>
              <a:gd name="T63" fmla="*/ 2147483646 h 1587"/>
              <a:gd name="T64" fmla="*/ 2147483646 w 337"/>
              <a:gd name="T65" fmla="*/ 2147483646 h 1587"/>
              <a:gd name="T66" fmla="*/ 2147483646 w 337"/>
              <a:gd name="T67" fmla="*/ 2147483646 h 1587"/>
              <a:gd name="T68" fmla="*/ 2147483646 w 337"/>
              <a:gd name="T69" fmla="*/ 2147483646 h 158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7"/>
              <a:gd name="T106" fmla="*/ 0 h 1587"/>
              <a:gd name="T107" fmla="*/ 337 w 337"/>
              <a:gd name="T108" fmla="*/ 1587 h 158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7" h="1587">
                <a:moveTo>
                  <a:pt x="336" y="0"/>
                </a:moveTo>
                <a:lnTo>
                  <a:pt x="303" y="5"/>
                </a:lnTo>
                <a:lnTo>
                  <a:pt x="270" y="10"/>
                </a:lnTo>
                <a:lnTo>
                  <a:pt x="240" y="23"/>
                </a:lnTo>
                <a:lnTo>
                  <a:pt x="218" y="42"/>
                </a:lnTo>
                <a:lnTo>
                  <a:pt x="196" y="60"/>
                </a:lnTo>
                <a:lnTo>
                  <a:pt x="181" y="83"/>
                </a:lnTo>
                <a:lnTo>
                  <a:pt x="170" y="106"/>
                </a:lnTo>
                <a:lnTo>
                  <a:pt x="166" y="134"/>
                </a:lnTo>
                <a:lnTo>
                  <a:pt x="166" y="659"/>
                </a:lnTo>
                <a:lnTo>
                  <a:pt x="163" y="687"/>
                </a:lnTo>
                <a:lnTo>
                  <a:pt x="155" y="710"/>
                </a:lnTo>
                <a:lnTo>
                  <a:pt x="137" y="733"/>
                </a:lnTo>
                <a:lnTo>
                  <a:pt x="118" y="756"/>
                </a:lnTo>
                <a:lnTo>
                  <a:pt x="93" y="770"/>
                </a:lnTo>
                <a:lnTo>
                  <a:pt x="67" y="784"/>
                </a:lnTo>
                <a:lnTo>
                  <a:pt x="34" y="789"/>
                </a:lnTo>
                <a:lnTo>
                  <a:pt x="0" y="793"/>
                </a:lnTo>
                <a:lnTo>
                  <a:pt x="34" y="798"/>
                </a:lnTo>
                <a:lnTo>
                  <a:pt x="67" y="802"/>
                </a:lnTo>
                <a:lnTo>
                  <a:pt x="93" y="816"/>
                </a:lnTo>
                <a:lnTo>
                  <a:pt x="118" y="835"/>
                </a:lnTo>
                <a:lnTo>
                  <a:pt x="137" y="853"/>
                </a:lnTo>
                <a:lnTo>
                  <a:pt x="155" y="876"/>
                </a:lnTo>
                <a:lnTo>
                  <a:pt x="163" y="899"/>
                </a:lnTo>
                <a:lnTo>
                  <a:pt x="166" y="927"/>
                </a:lnTo>
                <a:lnTo>
                  <a:pt x="166" y="1452"/>
                </a:lnTo>
                <a:lnTo>
                  <a:pt x="170" y="1480"/>
                </a:lnTo>
                <a:lnTo>
                  <a:pt x="181" y="1503"/>
                </a:lnTo>
                <a:lnTo>
                  <a:pt x="196" y="1526"/>
                </a:lnTo>
                <a:lnTo>
                  <a:pt x="218" y="1549"/>
                </a:lnTo>
                <a:lnTo>
                  <a:pt x="240" y="1563"/>
                </a:lnTo>
                <a:lnTo>
                  <a:pt x="270" y="1577"/>
                </a:lnTo>
                <a:lnTo>
                  <a:pt x="303" y="1581"/>
                </a:lnTo>
                <a:lnTo>
                  <a:pt x="336" y="1586"/>
                </a:lnTo>
              </a:path>
            </a:pathLst>
          </a:custGeom>
          <a:noFill/>
          <a:ln w="25400" cap="rnd" cmpd="sng">
            <a:solidFill>
              <a:srgbClr val="C1BAF8"/>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sz="2400"/>
          </a:p>
        </p:txBody>
      </p:sp>
      <p:sp>
        <p:nvSpPr>
          <p:cNvPr id="42002" name="Rectangle 19">
            <a:extLst>
              <a:ext uri="{FF2B5EF4-FFF2-40B4-BE49-F238E27FC236}">
                <a16:creationId xmlns:a16="http://schemas.microsoft.com/office/drawing/2014/main" id="{38BF7F2E-6C96-B1E2-9132-F896905BC8E7}"/>
              </a:ext>
            </a:extLst>
          </p:cNvPr>
          <p:cNvSpPr>
            <a:spLocks noChangeArrowheads="1"/>
          </p:cNvSpPr>
          <p:nvPr/>
        </p:nvSpPr>
        <p:spPr bwMode="auto">
          <a:xfrm>
            <a:off x="2287589" y="3125789"/>
            <a:ext cx="258762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b="1"/>
              <a:t>SST</a:t>
            </a:r>
            <a:r>
              <a:rPr lang="en-US" altLang="en-US" sz="2400" b="1">
                <a:solidFill>
                  <a:schemeClr val="tx2"/>
                </a:solidFill>
              </a:rPr>
              <a:t> </a:t>
            </a:r>
            <a:r>
              <a:rPr lang="en-US" altLang="en-US" sz="2400" b="1">
                <a:solidFill>
                  <a:schemeClr val="bg1"/>
                </a:solidFill>
              </a:rPr>
              <a:t>= </a:t>
            </a:r>
            <a:r>
              <a:rPr lang="en-US" altLang="en-US" sz="2400" b="1">
                <a:solidFill>
                  <a:schemeClr val="bg1"/>
                </a:solidFill>
                <a:latin typeface="Symbol" panose="05050102010706020507" pitchFamily="18" charset="2"/>
              </a:rPr>
              <a:t></a:t>
            </a:r>
            <a:r>
              <a:rPr lang="en-US" altLang="en-US" sz="2400" b="1">
                <a:solidFill>
                  <a:schemeClr val="bg1"/>
                </a:solidFill>
              </a:rPr>
              <a:t>(Y</a:t>
            </a:r>
            <a:r>
              <a:rPr lang="en-US" altLang="en-US" sz="2400" b="1" baseline="-25000">
                <a:solidFill>
                  <a:schemeClr val="bg1"/>
                </a:solidFill>
              </a:rPr>
              <a:t>i </a:t>
            </a:r>
            <a:r>
              <a:rPr lang="en-US" altLang="en-US" sz="2400" b="1">
                <a:solidFill>
                  <a:schemeClr val="bg1"/>
                </a:solidFill>
              </a:rPr>
              <a:t>- </a:t>
            </a:r>
            <a:r>
              <a:rPr lang="en-US" altLang="en-US" sz="2400" b="1">
                <a:solidFill>
                  <a:schemeClr val="hlink"/>
                </a:solidFill>
              </a:rPr>
              <a:t>Y</a:t>
            </a:r>
            <a:r>
              <a:rPr lang="en-US" altLang="en-US" sz="2400" b="1">
                <a:solidFill>
                  <a:schemeClr val="bg1"/>
                </a:solidFill>
              </a:rPr>
              <a:t>)</a:t>
            </a:r>
            <a:r>
              <a:rPr lang="en-US" altLang="en-US" sz="2400" b="1" baseline="30000">
                <a:solidFill>
                  <a:schemeClr val="bg1"/>
                </a:solidFill>
              </a:rPr>
              <a:t>2</a:t>
            </a:r>
          </a:p>
        </p:txBody>
      </p:sp>
      <p:sp>
        <p:nvSpPr>
          <p:cNvPr id="42003" name="Freeform 20">
            <a:extLst>
              <a:ext uri="{FF2B5EF4-FFF2-40B4-BE49-F238E27FC236}">
                <a16:creationId xmlns:a16="http://schemas.microsoft.com/office/drawing/2014/main" id="{3BAA151E-4B5B-FA31-AAFE-1D241677DE75}"/>
              </a:ext>
            </a:extLst>
          </p:cNvPr>
          <p:cNvSpPr>
            <a:spLocks/>
          </p:cNvSpPr>
          <p:nvPr/>
        </p:nvSpPr>
        <p:spPr bwMode="auto">
          <a:xfrm>
            <a:off x="5638800" y="2209800"/>
            <a:ext cx="311150" cy="1606550"/>
          </a:xfrm>
          <a:custGeom>
            <a:avLst/>
            <a:gdLst>
              <a:gd name="T0" fmla="*/ 0 w 196"/>
              <a:gd name="T1" fmla="*/ 0 h 1012"/>
              <a:gd name="T2" fmla="*/ 2147483646 w 196"/>
              <a:gd name="T3" fmla="*/ 2147483646 h 1012"/>
              <a:gd name="T4" fmla="*/ 2147483646 w 196"/>
              <a:gd name="T5" fmla="*/ 2147483646 h 1012"/>
              <a:gd name="T6" fmla="*/ 2147483646 w 196"/>
              <a:gd name="T7" fmla="*/ 2147483646 h 1012"/>
              <a:gd name="T8" fmla="*/ 2147483646 w 196"/>
              <a:gd name="T9" fmla="*/ 2147483646 h 1012"/>
              <a:gd name="T10" fmla="*/ 2147483646 w 196"/>
              <a:gd name="T11" fmla="*/ 2147483646 h 1012"/>
              <a:gd name="T12" fmla="*/ 2147483646 w 196"/>
              <a:gd name="T13" fmla="*/ 2147483646 h 1012"/>
              <a:gd name="T14" fmla="*/ 2147483646 w 196"/>
              <a:gd name="T15" fmla="*/ 2147483646 h 1012"/>
              <a:gd name="T16" fmla="*/ 2147483646 w 196"/>
              <a:gd name="T17" fmla="*/ 2147483646 h 1012"/>
              <a:gd name="T18" fmla="*/ 2147483646 w 196"/>
              <a:gd name="T19" fmla="*/ 2147483646 h 1012"/>
              <a:gd name="T20" fmla="*/ 2147483646 w 196"/>
              <a:gd name="T21" fmla="*/ 2147483646 h 1012"/>
              <a:gd name="T22" fmla="*/ 2147483646 w 196"/>
              <a:gd name="T23" fmla="*/ 2147483646 h 1012"/>
              <a:gd name="T24" fmla="*/ 2147483646 w 196"/>
              <a:gd name="T25" fmla="*/ 2147483646 h 1012"/>
              <a:gd name="T26" fmla="*/ 2147483646 w 196"/>
              <a:gd name="T27" fmla="*/ 2147483646 h 1012"/>
              <a:gd name="T28" fmla="*/ 2147483646 w 196"/>
              <a:gd name="T29" fmla="*/ 2147483646 h 1012"/>
              <a:gd name="T30" fmla="*/ 2147483646 w 196"/>
              <a:gd name="T31" fmla="*/ 2147483646 h 1012"/>
              <a:gd name="T32" fmla="*/ 2147483646 w 196"/>
              <a:gd name="T33" fmla="*/ 2147483646 h 1012"/>
              <a:gd name="T34" fmla="*/ 2147483646 w 196"/>
              <a:gd name="T35" fmla="*/ 2147483646 h 1012"/>
              <a:gd name="T36" fmla="*/ 2147483646 w 196"/>
              <a:gd name="T37" fmla="*/ 2147483646 h 1012"/>
              <a:gd name="T38" fmla="*/ 2147483646 w 196"/>
              <a:gd name="T39" fmla="*/ 2147483646 h 1012"/>
              <a:gd name="T40" fmla="*/ 0 w 196"/>
              <a:gd name="T41" fmla="*/ 2147483646 h 10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6"/>
              <a:gd name="T64" fmla="*/ 0 h 1012"/>
              <a:gd name="T65" fmla="*/ 196 w 196"/>
              <a:gd name="T66" fmla="*/ 1012 h 10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6" h="1012">
                <a:moveTo>
                  <a:pt x="0" y="0"/>
                </a:moveTo>
                <a:lnTo>
                  <a:pt x="18" y="4"/>
                </a:lnTo>
                <a:lnTo>
                  <a:pt x="41" y="8"/>
                </a:lnTo>
                <a:lnTo>
                  <a:pt x="73" y="26"/>
                </a:lnTo>
                <a:lnTo>
                  <a:pt x="91" y="52"/>
                </a:lnTo>
                <a:lnTo>
                  <a:pt x="100" y="85"/>
                </a:lnTo>
                <a:lnTo>
                  <a:pt x="100" y="421"/>
                </a:lnTo>
                <a:lnTo>
                  <a:pt x="109" y="454"/>
                </a:lnTo>
                <a:lnTo>
                  <a:pt x="127" y="480"/>
                </a:lnTo>
                <a:lnTo>
                  <a:pt x="159" y="498"/>
                </a:lnTo>
                <a:lnTo>
                  <a:pt x="195" y="506"/>
                </a:lnTo>
                <a:lnTo>
                  <a:pt x="159" y="513"/>
                </a:lnTo>
                <a:lnTo>
                  <a:pt x="127" y="532"/>
                </a:lnTo>
                <a:lnTo>
                  <a:pt x="109" y="557"/>
                </a:lnTo>
                <a:lnTo>
                  <a:pt x="100" y="591"/>
                </a:lnTo>
                <a:lnTo>
                  <a:pt x="100" y="926"/>
                </a:lnTo>
                <a:lnTo>
                  <a:pt x="91" y="959"/>
                </a:lnTo>
                <a:lnTo>
                  <a:pt x="73" y="985"/>
                </a:lnTo>
                <a:lnTo>
                  <a:pt x="41" y="1004"/>
                </a:lnTo>
                <a:lnTo>
                  <a:pt x="18" y="1011"/>
                </a:lnTo>
                <a:lnTo>
                  <a:pt x="0" y="1011"/>
                </a:lnTo>
              </a:path>
            </a:pathLst>
          </a:custGeom>
          <a:noFill/>
          <a:ln w="25400" cap="rnd" cmpd="sng">
            <a:solidFill>
              <a:srgbClr val="FF99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sz="2400"/>
          </a:p>
        </p:txBody>
      </p:sp>
      <p:sp>
        <p:nvSpPr>
          <p:cNvPr id="42004" name="Rectangle 21">
            <a:extLst>
              <a:ext uri="{FF2B5EF4-FFF2-40B4-BE49-F238E27FC236}">
                <a16:creationId xmlns:a16="http://schemas.microsoft.com/office/drawing/2014/main" id="{3B6C42F8-7778-77E9-1888-C58072ECB985}"/>
              </a:ext>
            </a:extLst>
          </p:cNvPr>
          <p:cNvSpPr>
            <a:spLocks noChangeArrowheads="1"/>
          </p:cNvSpPr>
          <p:nvPr/>
        </p:nvSpPr>
        <p:spPr bwMode="auto">
          <a:xfrm>
            <a:off x="6021389" y="2363789"/>
            <a:ext cx="251142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b="1"/>
              <a:t>SSE</a:t>
            </a:r>
            <a:r>
              <a:rPr lang="en-US" altLang="en-US" sz="2400" b="1">
                <a:solidFill>
                  <a:srgbClr val="FF9900"/>
                </a:solidFill>
              </a:rPr>
              <a:t> </a:t>
            </a:r>
            <a:r>
              <a:rPr lang="en-US" altLang="en-US" sz="2400" b="1">
                <a:solidFill>
                  <a:schemeClr val="bg1"/>
                </a:solidFill>
              </a:rPr>
              <a:t>= </a:t>
            </a:r>
            <a:r>
              <a:rPr lang="en-US" altLang="en-US" sz="2400" b="1">
                <a:solidFill>
                  <a:schemeClr val="bg1"/>
                </a:solidFill>
                <a:latin typeface="Symbol" panose="05050102010706020507" pitchFamily="18" charset="2"/>
              </a:rPr>
              <a:t></a:t>
            </a:r>
            <a:r>
              <a:rPr lang="en-US" altLang="en-US" sz="2400" b="1">
                <a:solidFill>
                  <a:schemeClr val="bg1"/>
                </a:solidFill>
              </a:rPr>
              <a:t>(Y</a:t>
            </a:r>
            <a:r>
              <a:rPr lang="en-US" altLang="en-US" sz="2400" b="1" baseline="-25000">
                <a:solidFill>
                  <a:schemeClr val="bg1"/>
                </a:solidFill>
              </a:rPr>
              <a:t>i </a:t>
            </a:r>
            <a:r>
              <a:rPr lang="en-US" altLang="en-US" sz="2400" b="1">
                <a:solidFill>
                  <a:schemeClr val="bg1"/>
                </a:solidFill>
              </a:rPr>
              <a:t>- </a:t>
            </a:r>
            <a:r>
              <a:rPr lang="en-US" altLang="en-US" sz="2400" b="1">
                <a:solidFill>
                  <a:srgbClr val="C1BAF8"/>
                </a:solidFill>
              </a:rPr>
              <a:t>Y</a:t>
            </a:r>
            <a:r>
              <a:rPr lang="en-US" altLang="en-US" sz="2400" b="1" baseline="-25000">
                <a:solidFill>
                  <a:srgbClr val="C1BAF8"/>
                </a:solidFill>
              </a:rPr>
              <a:t>i</a:t>
            </a:r>
            <a:r>
              <a:rPr lang="en-US" altLang="en-US" sz="2400" b="1" baseline="-25000">
                <a:solidFill>
                  <a:schemeClr val="folHlink"/>
                </a:solidFill>
              </a:rPr>
              <a:t> </a:t>
            </a:r>
            <a:r>
              <a:rPr lang="en-US" altLang="en-US" sz="2400" b="1">
                <a:solidFill>
                  <a:schemeClr val="bg1"/>
                </a:solidFill>
              </a:rPr>
              <a:t>)</a:t>
            </a:r>
            <a:r>
              <a:rPr lang="en-US" altLang="en-US" sz="2400" b="1" baseline="30000">
                <a:solidFill>
                  <a:schemeClr val="bg1"/>
                </a:solidFill>
              </a:rPr>
              <a:t>2</a:t>
            </a:r>
            <a:r>
              <a:rPr lang="en-US" altLang="en-US" sz="2400" b="1"/>
              <a:t> </a:t>
            </a:r>
          </a:p>
        </p:txBody>
      </p:sp>
      <p:sp>
        <p:nvSpPr>
          <p:cNvPr id="42005" name="Rectangle 22">
            <a:extLst>
              <a:ext uri="{FF2B5EF4-FFF2-40B4-BE49-F238E27FC236}">
                <a16:creationId xmlns:a16="http://schemas.microsoft.com/office/drawing/2014/main" id="{B84C616D-13B3-0F7A-8180-8FE4F6C65354}"/>
              </a:ext>
            </a:extLst>
          </p:cNvPr>
          <p:cNvSpPr>
            <a:spLocks noChangeArrowheads="1"/>
          </p:cNvSpPr>
          <p:nvPr/>
        </p:nvSpPr>
        <p:spPr bwMode="auto">
          <a:xfrm>
            <a:off x="7772401" y="2057400"/>
            <a:ext cx="10763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b="1">
                <a:solidFill>
                  <a:srgbClr val="C1BAF8"/>
                </a:solidFill>
                <a:latin typeface="Symbol" panose="05050102010706020507" pitchFamily="18" charset="2"/>
              </a:rPr>
              <a:t></a:t>
            </a:r>
          </a:p>
        </p:txBody>
      </p:sp>
      <p:sp>
        <p:nvSpPr>
          <p:cNvPr id="42006" name="Freeform 23">
            <a:extLst>
              <a:ext uri="{FF2B5EF4-FFF2-40B4-BE49-F238E27FC236}">
                <a16:creationId xmlns:a16="http://schemas.microsoft.com/office/drawing/2014/main" id="{27A27E63-B3C8-E965-DCEA-8EBB5D9362F1}"/>
              </a:ext>
            </a:extLst>
          </p:cNvPr>
          <p:cNvSpPr>
            <a:spLocks/>
          </p:cNvSpPr>
          <p:nvPr/>
        </p:nvSpPr>
        <p:spPr bwMode="auto">
          <a:xfrm>
            <a:off x="5638800" y="3962401"/>
            <a:ext cx="228600" cy="765175"/>
          </a:xfrm>
          <a:custGeom>
            <a:avLst/>
            <a:gdLst>
              <a:gd name="T0" fmla="*/ 0 w 144"/>
              <a:gd name="T1" fmla="*/ 0 h 577"/>
              <a:gd name="T2" fmla="*/ 2147483646 w 144"/>
              <a:gd name="T3" fmla="*/ 2147483646 h 577"/>
              <a:gd name="T4" fmla="*/ 2147483646 w 144"/>
              <a:gd name="T5" fmla="*/ 2147483646 h 577"/>
              <a:gd name="T6" fmla="*/ 2147483646 w 144"/>
              <a:gd name="T7" fmla="*/ 2147483646 h 577"/>
              <a:gd name="T8" fmla="*/ 2147483646 w 144"/>
              <a:gd name="T9" fmla="*/ 2147483646 h 577"/>
              <a:gd name="T10" fmla="*/ 2147483646 w 144"/>
              <a:gd name="T11" fmla="*/ 2147483646 h 577"/>
              <a:gd name="T12" fmla="*/ 2147483646 w 144"/>
              <a:gd name="T13" fmla="*/ 2147483646 h 577"/>
              <a:gd name="T14" fmla="*/ 2147483646 w 144"/>
              <a:gd name="T15" fmla="*/ 2147483646 h 577"/>
              <a:gd name="T16" fmla="*/ 2147483646 w 144"/>
              <a:gd name="T17" fmla="*/ 2147483646 h 577"/>
              <a:gd name="T18" fmla="*/ 2147483646 w 144"/>
              <a:gd name="T19" fmla="*/ 2147483646 h 577"/>
              <a:gd name="T20" fmla="*/ 2147483646 w 144"/>
              <a:gd name="T21" fmla="*/ 2147483646 h 577"/>
              <a:gd name="T22" fmla="*/ 2147483646 w 144"/>
              <a:gd name="T23" fmla="*/ 2147483646 h 577"/>
              <a:gd name="T24" fmla="*/ 2147483646 w 144"/>
              <a:gd name="T25" fmla="*/ 2147483646 h 577"/>
              <a:gd name="T26" fmla="*/ 2147483646 w 144"/>
              <a:gd name="T27" fmla="*/ 2147483646 h 577"/>
              <a:gd name="T28" fmla="*/ 2147483646 w 144"/>
              <a:gd name="T29" fmla="*/ 2147483646 h 577"/>
              <a:gd name="T30" fmla="*/ 2147483646 w 144"/>
              <a:gd name="T31" fmla="*/ 2147483646 h 577"/>
              <a:gd name="T32" fmla="*/ 2147483646 w 144"/>
              <a:gd name="T33" fmla="*/ 2147483646 h 577"/>
              <a:gd name="T34" fmla="*/ 2147483646 w 144"/>
              <a:gd name="T35" fmla="*/ 2147483646 h 577"/>
              <a:gd name="T36" fmla="*/ 0 w 144"/>
              <a:gd name="T37" fmla="*/ 2147483646 h 5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4"/>
              <a:gd name="T58" fmla="*/ 0 h 577"/>
              <a:gd name="T59" fmla="*/ 144 w 144"/>
              <a:gd name="T60" fmla="*/ 577 h 5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4" h="577">
                <a:moveTo>
                  <a:pt x="0" y="0"/>
                </a:moveTo>
                <a:lnTo>
                  <a:pt x="28" y="4"/>
                </a:lnTo>
                <a:lnTo>
                  <a:pt x="51" y="14"/>
                </a:lnTo>
                <a:lnTo>
                  <a:pt x="65" y="27"/>
                </a:lnTo>
                <a:lnTo>
                  <a:pt x="69" y="46"/>
                </a:lnTo>
                <a:lnTo>
                  <a:pt x="69" y="239"/>
                </a:lnTo>
                <a:lnTo>
                  <a:pt x="74" y="258"/>
                </a:lnTo>
                <a:lnTo>
                  <a:pt x="92" y="272"/>
                </a:lnTo>
                <a:lnTo>
                  <a:pt x="115" y="281"/>
                </a:lnTo>
                <a:lnTo>
                  <a:pt x="143" y="286"/>
                </a:lnTo>
                <a:lnTo>
                  <a:pt x="115" y="290"/>
                </a:lnTo>
                <a:lnTo>
                  <a:pt x="92" y="299"/>
                </a:lnTo>
                <a:lnTo>
                  <a:pt x="74" y="318"/>
                </a:lnTo>
                <a:lnTo>
                  <a:pt x="69" y="336"/>
                </a:lnTo>
                <a:lnTo>
                  <a:pt x="69" y="525"/>
                </a:lnTo>
                <a:lnTo>
                  <a:pt x="65" y="544"/>
                </a:lnTo>
                <a:lnTo>
                  <a:pt x="51" y="562"/>
                </a:lnTo>
                <a:lnTo>
                  <a:pt x="28" y="571"/>
                </a:lnTo>
                <a:lnTo>
                  <a:pt x="0" y="576"/>
                </a:lnTo>
              </a:path>
            </a:pathLst>
          </a:custGeom>
          <a:noFill/>
          <a:ln w="25400" cap="rnd" cmpd="sng">
            <a:solidFill>
              <a:srgbClr val="C1BAF8"/>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IN" sz="2400"/>
          </a:p>
        </p:txBody>
      </p:sp>
      <p:sp>
        <p:nvSpPr>
          <p:cNvPr id="42007" name="Rectangle 24">
            <a:extLst>
              <a:ext uri="{FF2B5EF4-FFF2-40B4-BE49-F238E27FC236}">
                <a16:creationId xmlns:a16="http://schemas.microsoft.com/office/drawing/2014/main" id="{4F8B7FD6-0957-873E-FB79-78C560050001}"/>
              </a:ext>
            </a:extLst>
          </p:cNvPr>
          <p:cNvSpPr>
            <a:spLocks noChangeArrowheads="1"/>
          </p:cNvSpPr>
          <p:nvPr/>
        </p:nvSpPr>
        <p:spPr bwMode="auto">
          <a:xfrm>
            <a:off x="6019801" y="4038601"/>
            <a:ext cx="3349625"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b="1"/>
              <a:t>SSR </a:t>
            </a:r>
            <a:r>
              <a:rPr lang="en-US" altLang="en-US" sz="2400" b="1">
                <a:solidFill>
                  <a:schemeClr val="bg1"/>
                </a:solidFill>
              </a:rPr>
              <a:t>= </a:t>
            </a:r>
            <a:r>
              <a:rPr lang="en-US" altLang="en-US" sz="2400" b="1">
                <a:solidFill>
                  <a:schemeClr val="bg1"/>
                </a:solidFill>
                <a:latin typeface="Symbol" panose="05050102010706020507" pitchFamily="18" charset="2"/>
              </a:rPr>
              <a:t></a:t>
            </a:r>
            <a:r>
              <a:rPr lang="en-US" altLang="en-US" sz="2400" b="1">
                <a:solidFill>
                  <a:schemeClr val="bg1"/>
                </a:solidFill>
              </a:rPr>
              <a:t>(</a:t>
            </a:r>
            <a:r>
              <a:rPr lang="en-US" altLang="en-US" sz="2400" b="1">
                <a:solidFill>
                  <a:srgbClr val="C1BAF8"/>
                </a:solidFill>
              </a:rPr>
              <a:t>Y</a:t>
            </a:r>
            <a:r>
              <a:rPr lang="en-US" altLang="en-US" sz="2400" b="1" baseline="-25000">
                <a:solidFill>
                  <a:srgbClr val="C1BAF8"/>
                </a:solidFill>
              </a:rPr>
              <a:t>i</a:t>
            </a:r>
            <a:r>
              <a:rPr lang="en-US" altLang="en-US" sz="2400" b="1" baseline="-25000">
                <a:solidFill>
                  <a:schemeClr val="hlink"/>
                </a:solidFill>
              </a:rPr>
              <a:t> </a:t>
            </a:r>
            <a:r>
              <a:rPr lang="en-US" altLang="en-US" sz="2400" b="1">
                <a:solidFill>
                  <a:schemeClr val="bg1"/>
                </a:solidFill>
              </a:rPr>
              <a:t>-</a:t>
            </a:r>
            <a:r>
              <a:rPr lang="en-US" altLang="en-US" sz="2400" b="1">
                <a:solidFill>
                  <a:schemeClr val="tx2"/>
                </a:solidFill>
              </a:rPr>
              <a:t> </a:t>
            </a:r>
            <a:r>
              <a:rPr lang="en-US" altLang="en-US" sz="2400" b="1">
                <a:solidFill>
                  <a:schemeClr val="hlink"/>
                </a:solidFill>
              </a:rPr>
              <a:t>Y</a:t>
            </a:r>
            <a:r>
              <a:rPr lang="en-US" altLang="en-US" sz="2400" b="1">
                <a:solidFill>
                  <a:schemeClr val="bg1"/>
                </a:solidFill>
              </a:rPr>
              <a:t>)</a:t>
            </a:r>
            <a:r>
              <a:rPr lang="en-US" altLang="en-US" sz="2400" b="1" baseline="30000">
                <a:solidFill>
                  <a:schemeClr val="bg1"/>
                </a:solidFill>
              </a:rPr>
              <a:t>2</a:t>
            </a:r>
            <a:r>
              <a:rPr lang="en-US" altLang="en-US" sz="2400" b="1"/>
              <a:t> </a:t>
            </a:r>
          </a:p>
          <a:p>
            <a:pPr>
              <a:spcBef>
                <a:spcPct val="50000"/>
              </a:spcBef>
            </a:pPr>
            <a:r>
              <a:rPr lang="en-US" altLang="en-US" sz="2400" b="1"/>
              <a:t> </a:t>
            </a:r>
          </a:p>
        </p:txBody>
      </p:sp>
      <p:sp>
        <p:nvSpPr>
          <p:cNvPr id="42008" name="Rectangle 25">
            <a:extLst>
              <a:ext uri="{FF2B5EF4-FFF2-40B4-BE49-F238E27FC236}">
                <a16:creationId xmlns:a16="http://schemas.microsoft.com/office/drawing/2014/main" id="{C24CB833-9F90-3735-2ED8-A8A28925982C}"/>
              </a:ext>
            </a:extLst>
          </p:cNvPr>
          <p:cNvSpPr>
            <a:spLocks noChangeArrowheads="1"/>
          </p:cNvSpPr>
          <p:nvPr/>
        </p:nvSpPr>
        <p:spPr bwMode="auto">
          <a:xfrm>
            <a:off x="7315201" y="3733800"/>
            <a:ext cx="10763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b="1">
                <a:solidFill>
                  <a:srgbClr val="C1BAF8"/>
                </a:solidFill>
                <a:latin typeface="Symbol" panose="05050102010706020507" pitchFamily="18" charset="2"/>
              </a:rPr>
              <a:t></a:t>
            </a:r>
          </a:p>
        </p:txBody>
      </p:sp>
      <p:sp>
        <p:nvSpPr>
          <p:cNvPr id="42009" name="Line 26">
            <a:extLst>
              <a:ext uri="{FF2B5EF4-FFF2-40B4-BE49-F238E27FC236}">
                <a16:creationId xmlns:a16="http://schemas.microsoft.com/office/drawing/2014/main" id="{17952896-8869-D5DF-E138-D6562CFE424B}"/>
              </a:ext>
            </a:extLst>
          </p:cNvPr>
          <p:cNvSpPr>
            <a:spLocks noChangeShapeType="1"/>
          </p:cNvSpPr>
          <p:nvPr/>
        </p:nvSpPr>
        <p:spPr bwMode="auto">
          <a:xfrm>
            <a:off x="5486400" y="4748214"/>
            <a:ext cx="0" cy="1252537"/>
          </a:xfrm>
          <a:prstGeom prst="line">
            <a:avLst/>
          </a:prstGeom>
          <a:noFill/>
          <a:ln w="12700">
            <a:solidFill>
              <a:schemeClr val="bg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2010" name="Rectangle 27">
            <a:extLst>
              <a:ext uri="{FF2B5EF4-FFF2-40B4-BE49-F238E27FC236}">
                <a16:creationId xmlns:a16="http://schemas.microsoft.com/office/drawing/2014/main" id="{9032F5CB-4939-3960-466B-F6C5660BBA5E}"/>
              </a:ext>
            </a:extLst>
          </p:cNvPr>
          <p:cNvSpPr>
            <a:spLocks noChangeArrowheads="1"/>
          </p:cNvSpPr>
          <p:nvPr/>
        </p:nvSpPr>
        <p:spPr bwMode="auto">
          <a:xfrm>
            <a:off x="9831389" y="4116389"/>
            <a:ext cx="60642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800" b="1">
                <a:solidFill>
                  <a:schemeClr val="hlink"/>
                </a:solidFill>
              </a:rPr>
              <a:t>_</a:t>
            </a:r>
          </a:p>
        </p:txBody>
      </p:sp>
      <p:sp>
        <p:nvSpPr>
          <p:cNvPr id="42011" name="Rectangle 28">
            <a:extLst>
              <a:ext uri="{FF2B5EF4-FFF2-40B4-BE49-F238E27FC236}">
                <a16:creationId xmlns:a16="http://schemas.microsoft.com/office/drawing/2014/main" id="{4DF4C544-EB6E-FFDA-D0D8-41320C5B05F0}"/>
              </a:ext>
            </a:extLst>
          </p:cNvPr>
          <p:cNvSpPr>
            <a:spLocks noChangeArrowheads="1"/>
          </p:cNvSpPr>
          <p:nvPr/>
        </p:nvSpPr>
        <p:spPr bwMode="auto">
          <a:xfrm>
            <a:off x="7772401" y="3657600"/>
            <a:ext cx="6064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800" b="1">
                <a:solidFill>
                  <a:schemeClr val="hlink"/>
                </a:solidFill>
              </a:rPr>
              <a:t>_</a:t>
            </a:r>
          </a:p>
        </p:txBody>
      </p:sp>
      <p:sp>
        <p:nvSpPr>
          <p:cNvPr id="42012" name="Rectangle 29">
            <a:extLst>
              <a:ext uri="{FF2B5EF4-FFF2-40B4-BE49-F238E27FC236}">
                <a16:creationId xmlns:a16="http://schemas.microsoft.com/office/drawing/2014/main" id="{A49321B8-FBB8-E666-11A4-4495AEB292CD}"/>
              </a:ext>
            </a:extLst>
          </p:cNvPr>
          <p:cNvSpPr>
            <a:spLocks noChangeArrowheads="1"/>
          </p:cNvSpPr>
          <p:nvPr/>
        </p:nvSpPr>
        <p:spPr bwMode="auto">
          <a:xfrm>
            <a:off x="4038601" y="2743200"/>
            <a:ext cx="6064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800" b="1">
                <a:solidFill>
                  <a:schemeClr val="hlink"/>
                </a:solidFill>
              </a:rPr>
              <a:t>_</a:t>
            </a:r>
          </a:p>
        </p:txBody>
      </p:sp>
      <p:sp>
        <p:nvSpPr>
          <p:cNvPr id="42013" name="Rectangle 31">
            <a:extLst>
              <a:ext uri="{FF2B5EF4-FFF2-40B4-BE49-F238E27FC236}">
                <a16:creationId xmlns:a16="http://schemas.microsoft.com/office/drawing/2014/main" id="{0FC45CFE-2C6A-8460-BF5B-989AB6D7CBBB}"/>
              </a:ext>
            </a:extLst>
          </p:cNvPr>
          <p:cNvSpPr>
            <a:spLocks noChangeArrowheads="1"/>
          </p:cNvSpPr>
          <p:nvPr/>
        </p:nvSpPr>
        <p:spPr bwMode="auto">
          <a:xfrm>
            <a:off x="9050338" y="2286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r>
              <a:rPr lang="en-US" altLang="en-US" sz="2400" b="1">
                <a:solidFill>
                  <a:srgbClr val="C1BAF8"/>
                </a:solidFill>
              </a:rPr>
              <a:t>Y</a:t>
            </a:r>
          </a:p>
        </p:txBody>
      </p:sp>
      <p:sp>
        <p:nvSpPr>
          <p:cNvPr id="42014" name="Rectangle 32">
            <a:extLst>
              <a:ext uri="{FF2B5EF4-FFF2-40B4-BE49-F238E27FC236}">
                <a16:creationId xmlns:a16="http://schemas.microsoft.com/office/drawing/2014/main" id="{82383232-07AF-AC11-C31A-97CB3DD10C20}"/>
              </a:ext>
            </a:extLst>
          </p:cNvPr>
          <p:cNvSpPr>
            <a:spLocks noChangeArrowheads="1"/>
          </p:cNvSpPr>
          <p:nvPr/>
        </p:nvSpPr>
        <p:spPr bwMode="auto">
          <a:xfrm>
            <a:off x="9067801" y="1981200"/>
            <a:ext cx="10763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b="1">
                <a:solidFill>
                  <a:srgbClr val="C1BAF8"/>
                </a:solidFill>
                <a:latin typeface="Symbol" panose="05050102010706020507" pitchFamily="18" charset="2"/>
              </a:rPr>
              <a:t></a:t>
            </a:r>
          </a:p>
        </p:txBody>
      </p:sp>
      <p:sp>
        <p:nvSpPr>
          <p:cNvPr id="42015" name="Rectangle 33">
            <a:extLst>
              <a:ext uri="{FF2B5EF4-FFF2-40B4-BE49-F238E27FC236}">
                <a16:creationId xmlns:a16="http://schemas.microsoft.com/office/drawing/2014/main" id="{00530F79-A0EF-C554-18AC-07B5449BA1D9}"/>
              </a:ext>
            </a:extLst>
          </p:cNvPr>
          <p:cNvSpPr>
            <a:spLocks noChangeArrowheads="1"/>
          </p:cNvSpPr>
          <p:nvPr/>
        </p:nvSpPr>
        <p:spPr bwMode="auto">
          <a:xfrm>
            <a:off x="1905001" y="1524000"/>
            <a:ext cx="4667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800" b="1">
                <a:solidFill>
                  <a:schemeClr val="bg1"/>
                </a:solidFill>
              </a:rPr>
              <a:t>Y</a:t>
            </a:r>
          </a:p>
        </p:txBody>
      </p:sp>
      <p:sp>
        <p:nvSpPr>
          <p:cNvPr id="42016" name="Line 34">
            <a:extLst>
              <a:ext uri="{FF2B5EF4-FFF2-40B4-BE49-F238E27FC236}">
                <a16:creationId xmlns:a16="http://schemas.microsoft.com/office/drawing/2014/main" id="{D6D2E0AF-8A00-1EE6-77B2-9017261E9AB5}"/>
              </a:ext>
            </a:extLst>
          </p:cNvPr>
          <p:cNvSpPr>
            <a:spLocks noChangeShapeType="1"/>
          </p:cNvSpPr>
          <p:nvPr/>
        </p:nvSpPr>
        <p:spPr bwMode="auto">
          <a:xfrm flipH="1">
            <a:off x="2209800" y="3962400"/>
            <a:ext cx="3276600" cy="0"/>
          </a:xfrm>
          <a:prstGeom prst="line">
            <a:avLst/>
          </a:prstGeom>
          <a:noFill/>
          <a:ln w="12700">
            <a:solidFill>
              <a:schemeClr val="bg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2017" name="Rectangle 35">
            <a:extLst>
              <a:ext uri="{FF2B5EF4-FFF2-40B4-BE49-F238E27FC236}">
                <a16:creationId xmlns:a16="http://schemas.microsoft.com/office/drawing/2014/main" id="{AFCFFAEE-EF52-F4B7-3B2C-780750BBFA39}"/>
              </a:ext>
            </a:extLst>
          </p:cNvPr>
          <p:cNvSpPr>
            <a:spLocks noChangeArrowheads="1"/>
          </p:cNvSpPr>
          <p:nvPr/>
        </p:nvSpPr>
        <p:spPr bwMode="auto">
          <a:xfrm>
            <a:off x="1752600" y="4495800"/>
            <a:ext cx="4572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800" b="1">
                <a:solidFill>
                  <a:schemeClr val="hlink"/>
                </a:solidFill>
              </a:rPr>
              <a:t>Y</a:t>
            </a:r>
          </a:p>
        </p:txBody>
      </p:sp>
      <p:sp>
        <p:nvSpPr>
          <p:cNvPr id="42018" name="Rectangle 36">
            <a:extLst>
              <a:ext uri="{FF2B5EF4-FFF2-40B4-BE49-F238E27FC236}">
                <a16:creationId xmlns:a16="http://schemas.microsoft.com/office/drawing/2014/main" id="{3B4DB1A8-5A1C-2565-9534-BBF566B15E15}"/>
              </a:ext>
            </a:extLst>
          </p:cNvPr>
          <p:cNvSpPr>
            <a:spLocks noChangeArrowheads="1"/>
          </p:cNvSpPr>
          <p:nvPr/>
        </p:nvSpPr>
        <p:spPr bwMode="auto">
          <a:xfrm>
            <a:off x="1752601" y="4038601"/>
            <a:ext cx="606425" cy="582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3200" b="1">
                <a:solidFill>
                  <a:schemeClr val="hlink"/>
                </a:solidFill>
              </a:rPr>
              <a:t>_</a:t>
            </a:r>
          </a:p>
        </p:txBody>
      </p:sp>
      <p:sp>
        <p:nvSpPr>
          <p:cNvPr id="42019" name="Rectangle 37">
            <a:extLst>
              <a:ext uri="{FF2B5EF4-FFF2-40B4-BE49-F238E27FC236}">
                <a16:creationId xmlns:a16="http://schemas.microsoft.com/office/drawing/2014/main" id="{B30E4D47-A33B-A225-15C3-ED3BF53446BD}"/>
              </a:ext>
            </a:extLst>
          </p:cNvPr>
          <p:cNvSpPr>
            <a:spLocks noChangeArrowheads="1"/>
          </p:cNvSpPr>
          <p:nvPr/>
        </p:nvSpPr>
        <p:spPr bwMode="auto">
          <a:xfrm>
            <a:off x="1811338" y="37338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r>
              <a:rPr lang="en-US" altLang="en-US" sz="2400" b="1">
                <a:solidFill>
                  <a:srgbClr val="C1BAF8"/>
                </a:solidFill>
              </a:rPr>
              <a:t>Y</a:t>
            </a:r>
          </a:p>
        </p:txBody>
      </p:sp>
      <p:sp>
        <p:nvSpPr>
          <p:cNvPr id="42020" name="Rectangle 38">
            <a:extLst>
              <a:ext uri="{FF2B5EF4-FFF2-40B4-BE49-F238E27FC236}">
                <a16:creationId xmlns:a16="http://schemas.microsoft.com/office/drawing/2014/main" id="{CA1582E5-7B47-1594-E135-91FCC0866C64}"/>
              </a:ext>
            </a:extLst>
          </p:cNvPr>
          <p:cNvSpPr>
            <a:spLocks noChangeArrowheads="1"/>
          </p:cNvSpPr>
          <p:nvPr/>
        </p:nvSpPr>
        <p:spPr bwMode="auto">
          <a:xfrm>
            <a:off x="1828801" y="3429000"/>
            <a:ext cx="10763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b="1">
                <a:solidFill>
                  <a:srgbClr val="C1BAF8"/>
                </a:solidFill>
                <a:latin typeface="Symbol" panose="05050102010706020507" pitchFamily="18" charset="2"/>
              </a:rPr>
              <a:t></a:t>
            </a:r>
          </a:p>
        </p:txBody>
      </p:sp>
      <p:sp>
        <p:nvSpPr>
          <p:cNvPr id="42021" name="Rectangle 40">
            <a:extLst>
              <a:ext uri="{FF2B5EF4-FFF2-40B4-BE49-F238E27FC236}">
                <a16:creationId xmlns:a16="http://schemas.microsoft.com/office/drawing/2014/main" id="{51007F2E-16C4-397D-24D5-AB02FE664537}"/>
              </a:ext>
            </a:extLst>
          </p:cNvPr>
          <p:cNvSpPr>
            <a:spLocks noGrp="1" noChangeArrowheads="1"/>
          </p:cNvSpPr>
          <p:nvPr>
            <p:ph type="title"/>
          </p:nvPr>
        </p:nvSpPr>
        <p:spPr/>
        <p:txBody>
          <a:bodyPr/>
          <a:lstStyle/>
          <a:p>
            <a:pPr eaLnBrk="1" hangingPunct="1"/>
            <a:r>
              <a:rPr lang="en-US" altLang="en-US"/>
              <a:t>Measures of Variation</a:t>
            </a:r>
          </a:p>
        </p:txBody>
      </p:sp>
      <p:sp>
        <p:nvSpPr>
          <p:cNvPr id="42022" name="Text Box 80">
            <a:extLst>
              <a:ext uri="{FF2B5EF4-FFF2-40B4-BE49-F238E27FC236}">
                <a16:creationId xmlns:a16="http://schemas.microsoft.com/office/drawing/2014/main" id="{3D7EF199-A2A3-3560-B164-268AC6F966D7}"/>
              </a:ext>
            </a:extLst>
          </p:cNvPr>
          <p:cNvSpPr txBox="1">
            <a:spLocks noChangeArrowheads="1"/>
          </p:cNvSpPr>
          <p:nvPr/>
        </p:nvSpPr>
        <p:spPr bwMode="auto">
          <a:xfrm>
            <a:off x="8991600" y="836614"/>
            <a:ext cx="1474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000" i="1">
                <a:solidFill>
                  <a:srgbClr val="FEA402"/>
                </a:solidFill>
              </a:rPr>
              <a:t>(continued)</a:t>
            </a:r>
          </a:p>
        </p:txBody>
      </p:sp>
    </p:spTree>
    <p:extLst>
      <p:ext uri="{BB962C8B-B14F-4D97-AF65-F5344CB8AC3E}">
        <p14:creationId xmlns:p14="http://schemas.microsoft.com/office/powerpoint/2010/main" val="141494507"/>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3">
            <a:extLst>
              <a:ext uri="{FF2B5EF4-FFF2-40B4-BE49-F238E27FC236}">
                <a16:creationId xmlns:a16="http://schemas.microsoft.com/office/drawing/2014/main" id="{752AA805-6C16-7A72-B19E-A8A9A48C2AF8}"/>
              </a:ext>
            </a:extLst>
          </p:cNvPr>
          <p:cNvSpPr>
            <a:spLocks noGrp="1" noChangeArrowheads="1"/>
          </p:cNvSpPr>
          <p:nvPr>
            <p:ph type="title"/>
          </p:nvPr>
        </p:nvSpPr>
        <p:spPr/>
        <p:txBody>
          <a:bodyPr/>
          <a:lstStyle/>
          <a:p>
            <a:pPr defTabSz="914400" eaLnBrk="1" hangingPunct="1"/>
            <a:r>
              <a:rPr lang="en-US" altLang="en-US"/>
              <a:t>Coefficient of Determination, </a:t>
            </a:r>
            <a:r>
              <a:rPr lang="en-US" altLang="en-US" sz="4400" i="1"/>
              <a:t>r</a:t>
            </a:r>
            <a:r>
              <a:rPr lang="en-US" altLang="en-US" sz="4400" i="1" baseline="30000"/>
              <a:t>2</a:t>
            </a:r>
            <a:endParaRPr lang="en-US" altLang="en-US" i="1" baseline="30000"/>
          </a:p>
        </p:txBody>
      </p:sp>
      <p:sp>
        <p:nvSpPr>
          <p:cNvPr id="43011" name="Rectangle 2">
            <a:extLst>
              <a:ext uri="{FF2B5EF4-FFF2-40B4-BE49-F238E27FC236}">
                <a16:creationId xmlns:a16="http://schemas.microsoft.com/office/drawing/2014/main" id="{0997B721-426A-36B3-07B6-BC2BE9E2C73B}"/>
              </a:ext>
            </a:extLst>
          </p:cNvPr>
          <p:cNvSpPr>
            <a:spLocks noGrp="1" noChangeArrowheads="1"/>
          </p:cNvSpPr>
          <p:nvPr>
            <p:ph idx="1"/>
          </p:nvPr>
        </p:nvSpPr>
        <p:spPr>
          <a:xfrm>
            <a:off x="2057400" y="1622426"/>
            <a:ext cx="8001000" cy="4532313"/>
          </a:xfrm>
        </p:spPr>
        <p:txBody>
          <a:bodyPr/>
          <a:lstStyle/>
          <a:p>
            <a:pPr eaLnBrk="1" hangingPunct="1"/>
            <a:r>
              <a:rPr lang="en-US" altLang="en-US" sz="2700"/>
              <a:t>The </a:t>
            </a:r>
            <a:r>
              <a:rPr lang="en-US" altLang="en-US" sz="2700">
                <a:solidFill>
                  <a:srgbClr val="C1BAF8"/>
                </a:solidFill>
              </a:rPr>
              <a:t>coefficient of determination </a:t>
            </a:r>
            <a:r>
              <a:rPr lang="en-US" altLang="en-US" sz="2700"/>
              <a:t>is the portion of the total variation in the dependent variable that is explained by variation in the independent variable</a:t>
            </a:r>
            <a:endParaRPr lang="en-US" altLang="en-US" sz="1400"/>
          </a:p>
          <a:p>
            <a:pPr eaLnBrk="1" hangingPunct="1"/>
            <a:r>
              <a:rPr lang="en-US" altLang="en-US" sz="2700"/>
              <a:t>The coefficient of determination is also called    </a:t>
            </a:r>
            <a:br>
              <a:rPr lang="en-US" altLang="en-US" sz="2700"/>
            </a:br>
            <a:r>
              <a:rPr lang="en-US" altLang="en-US" sz="2700">
                <a:solidFill>
                  <a:srgbClr val="C1BAF8"/>
                </a:solidFill>
              </a:rPr>
              <a:t>r-square</a:t>
            </a:r>
            <a:r>
              <a:rPr lang="en-US" altLang="en-US" sz="2700"/>
              <a:t> and is denoted as </a:t>
            </a:r>
            <a:r>
              <a:rPr lang="en-US" altLang="en-US" sz="2700">
                <a:solidFill>
                  <a:srgbClr val="C1BAF8"/>
                </a:solidFill>
              </a:rPr>
              <a:t>r</a:t>
            </a:r>
            <a:r>
              <a:rPr lang="en-US" altLang="en-US" sz="2700" baseline="30000">
                <a:solidFill>
                  <a:srgbClr val="C1BAF8"/>
                </a:solidFill>
              </a:rPr>
              <a:t>2</a:t>
            </a:r>
            <a:endParaRPr lang="en-US" altLang="en-US" sz="2700">
              <a:solidFill>
                <a:srgbClr val="C1BAF8"/>
              </a:solidFill>
            </a:endParaRPr>
          </a:p>
        </p:txBody>
      </p:sp>
      <p:graphicFrame>
        <p:nvGraphicFramePr>
          <p:cNvPr id="43012" name="Object 8">
            <a:extLst>
              <a:ext uri="{FF2B5EF4-FFF2-40B4-BE49-F238E27FC236}">
                <a16:creationId xmlns:a16="http://schemas.microsoft.com/office/drawing/2014/main" id="{04A86254-380A-FD03-466D-238537E90EA6}"/>
              </a:ext>
            </a:extLst>
          </p:cNvPr>
          <p:cNvGraphicFramePr>
            <a:graphicFrameLocks noChangeAspect="1"/>
          </p:cNvGraphicFramePr>
          <p:nvPr/>
        </p:nvGraphicFramePr>
        <p:xfrm>
          <a:off x="5330826" y="5805488"/>
          <a:ext cx="1831975" cy="595312"/>
        </p:xfrm>
        <a:graphic>
          <a:graphicData uri="http://schemas.openxmlformats.org/presentationml/2006/ole">
            <mc:AlternateContent xmlns:mc="http://schemas.openxmlformats.org/markup-compatibility/2006">
              <mc:Choice xmlns:v="urn:schemas-microsoft-com:vml" Requires="v">
                <p:oleObj name="Equation" r:id="rId2" imgW="622030" imgH="203112" progId="Equation.3">
                  <p:embed/>
                </p:oleObj>
              </mc:Choice>
              <mc:Fallback>
                <p:oleObj name="Equation" r:id="rId2" imgW="622030" imgH="203112" progId="Equation.3">
                  <p:embed/>
                  <p:pic>
                    <p:nvPicPr>
                      <p:cNvPr id="43012" name="Object 8">
                        <a:extLst>
                          <a:ext uri="{FF2B5EF4-FFF2-40B4-BE49-F238E27FC236}">
                            <a16:creationId xmlns:a16="http://schemas.microsoft.com/office/drawing/2014/main" id="{04A86254-380A-FD03-466D-238537E90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826" y="5805488"/>
                        <a:ext cx="1831975" cy="595312"/>
                      </a:xfrm>
                      <a:prstGeom prst="rect">
                        <a:avLst/>
                      </a:prstGeom>
                      <a:solidFill>
                        <a:srgbClr val="C7DAF7"/>
                      </a:solidFill>
                      <a:ln w="9525">
                        <a:solidFill>
                          <a:schemeClr val="tx1"/>
                        </a:solidFill>
                        <a:miter lim="800000"/>
                        <a:headEnd/>
                        <a:tailEnd/>
                      </a:ln>
                    </p:spPr>
                  </p:pic>
                </p:oleObj>
              </mc:Fallback>
            </mc:AlternateContent>
          </a:graphicData>
        </a:graphic>
      </p:graphicFrame>
      <p:sp>
        <p:nvSpPr>
          <p:cNvPr id="43013" name="Text Box 6">
            <a:extLst>
              <a:ext uri="{FF2B5EF4-FFF2-40B4-BE49-F238E27FC236}">
                <a16:creationId xmlns:a16="http://schemas.microsoft.com/office/drawing/2014/main" id="{3AFF29D3-5246-DE1F-8779-C0C0E9A41FDD}"/>
              </a:ext>
            </a:extLst>
          </p:cNvPr>
          <p:cNvSpPr txBox="1">
            <a:spLocks noChangeArrowheads="1"/>
          </p:cNvSpPr>
          <p:nvPr/>
        </p:nvSpPr>
        <p:spPr bwMode="auto">
          <a:xfrm>
            <a:off x="4419600" y="5867401"/>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solidFill>
                  <a:schemeClr val="bg1"/>
                </a:solidFill>
              </a:rPr>
              <a:t>note:</a:t>
            </a:r>
          </a:p>
        </p:txBody>
      </p:sp>
      <p:graphicFrame>
        <p:nvGraphicFramePr>
          <p:cNvPr id="43014" name="Object 9">
            <a:extLst>
              <a:ext uri="{FF2B5EF4-FFF2-40B4-BE49-F238E27FC236}">
                <a16:creationId xmlns:a16="http://schemas.microsoft.com/office/drawing/2014/main" id="{71325039-F51E-9860-5904-316698D76757}"/>
              </a:ext>
            </a:extLst>
          </p:cNvPr>
          <p:cNvGraphicFramePr>
            <a:graphicFrameLocks noChangeAspect="1"/>
          </p:cNvGraphicFramePr>
          <p:nvPr/>
        </p:nvGraphicFramePr>
        <p:xfrm>
          <a:off x="3721101" y="4495801"/>
          <a:ext cx="5211763" cy="906463"/>
        </p:xfrm>
        <a:graphic>
          <a:graphicData uri="http://schemas.openxmlformats.org/presentationml/2006/ole">
            <mc:AlternateContent xmlns:mc="http://schemas.openxmlformats.org/markup-compatibility/2006">
              <mc:Choice xmlns:v="urn:schemas-microsoft-com:vml" Requires="v">
                <p:oleObj name="Equation" r:id="rId4" imgW="2400300" imgH="419100" progId="Equation.3">
                  <p:embed/>
                </p:oleObj>
              </mc:Choice>
              <mc:Fallback>
                <p:oleObj name="Equation" r:id="rId4" imgW="2400300" imgH="419100" progId="Equation.3">
                  <p:embed/>
                  <p:pic>
                    <p:nvPicPr>
                      <p:cNvPr id="43014" name="Object 9">
                        <a:extLst>
                          <a:ext uri="{FF2B5EF4-FFF2-40B4-BE49-F238E27FC236}">
                            <a16:creationId xmlns:a16="http://schemas.microsoft.com/office/drawing/2014/main" id="{71325039-F51E-9860-5904-316698D767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1101" y="4495801"/>
                        <a:ext cx="5211763" cy="906463"/>
                      </a:xfrm>
                      <a:prstGeom prst="rect">
                        <a:avLst/>
                      </a:prstGeom>
                      <a:solidFill>
                        <a:srgbClr val="FDE0BD"/>
                      </a:solidFill>
                      <a:ln w="9525">
                        <a:solidFill>
                          <a:schemeClr val="tx1"/>
                        </a:solidFill>
                        <a:miter lim="800000"/>
                        <a:headEnd/>
                        <a:tailEnd/>
                      </a:ln>
                    </p:spPr>
                  </p:pic>
                </p:oleObj>
              </mc:Fallback>
            </mc:AlternateContent>
          </a:graphicData>
        </a:graphic>
      </p:graphicFrame>
    </p:spTree>
    <p:extLst>
      <p:ext uri="{BB962C8B-B14F-4D97-AF65-F5344CB8AC3E}">
        <p14:creationId xmlns:p14="http://schemas.microsoft.com/office/powerpoint/2010/main" val="812320820"/>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A188982-1910-6DB7-F823-75982BF63FFB}"/>
              </a:ext>
            </a:extLst>
          </p:cNvPr>
          <p:cNvSpPr>
            <a:spLocks noGrp="1"/>
          </p:cNvSpPr>
          <p:nvPr>
            <p:ph type="title"/>
          </p:nvPr>
        </p:nvSpPr>
        <p:spPr>
          <a:xfrm>
            <a:off x="1981201" y="273050"/>
            <a:ext cx="3008313" cy="1162050"/>
          </a:xfrm>
        </p:spPr>
        <p:txBody>
          <a:bodyPr/>
          <a:lstStyle/>
          <a:p>
            <a:r>
              <a:rPr lang="en-US" dirty="0"/>
              <a:t>Adjusted R Square</a:t>
            </a:r>
          </a:p>
        </p:txBody>
      </p:sp>
      <p:sp>
        <p:nvSpPr>
          <p:cNvPr id="3" name="Content Placeholder 2">
            <a:extLst>
              <a:ext uri="{FF2B5EF4-FFF2-40B4-BE49-F238E27FC236}">
                <a16:creationId xmlns:a16="http://schemas.microsoft.com/office/drawing/2014/main" id="{6F9B3A2B-9D95-32B7-84CF-FA9ECC78A484}"/>
              </a:ext>
            </a:extLst>
          </p:cNvPr>
          <p:cNvSpPr>
            <a:spLocks noGrp="1"/>
          </p:cNvSpPr>
          <p:nvPr>
            <p:ph idx="1"/>
          </p:nvPr>
        </p:nvSpPr>
        <p:spPr>
          <a:xfrm>
            <a:off x="5099050" y="273051"/>
            <a:ext cx="5111750" cy="5853113"/>
          </a:xfrm>
        </p:spPr>
        <p:txBody>
          <a:bodyPr wrap="square" anchor="t">
            <a:normAutofit/>
          </a:bodyPr>
          <a:lstStyle/>
          <a:p>
            <a:pPr>
              <a:lnSpc>
                <a:spcPct val="90000"/>
              </a:lnSpc>
            </a:pPr>
            <a:r>
              <a:rPr lang="en-US" sz="2700" dirty="0"/>
              <a:t>It is the improvement to R squared. The problem/drawback with R2 is that as the features increase, the value of R2 also increases which gives the illusion of a good model. So the Adjusted R2 solves the drawback of R2. It only considers the features which are important for the model and shows the real improvement of the model.</a:t>
            </a:r>
            <a:br>
              <a:rPr lang="en-US" sz="2700"/>
            </a:br>
            <a:r>
              <a:rPr lang="en-US" sz="2700" dirty="0"/>
              <a:t>Adjusted R2 is always lower than R2.</a:t>
            </a:r>
          </a:p>
        </p:txBody>
      </p:sp>
      <p:pic>
        <p:nvPicPr>
          <p:cNvPr id="4" name="Picture 4" descr="A black and white math equations&#10;&#10;Description automatically generated">
            <a:extLst>
              <a:ext uri="{FF2B5EF4-FFF2-40B4-BE49-F238E27FC236}">
                <a16:creationId xmlns:a16="http://schemas.microsoft.com/office/drawing/2014/main" id="{65BF5420-2A86-6B2E-90FE-31F912E0F604}"/>
              </a:ext>
            </a:extLst>
          </p:cNvPr>
          <p:cNvPicPr>
            <a:picLocks noChangeAspect="1"/>
          </p:cNvPicPr>
          <p:nvPr/>
        </p:nvPicPr>
        <p:blipFill>
          <a:blip r:embed="rId2"/>
          <a:stretch>
            <a:fillRect/>
          </a:stretch>
        </p:blipFill>
        <p:spPr>
          <a:xfrm>
            <a:off x="1758641" y="1713689"/>
            <a:ext cx="3567461" cy="2059025"/>
          </a:xfrm>
          <a:prstGeom prst="rect">
            <a:avLst/>
          </a:prstGeom>
        </p:spPr>
      </p:pic>
    </p:spTree>
    <p:extLst>
      <p:ext uri="{BB962C8B-B14F-4D97-AF65-F5344CB8AC3E}">
        <p14:creationId xmlns:p14="http://schemas.microsoft.com/office/powerpoint/2010/main" val="1228903825"/>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Rectangle 3">
            <a:extLst>
              <a:ext uri="{FF2B5EF4-FFF2-40B4-BE49-F238E27FC236}">
                <a16:creationId xmlns:a16="http://schemas.microsoft.com/office/drawing/2014/main" id="{92C686FA-E731-D4BD-A571-D87178AC32E8}"/>
              </a:ext>
            </a:extLst>
          </p:cNvPr>
          <p:cNvSpPr>
            <a:spLocks noGrp="1" noChangeArrowheads="1"/>
          </p:cNvSpPr>
          <p:nvPr>
            <p:ph type="title"/>
          </p:nvPr>
        </p:nvSpPr>
        <p:spPr>
          <a:xfrm>
            <a:off x="1781176" y="141288"/>
            <a:ext cx="7439025" cy="990600"/>
          </a:xfrm>
        </p:spPr>
        <p:txBody>
          <a:bodyPr/>
          <a:lstStyle/>
          <a:p>
            <a:pPr eaLnBrk="1" hangingPunct="1">
              <a:lnSpc>
                <a:spcPct val="80000"/>
              </a:lnSpc>
            </a:pPr>
            <a:r>
              <a:rPr lang="en-US" altLang="en-US" sz="3200"/>
              <a:t>Examples of Approximate r</a:t>
            </a:r>
            <a:r>
              <a:rPr lang="en-US" altLang="en-US" sz="3200" baseline="30000"/>
              <a:t>2</a:t>
            </a:r>
            <a:r>
              <a:rPr lang="en-US" altLang="en-US" sz="3200"/>
              <a:t>  Values</a:t>
            </a:r>
          </a:p>
        </p:txBody>
      </p:sp>
      <p:grpSp>
        <p:nvGrpSpPr>
          <p:cNvPr id="44035" name="Group 1">
            <a:extLst>
              <a:ext uri="{FF2B5EF4-FFF2-40B4-BE49-F238E27FC236}">
                <a16:creationId xmlns:a16="http://schemas.microsoft.com/office/drawing/2014/main" id="{54D477D5-66C9-E2CB-54CC-820FC29A1BA8}"/>
              </a:ext>
            </a:extLst>
          </p:cNvPr>
          <p:cNvGrpSpPr>
            <a:grpSpLocks/>
          </p:cNvGrpSpPr>
          <p:nvPr/>
        </p:nvGrpSpPr>
        <p:grpSpPr bwMode="auto">
          <a:xfrm>
            <a:off x="1881188" y="1300164"/>
            <a:ext cx="3757612" cy="4676775"/>
            <a:chOff x="357187" y="1299993"/>
            <a:chExt cx="3148013" cy="4405963"/>
          </a:xfrm>
        </p:grpSpPr>
        <p:sp>
          <p:nvSpPr>
            <p:cNvPr id="44038" name="Text Box 2">
              <a:extLst>
                <a:ext uri="{FF2B5EF4-FFF2-40B4-BE49-F238E27FC236}">
                  <a16:creationId xmlns:a16="http://schemas.microsoft.com/office/drawing/2014/main" id="{0FC2FDA3-F18A-E792-F8B9-6C6D03005D0F}"/>
                </a:ext>
              </a:extLst>
            </p:cNvPr>
            <p:cNvSpPr txBox="1">
              <a:spLocks noChangeArrowheads="1"/>
            </p:cNvSpPr>
            <p:nvPr/>
          </p:nvSpPr>
          <p:spPr bwMode="auto">
            <a:xfrm>
              <a:off x="1639887" y="3816179"/>
              <a:ext cx="679800" cy="3768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t>r</a:t>
              </a:r>
              <a:r>
                <a:rPr lang="en-US" altLang="en-US" sz="2000" b="1" baseline="30000"/>
                <a:t>2</a:t>
              </a:r>
              <a:r>
                <a:rPr lang="en-US" altLang="en-US" sz="2000" b="1"/>
                <a:t> = 1</a:t>
              </a:r>
            </a:p>
          </p:txBody>
        </p:sp>
        <p:sp>
          <p:nvSpPr>
            <p:cNvPr id="44039" name="Line 4">
              <a:extLst>
                <a:ext uri="{FF2B5EF4-FFF2-40B4-BE49-F238E27FC236}">
                  <a16:creationId xmlns:a16="http://schemas.microsoft.com/office/drawing/2014/main" id="{7EAA0CB6-B111-8FA6-9558-7248BB5BBADA}"/>
                </a:ext>
              </a:extLst>
            </p:cNvPr>
            <p:cNvSpPr>
              <a:spLocks noChangeShapeType="1"/>
            </p:cNvSpPr>
            <p:nvPr/>
          </p:nvSpPr>
          <p:spPr bwMode="auto">
            <a:xfrm flipH="1">
              <a:off x="679450" y="1834980"/>
              <a:ext cx="0" cy="15240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4040" name="Line 5">
              <a:extLst>
                <a:ext uri="{FF2B5EF4-FFF2-40B4-BE49-F238E27FC236}">
                  <a16:creationId xmlns:a16="http://schemas.microsoft.com/office/drawing/2014/main" id="{A59BB0C3-8B03-0065-9566-4A46B5B00AA8}"/>
                </a:ext>
              </a:extLst>
            </p:cNvPr>
            <p:cNvSpPr>
              <a:spLocks noChangeShapeType="1"/>
            </p:cNvSpPr>
            <p:nvPr/>
          </p:nvSpPr>
          <p:spPr bwMode="auto">
            <a:xfrm flipH="1" flipV="1">
              <a:off x="695325" y="1987380"/>
              <a:ext cx="2574925" cy="91440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4041" name="Oval 6">
              <a:extLst>
                <a:ext uri="{FF2B5EF4-FFF2-40B4-BE49-F238E27FC236}">
                  <a16:creationId xmlns:a16="http://schemas.microsoft.com/office/drawing/2014/main" id="{ADC192CD-A8A6-49EF-69AA-0D3F0551C650}"/>
                </a:ext>
              </a:extLst>
            </p:cNvPr>
            <p:cNvSpPr>
              <a:spLocks noChangeArrowheads="1"/>
            </p:cNvSpPr>
            <p:nvPr/>
          </p:nvSpPr>
          <p:spPr bwMode="auto">
            <a:xfrm rot="7282380" flipH="1">
              <a:off x="2813050" y="267318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a:p>
          </p:txBody>
        </p:sp>
        <p:sp>
          <p:nvSpPr>
            <p:cNvPr id="44042" name="Oval 7">
              <a:extLst>
                <a:ext uri="{FF2B5EF4-FFF2-40B4-BE49-F238E27FC236}">
                  <a16:creationId xmlns:a16="http://schemas.microsoft.com/office/drawing/2014/main" id="{19C28746-D59E-E5C8-0840-39D67827FF4E}"/>
                </a:ext>
              </a:extLst>
            </p:cNvPr>
            <p:cNvSpPr>
              <a:spLocks noChangeArrowheads="1"/>
            </p:cNvSpPr>
            <p:nvPr/>
          </p:nvSpPr>
          <p:spPr bwMode="auto">
            <a:xfrm rot="7282380" flipH="1">
              <a:off x="2203450" y="244458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a:p>
          </p:txBody>
        </p:sp>
        <p:sp>
          <p:nvSpPr>
            <p:cNvPr id="44043" name="Oval 8">
              <a:extLst>
                <a:ext uri="{FF2B5EF4-FFF2-40B4-BE49-F238E27FC236}">
                  <a16:creationId xmlns:a16="http://schemas.microsoft.com/office/drawing/2014/main" id="{7F756AA8-9631-9B36-B9C2-383A6E2E3D7F}"/>
                </a:ext>
              </a:extLst>
            </p:cNvPr>
            <p:cNvSpPr>
              <a:spLocks noChangeArrowheads="1"/>
            </p:cNvSpPr>
            <p:nvPr/>
          </p:nvSpPr>
          <p:spPr bwMode="auto">
            <a:xfrm rot="7282380" flipH="1">
              <a:off x="1746250" y="229218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a:p>
          </p:txBody>
        </p:sp>
        <p:sp>
          <p:nvSpPr>
            <p:cNvPr id="44044" name="Oval 9">
              <a:extLst>
                <a:ext uri="{FF2B5EF4-FFF2-40B4-BE49-F238E27FC236}">
                  <a16:creationId xmlns:a16="http://schemas.microsoft.com/office/drawing/2014/main" id="{CDD30D6C-850E-D741-4506-F50FB2F8184B}"/>
                </a:ext>
              </a:extLst>
            </p:cNvPr>
            <p:cNvSpPr>
              <a:spLocks noChangeArrowheads="1"/>
            </p:cNvSpPr>
            <p:nvPr/>
          </p:nvSpPr>
          <p:spPr bwMode="auto">
            <a:xfrm rot="7282380" flipH="1">
              <a:off x="755650" y="191118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a:p>
          </p:txBody>
        </p:sp>
        <p:sp>
          <p:nvSpPr>
            <p:cNvPr id="44045" name="Oval 10">
              <a:extLst>
                <a:ext uri="{FF2B5EF4-FFF2-40B4-BE49-F238E27FC236}">
                  <a16:creationId xmlns:a16="http://schemas.microsoft.com/office/drawing/2014/main" id="{81151801-22F3-9D7E-B3C7-6D043BEA2936}"/>
                </a:ext>
              </a:extLst>
            </p:cNvPr>
            <p:cNvSpPr>
              <a:spLocks noChangeArrowheads="1"/>
            </p:cNvSpPr>
            <p:nvPr/>
          </p:nvSpPr>
          <p:spPr bwMode="auto">
            <a:xfrm rot="7282380" flipH="1">
              <a:off x="1136650" y="206358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a:p>
          </p:txBody>
        </p:sp>
        <p:sp>
          <p:nvSpPr>
            <p:cNvPr id="44046" name="Oval 11">
              <a:extLst>
                <a:ext uri="{FF2B5EF4-FFF2-40B4-BE49-F238E27FC236}">
                  <a16:creationId xmlns:a16="http://schemas.microsoft.com/office/drawing/2014/main" id="{6B297977-0E83-CF59-4088-FB38037D0372}"/>
                </a:ext>
              </a:extLst>
            </p:cNvPr>
            <p:cNvSpPr>
              <a:spLocks noChangeArrowheads="1"/>
            </p:cNvSpPr>
            <p:nvPr/>
          </p:nvSpPr>
          <p:spPr bwMode="auto">
            <a:xfrm rot="7282380" flipH="1">
              <a:off x="1517650" y="221598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endParaRPr lang="en-US" altLang="en-US" sz="2000"/>
            </a:p>
          </p:txBody>
        </p:sp>
        <p:sp>
          <p:nvSpPr>
            <p:cNvPr id="44047" name="Text Box 12">
              <a:extLst>
                <a:ext uri="{FF2B5EF4-FFF2-40B4-BE49-F238E27FC236}">
                  <a16:creationId xmlns:a16="http://schemas.microsoft.com/office/drawing/2014/main" id="{45018395-0DA4-C489-F916-3EB11935E4F6}"/>
                </a:ext>
              </a:extLst>
            </p:cNvPr>
            <p:cNvSpPr txBox="1">
              <a:spLocks noChangeArrowheads="1"/>
            </p:cNvSpPr>
            <p:nvPr/>
          </p:nvSpPr>
          <p:spPr bwMode="auto">
            <a:xfrm>
              <a:off x="503237" y="1299993"/>
              <a:ext cx="298403" cy="37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Y</a:t>
              </a:r>
            </a:p>
          </p:txBody>
        </p:sp>
        <p:sp>
          <p:nvSpPr>
            <p:cNvPr id="44048" name="Line 13">
              <a:extLst>
                <a:ext uri="{FF2B5EF4-FFF2-40B4-BE49-F238E27FC236}">
                  <a16:creationId xmlns:a16="http://schemas.microsoft.com/office/drawing/2014/main" id="{9A18463D-A39F-FBA3-12CC-FC7A8167050E}"/>
                </a:ext>
              </a:extLst>
            </p:cNvPr>
            <p:cNvSpPr>
              <a:spLocks noChangeShapeType="1"/>
            </p:cNvSpPr>
            <p:nvPr/>
          </p:nvSpPr>
          <p:spPr bwMode="auto">
            <a:xfrm>
              <a:off x="679450" y="3358980"/>
              <a:ext cx="2286000" cy="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4049" name="Oval 14">
              <a:extLst>
                <a:ext uri="{FF2B5EF4-FFF2-40B4-BE49-F238E27FC236}">
                  <a16:creationId xmlns:a16="http://schemas.microsoft.com/office/drawing/2014/main" id="{BC75193C-5925-C263-7129-78A4F1E43331}"/>
                </a:ext>
              </a:extLst>
            </p:cNvPr>
            <p:cNvSpPr>
              <a:spLocks noChangeArrowheads="1"/>
            </p:cNvSpPr>
            <p:nvPr/>
          </p:nvSpPr>
          <p:spPr bwMode="auto">
            <a:xfrm rot="7282380" flipH="1">
              <a:off x="2432050" y="252078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a:p>
          </p:txBody>
        </p:sp>
        <p:sp>
          <p:nvSpPr>
            <p:cNvPr id="44050" name="Text Box 15">
              <a:extLst>
                <a:ext uri="{FF2B5EF4-FFF2-40B4-BE49-F238E27FC236}">
                  <a16:creationId xmlns:a16="http://schemas.microsoft.com/office/drawing/2014/main" id="{985F1495-7A04-0E4B-75EC-CD4C29341B7C}"/>
                </a:ext>
              </a:extLst>
            </p:cNvPr>
            <p:cNvSpPr txBox="1">
              <a:spLocks noChangeArrowheads="1"/>
            </p:cNvSpPr>
            <p:nvPr/>
          </p:nvSpPr>
          <p:spPr bwMode="auto">
            <a:xfrm>
              <a:off x="2941637" y="3128793"/>
              <a:ext cx="298403" cy="37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X</a:t>
              </a:r>
            </a:p>
          </p:txBody>
        </p:sp>
        <p:sp>
          <p:nvSpPr>
            <p:cNvPr id="44051" name="Line 16">
              <a:extLst>
                <a:ext uri="{FF2B5EF4-FFF2-40B4-BE49-F238E27FC236}">
                  <a16:creationId xmlns:a16="http://schemas.microsoft.com/office/drawing/2014/main" id="{FE68BC45-51B7-DD53-F86A-CF1DA1CF423B}"/>
                </a:ext>
              </a:extLst>
            </p:cNvPr>
            <p:cNvSpPr>
              <a:spLocks noChangeShapeType="1"/>
            </p:cNvSpPr>
            <p:nvPr/>
          </p:nvSpPr>
          <p:spPr bwMode="auto">
            <a:xfrm>
              <a:off x="685800" y="4035255"/>
              <a:ext cx="0" cy="14478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4052" name="Line 17">
              <a:extLst>
                <a:ext uri="{FF2B5EF4-FFF2-40B4-BE49-F238E27FC236}">
                  <a16:creationId xmlns:a16="http://schemas.microsoft.com/office/drawing/2014/main" id="{58E1E7A9-C054-FDB3-C096-1B712D44EE58}"/>
                </a:ext>
              </a:extLst>
            </p:cNvPr>
            <p:cNvSpPr>
              <a:spLocks noChangeShapeType="1"/>
            </p:cNvSpPr>
            <p:nvPr/>
          </p:nvSpPr>
          <p:spPr bwMode="auto">
            <a:xfrm flipV="1">
              <a:off x="838200" y="4340055"/>
              <a:ext cx="2667000" cy="720725"/>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4053" name="Text Box 18">
              <a:extLst>
                <a:ext uri="{FF2B5EF4-FFF2-40B4-BE49-F238E27FC236}">
                  <a16:creationId xmlns:a16="http://schemas.microsoft.com/office/drawing/2014/main" id="{FF2C5DA1-DDC9-3907-9656-7B21F294F819}"/>
                </a:ext>
              </a:extLst>
            </p:cNvPr>
            <p:cNvSpPr txBox="1">
              <a:spLocks noChangeArrowheads="1"/>
            </p:cNvSpPr>
            <p:nvPr/>
          </p:nvSpPr>
          <p:spPr bwMode="auto">
            <a:xfrm>
              <a:off x="357187" y="3805067"/>
              <a:ext cx="298403" cy="37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Y</a:t>
              </a:r>
            </a:p>
          </p:txBody>
        </p:sp>
        <p:sp>
          <p:nvSpPr>
            <p:cNvPr id="44054" name="Line 19">
              <a:extLst>
                <a:ext uri="{FF2B5EF4-FFF2-40B4-BE49-F238E27FC236}">
                  <a16:creationId xmlns:a16="http://schemas.microsoft.com/office/drawing/2014/main" id="{B059923A-0625-3387-9298-F08F9A1226B4}"/>
                </a:ext>
              </a:extLst>
            </p:cNvPr>
            <p:cNvSpPr>
              <a:spLocks noChangeShapeType="1"/>
            </p:cNvSpPr>
            <p:nvPr/>
          </p:nvSpPr>
          <p:spPr bwMode="auto">
            <a:xfrm>
              <a:off x="685800" y="5483055"/>
              <a:ext cx="2286000" cy="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4055" name="Oval 20">
              <a:extLst>
                <a:ext uri="{FF2B5EF4-FFF2-40B4-BE49-F238E27FC236}">
                  <a16:creationId xmlns:a16="http://schemas.microsoft.com/office/drawing/2014/main" id="{F6455050-73EC-2E0D-6B1F-3A0582985A82}"/>
                </a:ext>
              </a:extLst>
            </p:cNvPr>
            <p:cNvSpPr>
              <a:spLocks noChangeArrowheads="1"/>
            </p:cNvSpPr>
            <p:nvPr/>
          </p:nvSpPr>
          <p:spPr bwMode="auto">
            <a:xfrm rot="-7282380">
              <a:off x="990600" y="4873455"/>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a:p>
          </p:txBody>
        </p:sp>
        <p:sp>
          <p:nvSpPr>
            <p:cNvPr id="44056" name="Text Box 21">
              <a:extLst>
                <a:ext uri="{FF2B5EF4-FFF2-40B4-BE49-F238E27FC236}">
                  <a16:creationId xmlns:a16="http://schemas.microsoft.com/office/drawing/2014/main" id="{F3E1F391-1811-EB1B-3438-C3AE6FA096B2}"/>
                </a:ext>
              </a:extLst>
            </p:cNvPr>
            <p:cNvSpPr txBox="1">
              <a:spLocks noChangeArrowheads="1"/>
            </p:cNvSpPr>
            <p:nvPr/>
          </p:nvSpPr>
          <p:spPr bwMode="auto">
            <a:xfrm>
              <a:off x="2947987" y="5329068"/>
              <a:ext cx="298403" cy="37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X</a:t>
              </a:r>
            </a:p>
          </p:txBody>
        </p:sp>
        <p:sp>
          <p:nvSpPr>
            <p:cNvPr id="44057" name="Text Box 22">
              <a:extLst>
                <a:ext uri="{FF2B5EF4-FFF2-40B4-BE49-F238E27FC236}">
                  <a16:creationId xmlns:a16="http://schemas.microsoft.com/office/drawing/2014/main" id="{183EE20F-451C-5429-F62B-DE8746EC3BF3}"/>
                </a:ext>
              </a:extLst>
            </p:cNvPr>
            <p:cNvSpPr txBox="1">
              <a:spLocks noChangeArrowheads="1"/>
            </p:cNvSpPr>
            <p:nvPr/>
          </p:nvSpPr>
          <p:spPr bwMode="auto">
            <a:xfrm>
              <a:off x="1614487" y="1555580"/>
              <a:ext cx="679800" cy="3768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t>r</a:t>
              </a:r>
              <a:r>
                <a:rPr lang="en-US" altLang="en-US" sz="2000" b="1" baseline="30000"/>
                <a:t>2</a:t>
              </a:r>
              <a:r>
                <a:rPr lang="en-US" altLang="en-US" sz="2000" b="1"/>
                <a:t> = 1</a:t>
              </a:r>
            </a:p>
          </p:txBody>
        </p:sp>
        <p:sp>
          <p:nvSpPr>
            <p:cNvPr id="44058" name="Oval 23">
              <a:extLst>
                <a:ext uri="{FF2B5EF4-FFF2-40B4-BE49-F238E27FC236}">
                  <a16:creationId xmlns:a16="http://schemas.microsoft.com/office/drawing/2014/main" id="{209760A3-CEA8-E066-1278-42891664A518}"/>
                </a:ext>
              </a:extLst>
            </p:cNvPr>
            <p:cNvSpPr>
              <a:spLocks noChangeArrowheads="1"/>
            </p:cNvSpPr>
            <p:nvPr/>
          </p:nvSpPr>
          <p:spPr bwMode="auto">
            <a:xfrm rot="-7282380">
              <a:off x="1295400" y="4797255"/>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a:p>
          </p:txBody>
        </p:sp>
        <p:sp>
          <p:nvSpPr>
            <p:cNvPr id="44059" name="Oval 24">
              <a:extLst>
                <a:ext uri="{FF2B5EF4-FFF2-40B4-BE49-F238E27FC236}">
                  <a16:creationId xmlns:a16="http://schemas.microsoft.com/office/drawing/2014/main" id="{63280EDD-66A3-4DC7-C612-F5C5827D635E}"/>
                </a:ext>
              </a:extLst>
            </p:cNvPr>
            <p:cNvSpPr>
              <a:spLocks noChangeArrowheads="1"/>
            </p:cNvSpPr>
            <p:nvPr/>
          </p:nvSpPr>
          <p:spPr bwMode="auto">
            <a:xfrm rot="-7282380">
              <a:off x="1600200" y="4721055"/>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a:p>
          </p:txBody>
        </p:sp>
        <p:sp>
          <p:nvSpPr>
            <p:cNvPr id="44060" name="Oval 25">
              <a:extLst>
                <a:ext uri="{FF2B5EF4-FFF2-40B4-BE49-F238E27FC236}">
                  <a16:creationId xmlns:a16="http://schemas.microsoft.com/office/drawing/2014/main" id="{E15252F8-3984-D48E-EB74-8C19FC96C140}"/>
                </a:ext>
              </a:extLst>
            </p:cNvPr>
            <p:cNvSpPr>
              <a:spLocks noChangeArrowheads="1"/>
            </p:cNvSpPr>
            <p:nvPr/>
          </p:nvSpPr>
          <p:spPr bwMode="auto">
            <a:xfrm rot="-7282380">
              <a:off x="1905000" y="4644855"/>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a:p>
          </p:txBody>
        </p:sp>
        <p:sp>
          <p:nvSpPr>
            <p:cNvPr id="44061" name="Oval 26">
              <a:extLst>
                <a:ext uri="{FF2B5EF4-FFF2-40B4-BE49-F238E27FC236}">
                  <a16:creationId xmlns:a16="http://schemas.microsoft.com/office/drawing/2014/main" id="{5F715F2F-3FB2-ABC4-3822-0B81250877FF}"/>
                </a:ext>
              </a:extLst>
            </p:cNvPr>
            <p:cNvSpPr>
              <a:spLocks noChangeArrowheads="1"/>
            </p:cNvSpPr>
            <p:nvPr/>
          </p:nvSpPr>
          <p:spPr bwMode="auto">
            <a:xfrm rot="-7282380">
              <a:off x="2362200" y="4492455"/>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a:p>
          </p:txBody>
        </p:sp>
        <p:sp>
          <p:nvSpPr>
            <p:cNvPr id="44062" name="Oval 27">
              <a:extLst>
                <a:ext uri="{FF2B5EF4-FFF2-40B4-BE49-F238E27FC236}">
                  <a16:creationId xmlns:a16="http://schemas.microsoft.com/office/drawing/2014/main" id="{D29260B0-29FF-F71D-2365-3EA6B9AD2292}"/>
                </a:ext>
              </a:extLst>
            </p:cNvPr>
            <p:cNvSpPr>
              <a:spLocks noChangeArrowheads="1"/>
            </p:cNvSpPr>
            <p:nvPr/>
          </p:nvSpPr>
          <p:spPr bwMode="auto">
            <a:xfrm rot="-7282380">
              <a:off x="2667000" y="4416255"/>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a:p>
          </p:txBody>
        </p:sp>
        <p:sp>
          <p:nvSpPr>
            <p:cNvPr id="44063" name="Oval 28">
              <a:extLst>
                <a:ext uri="{FF2B5EF4-FFF2-40B4-BE49-F238E27FC236}">
                  <a16:creationId xmlns:a16="http://schemas.microsoft.com/office/drawing/2014/main" id="{A40D91D4-36BB-0EB0-0EA4-C9FFF5F83482}"/>
                </a:ext>
              </a:extLst>
            </p:cNvPr>
            <p:cNvSpPr>
              <a:spLocks noChangeArrowheads="1"/>
            </p:cNvSpPr>
            <p:nvPr/>
          </p:nvSpPr>
          <p:spPr bwMode="auto">
            <a:xfrm rot="-7282380">
              <a:off x="3200400" y="4263855"/>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a:p>
          </p:txBody>
        </p:sp>
      </p:grpSp>
      <p:sp>
        <p:nvSpPr>
          <p:cNvPr id="44036" name="Text Box 30">
            <a:extLst>
              <a:ext uri="{FF2B5EF4-FFF2-40B4-BE49-F238E27FC236}">
                <a16:creationId xmlns:a16="http://schemas.microsoft.com/office/drawing/2014/main" id="{673630C2-1575-9951-D4DF-50D3436351E7}"/>
              </a:ext>
            </a:extLst>
          </p:cNvPr>
          <p:cNvSpPr txBox="1">
            <a:spLocks noChangeArrowheads="1"/>
          </p:cNvSpPr>
          <p:nvPr/>
        </p:nvSpPr>
        <p:spPr bwMode="auto">
          <a:xfrm>
            <a:off x="6013450" y="2782889"/>
            <a:ext cx="44196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400" b="1">
                <a:solidFill>
                  <a:schemeClr val="bg1"/>
                </a:solidFill>
              </a:rPr>
              <a:t>Perfect linear relationship between X and Y:  </a:t>
            </a:r>
          </a:p>
          <a:p>
            <a:endParaRPr lang="en-US" altLang="en-US" sz="2400" b="1">
              <a:solidFill>
                <a:schemeClr val="bg1"/>
              </a:solidFill>
            </a:endParaRPr>
          </a:p>
          <a:p>
            <a:r>
              <a:rPr lang="en-US" altLang="en-US" sz="2400" b="1">
                <a:solidFill>
                  <a:schemeClr val="bg1"/>
                </a:solidFill>
              </a:rPr>
              <a:t>100% of the variation in Y is explained by variation in X</a:t>
            </a:r>
          </a:p>
        </p:txBody>
      </p:sp>
      <p:sp>
        <p:nvSpPr>
          <p:cNvPr id="44037" name="Text Box 80">
            <a:extLst>
              <a:ext uri="{FF2B5EF4-FFF2-40B4-BE49-F238E27FC236}">
                <a16:creationId xmlns:a16="http://schemas.microsoft.com/office/drawing/2014/main" id="{36583B24-CC33-F12E-434D-623ADFE26B06}"/>
              </a:ext>
            </a:extLst>
          </p:cNvPr>
          <p:cNvSpPr txBox="1">
            <a:spLocks noChangeArrowheads="1"/>
          </p:cNvSpPr>
          <p:nvPr/>
        </p:nvSpPr>
        <p:spPr bwMode="auto">
          <a:xfrm>
            <a:off x="9067800" y="933451"/>
            <a:ext cx="1474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000" i="1">
                <a:solidFill>
                  <a:srgbClr val="FEA402"/>
                </a:solidFill>
              </a:rPr>
              <a:t>(continued)</a:t>
            </a:r>
          </a:p>
        </p:txBody>
      </p:sp>
    </p:spTree>
    <p:extLst>
      <p:ext uri="{BB962C8B-B14F-4D97-AF65-F5344CB8AC3E}">
        <p14:creationId xmlns:p14="http://schemas.microsoft.com/office/powerpoint/2010/main" val="367619477"/>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C1E22391-9B52-1FD8-44B5-AFF1BB35F51E}"/>
              </a:ext>
            </a:extLst>
          </p:cNvPr>
          <p:cNvSpPr>
            <a:spLocks noGrp="1" noChangeArrowheads="1"/>
          </p:cNvSpPr>
          <p:nvPr>
            <p:ph type="title"/>
          </p:nvPr>
        </p:nvSpPr>
        <p:spPr>
          <a:xfrm>
            <a:off x="1752600" y="236539"/>
            <a:ext cx="7467600" cy="681037"/>
          </a:xfrm>
        </p:spPr>
        <p:txBody>
          <a:bodyPr/>
          <a:lstStyle/>
          <a:p>
            <a:pPr eaLnBrk="1" hangingPunct="1">
              <a:lnSpc>
                <a:spcPct val="80000"/>
              </a:lnSpc>
            </a:pPr>
            <a:r>
              <a:rPr lang="en-US" altLang="en-US" sz="3200"/>
              <a:t>Examples of Approximate r</a:t>
            </a:r>
            <a:r>
              <a:rPr lang="en-US" altLang="en-US" sz="3200" baseline="30000"/>
              <a:t>2</a:t>
            </a:r>
            <a:r>
              <a:rPr lang="en-US" altLang="en-US" sz="3200"/>
              <a:t>  Values</a:t>
            </a:r>
          </a:p>
        </p:txBody>
      </p:sp>
      <p:sp>
        <p:nvSpPr>
          <p:cNvPr id="45105" name="Text Box 49">
            <a:extLst>
              <a:ext uri="{FF2B5EF4-FFF2-40B4-BE49-F238E27FC236}">
                <a16:creationId xmlns:a16="http://schemas.microsoft.com/office/drawing/2014/main" id="{C8B33E40-99C0-14CD-1278-574A50CFE7E5}"/>
              </a:ext>
            </a:extLst>
          </p:cNvPr>
          <p:cNvSpPr txBox="1">
            <a:spLocks noChangeArrowheads="1"/>
          </p:cNvSpPr>
          <p:nvPr/>
        </p:nvSpPr>
        <p:spPr bwMode="auto">
          <a:xfrm>
            <a:off x="5818188" y="2200276"/>
            <a:ext cx="1954212" cy="461963"/>
          </a:xfrm>
          <a:prstGeom prst="rect">
            <a:avLst/>
          </a:prstGeom>
          <a:solidFill>
            <a:schemeClr val="accent2">
              <a:lumMod val="60000"/>
              <a:lumOff val="40000"/>
            </a:schemeClr>
          </a:solidFill>
          <a:ln>
            <a:noFill/>
          </a:ln>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defRPr/>
            </a:pPr>
            <a:r>
              <a:rPr lang="en-US" altLang="en-US" sz="2400" b="1" dirty="0"/>
              <a:t>0 &lt; r</a:t>
            </a:r>
            <a:r>
              <a:rPr lang="en-US" altLang="en-US" sz="2400" b="1" baseline="30000" dirty="0"/>
              <a:t>2</a:t>
            </a:r>
            <a:r>
              <a:rPr lang="en-US" altLang="en-US" sz="2400" b="1" dirty="0"/>
              <a:t> &lt; 1</a:t>
            </a:r>
          </a:p>
        </p:txBody>
      </p:sp>
      <p:sp>
        <p:nvSpPr>
          <p:cNvPr id="45060" name="Text Box 50">
            <a:extLst>
              <a:ext uri="{FF2B5EF4-FFF2-40B4-BE49-F238E27FC236}">
                <a16:creationId xmlns:a16="http://schemas.microsoft.com/office/drawing/2014/main" id="{AAF9CDFD-6E95-DCFE-7472-3A8F3E8C2435}"/>
              </a:ext>
            </a:extLst>
          </p:cNvPr>
          <p:cNvSpPr txBox="1">
            <a:spLocks noChangeArrowheads="1"/>
          </p:cNvSpPr>
          <p:nvPr/>
        </p:nvSpPr>
        <p:spPr bwMode="auto">
          <a:xfrm>
            <a:off x="5638800" y="3048001"/>
            <a:ext cx="4191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400" b="1">
                <a:solidFill>
                  <a:schemeClr val="bg1"/>
                </a:solidFill>
              </a:rPr>
              <a:t>Weaker linear relationships between X and Y:  </a:t>
            </a:r>
          </a:p>
          <a:p>
            <a:endParaRPr lang="en-US" altLang="en-US" sz="2400" b="1">
              <a:solidFill>
                <a:schemeClr val="bg1"/>
              </a:solidFill>
            </a:endParaRPr>
          </a:p>
          <a:p>
            <a:r>
              <a:rPr lang="en-US" altLang="en-US" sz="2400" b="1">
                <a:solidFill>
                  <a:schemeClr val="bg1"/>
                </a:solidFill>
              </a:rPr>
              <a:t>Some but not all of the variation in Y is explained by variation in X</a:t>
            </a:r>
          </a:p>
        </p:txBody>
      </p:sp>
      <p:grpSp>
        <p:nvGrpSpPr>
          <p:cNvPr id="45061" name="Group 1">
            <a:extLst>
              <a:ext uri="{FF2B5EF4-FFF2-40B4-BE49-F238E27FC236}">
                <a16:creationId xmlns:a16="http://schemas.microsoft.com/office/drawing/2014/main" id="{12CAA29E-00BF-EAA3-98E3-7049EFE80B6C}"/>
              </a:ext>
            </a:extLst>
          </p:cNvPr>
          <p:cNvGrpSpPr>
            <a:grpSpLocks/>
          </p:cNvGrpSpPr>
          <p:nvPr/>
        </p:nvGrpSpPr>
        <p:grpSpPr bwMode="auto">
          <a:xfrm>
            <a:off x="2057401" y="1371600"/>
            <a:ext cx="3008313" cy="4648200"/>
            <a:chOff x="655638" y="1743075"/>
            <a:chExt cx="3008312" cy="4648200"/>
          </a:xfrm>
        </p:grpSpPr>
        <p:sp>
          <p:nvSpPr>
            <p:cNvPr id="45063" name="Line 3">
              <a:extLst>
                <a:ext uri="{FF2B5EF4-FFF2-40B4-BE49-F238E27FC236}">
                  <a16:creationId xmlns:a16="http://schemas.microsoft.com/office/drawing/2014/main" id="{A52A7E18-548F-4FBF-E5C1-F36087978201}"/>
                </a:ext>
              </a:extLst>
            </p:cNvPr>
            <p:cNvSpPr>
              <a:spLocks noChangeShapeType="1"/>
            </p:cNvSpPr>
            <p:nvPr/>
          </p:nvSpPr>
          <p:spPr bwMode="auto">
            <a:xfrm flipH="1">
              <a:off x="990600" y="2362200"/>
              <a:ext cx="0" cy="14478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5064" name="Line 4">
              <a:extLst>
                <a:ext uri="{FF2B5EF4-FFF2-40B4-BE49-F238E27FC236}">
                  <a16:creationId xmlns:a16="http://schemas.microsoft.com/office/drawing/2014/main" id="{F16C17FE-DA1B-4930-A9AB-D78D8077FC60}"/>
                </a:ext>
              </a:extLst>
            </p:cNvPr>
            <p:cNvSpPr>
              <a:spLocks noChangeShapeType="1"/>
            </p:cNvSpPr>
            <p:nvPr/>
          </p:nvSpPr>
          <p:spPr bwMode="auto">
            <a:xfrm flipH="1" flipV="1">
              <a:off x="1000125" y="2506663"/>
              <a:ext cx="2574925" cy="873125"/>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5065" name="Oval 5">
              <a:extLst>
                <a:ext uri="{FF2B5EF4-FFF2-40B4-BE49-F238E27FC236}">
                  <a16:creationId xmlns:a16="http://schemas.microsoft.com/office/drawing/2014/main" id="{7C26ECAE-2E25-134C-8C41-2EC77C49394D}"/>
                </a:ext>
              </a:extLst>
            </p:cNvPr>
            <p:cNvSpPr>
              <a:spLocks noChangeArrowheads="1"/>
            </p:cNvSpPr>
            <p:nvPr/>
          </p:nvSpPr>
          <p:spPr bwMode="auto">
            <a:xfrm rot="-7282380">
              <a:off x="3276600" y="34290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66" name="Oval 6">
              <a:extLst>
                <a:ext uri="{FF2B5EF4-FFF2-40B4-BE49-F238E27FC236}">
                  <a16:creationId xmlns:a16="http://schemas.microsoft.com/office/drawing/2014/main" id="{023CCF59-588A-4411-7D61-4AD1B6043F2D}"/>
                </a:ext>
              </a:extLst>
            </p:cNvPr>
            <p:cNvSpPr>
              <a:spLocks noChangeArrowheads="1"/>
            </p:cNvSpPr>
            <p:nvPr/>
          </p:nvSpPr>
          <p:spPr bwMode="auto">
            <a:xfrm rot="-7282380">
              <a:off x="3041650" y="31162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67" name="Oval 7">
              <a:extLst>
                <a:ext uri="{FF2B5EF4-FFF2-40B4-BE49-F238E27FC236}">
                  <a16:creationId xmlns:a16="http://schemas.microsoft.com/office/drawing/2014/main" id="{C07FFF93-2E57-2FCA-64A2-FF36C20411C4}"/>
                </a:ext>
              </a:extLst>
            </p:cNvPr>
            <p:cNvSpPr>
              <a:spLocks noChangeArrowheads="1"/>
            </p:cNvSpPr>
            <p:nvPr/>
          </p:nvSpPr>
          <p:spPr bwMode="auto">
            <a:xfrm rot="-7282380">
              <a:off x="1212850" y="21256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68" name="Oval 8">
              <a:extLst>
                <a:ext uri="{FF2B5EF4-FFF2-40B4-BE49-F238E27FC236}">
                  <a16:creationId xmlns:a16="http://schemas.microsoft.com/office/drawing/2014/main" id="{209A460B-FEB4-D596-976A-FA588F073FA0}"/>
                </a:ext>
              </a:extLst>
            </p:cNvPr>
            <p:cNvSpPr>
              <a:spLocks noChangeArrowheads="1"/>
            </p:cNvSpPr>
            <p:nvPr/>
          </p:nvSpPr>
          <p:spPr bwMode="auto">
            <a:xfrm rot="-7282380">
              <a:off x="1570038" y="25066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69" name="Oval 9">
              <a:extLst>
                <a:ext uri="{FF2B5EF4-FFF2-40B4-BE49-F238E27FC236}">
                  <a16:creationId xmlns:a16="http://schemas.microsoft.com/office/drawing/2014/main" id="{BEC331BA-1412-F0E0-7F97-2FF5B837CEEF}"/>
                </a:ext>
              </a:extLst>
            </p:cNvPr>
            <p:cNvSpPr>
              <a:spLocks noChangeArrowheads="1"/>
            </p:cNvSpPr>
            <p:nvPr/>
          </p:nvSpPr>
          <p:spPr bwMode="auto">
            <a:xfrm rot="-7282380">
              <a:off x="2736850" y="33448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70" name="Oval 10">
              <a:extLst>
                <a:ext uri="{FF2B5EF4-FFF2-40B4-BE49-F238E27FC236}">
                  <a16:creationId xmlns:a16="http://schemas.microsoft.com/office/drawing/2014/main" id="{5D4D3D8E-EA59-2CDD-C640-046786946201}"/>
                </a:ext>
              </a:extLst>
            </p:cNvPr>
            <p:cNvSpPr>
              <a:spLocks noChangeArrowheads="1"/>
            </p:cNvSpPr>
            <p:nvPr/>
          </p:nvSpPr>
          <p:spPr bwMode="auto">
            <a:xfrm rot="-7282380">
              <a:off x="1060450" y="28114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71" name="Oval 11">
              <a:extLst>
                <a:ext uri="{FF2B5EF4-FFF2-40B4-BE49-F238E27FC236}">
                  <a16:creationId xmlns:a16="http://schemas.microsoft.com/office/drawing/2014/main" id="{D72FEB6D-FAEB-C296-1DA6-406A3677EE32}"/>
                </a:ext>
              </a:extLst>
            </p:cNvPr>
            <p:cNvSpPr>
              <a:spLocks noChangeArrowheads="1"/>
            </p:cNvSpPr>
            <p:nvPr/>
          </p:nvSpPr>
          <p:spPr bwMode="auto">
            <a:xfrm rot="-7282380">
              <a:off x="2332038" y="32686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72" name="Oval 12">
              <a:extLst>
                <a:ext uri="{FF2B5EF4-FFF2-40B4-BE49-F238E27FC236}">
                  <a16:creationId xmlns:a16="http://schemas.microsoft.com/office/drawing/2014/main" id="{E62CAB3E-EEF0-C230-A382-7C4883605F7A}"/>
                </a:ext>
              </a:extLst>
            </p:cNvPr>
            <p:cNvSpPr>
              <a:spLocks noChangeArrowheads="1"/>
            </p:cNvSpPr>
            <p:nvPr/>
          </p:nvSpPr>
          <p:spPr bwMode="auto">
            <a:xfrm rot="-7282380">
              <a:off x="1752600" y="22860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73" name="Oval 13">
              <a:extLst>
                <a:ext uri="{FF2B5EF4-FFF2-40B4-BE49-F238E27FC236}">
                  <a16:creationId xmlns:a16="http://schemas.microsoft.com/office/drawing/2014/main" id="{B077510C-038B-0C72-5D3F-2224BCD0F1A2}"/>
                </a:ext>
              </a:extLst>
            </p:cNvPr>
            <p:cNvSpPr>
              <a:spLocks noChangeArrowheads="1"/>
            </p:cNvSpPr>
            <p:nvPr/>
          </p:nvSpPr>
          <p:spPr bwMode="auto">
            <a:xfrm rot="-7282380">
              <a:off x="2590800" y="25908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74" name="Oval 14">
              <a:extLst>
                <a:ext uri="{FF2B5EF4-FFF2-40B4-BE49-F238E27FC236}">
                  <a16:creationId xmlns:a16="http://schemas.microsoft.com/office/drawing/2014/main" id="{39846201-8EC9-8CE2-3225-00865E13577A}"/>
                </a:ext>
              </a:extLst>
            </p:cNvPr>
            <p:cNvSpPr>
              <a:spLocks noChangeArrowheads="1"/>
            </p:cNvSpPr>
            <p:nvPr/>
          </p:nvSpPr>
          <p:spPr bwMode="auto">
            <a:xfrm rot="-7282380">
              <a:off x="3048000" y="27432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75" name="Oval 15">
              <a:extLst>
                <a:ext uri="{FF2B5EF4-FFF2-40B4-BE49-F238E27FC236}">
                  <a16:creationId xmlns:a16="http://schemas.microsoft.com/office/drawing/2014/main" id="{1D871BD1-7D9C-E6FB-F604-5CF71DF35378}"/>
                </a:ext>
              </a:extLst>
            </p:cNvPr>
            <p:cNvSpPr>
              <a:spLocks noChangeArrowheads="1"/>
            </p:cNvSpPr>
            <p:nvPr/>
          </p:nvSpPr>
          <p:spPr bwMode="auto">
            <a:xfrm rot="-7282380">
              <a:off x="1417638" y="29638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76" name="Oval 16">
              <a:extLst>
                <a:ext uri="{FF2B5EF4-FFF2-40B4-BE49-F238E27FC236}">
                  <a16:creationId xmlns:a16="http://schemas.microsoft.com/office/drawing/2014/main" id="{07B01A94-6CCD-62BE-4ED0-B2AB08FE6C79}"/>
                </a:ext>
              </a:extLst>
            </p:cNvPr>
            <p:cNvSpPr>
              <a:spLocks noChangeArrowheads="1"/>
            </p:cNvSpPr>
            <p:nvPr/>
          </p:nvSpPr>
          <p:spPr bwMode="auto">
            <a:xfrm rot="-7282380">
              <a:off x="2209800" y="25908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endParaRPr lang="en-US" altLang="en-US" sz="2400"/>
            </a:p>
          </p:txBody>
        </p:sp>
        <p:sp>
          <p:nvSpPr>
            <p:cNvPr id="45077" name="Oval 17">
              <a:extLst>
                <a:ext uri="{FF2B5EF4-FFF2-40B4-BE49-F238E27FC236}">
                  <a16:creationId xmlns:a16="http://schemas.microsoft.com/office/drawing/2014/main" id="{F09F9F50-AFDB-215E-0CD4-073564DA8856}"/>
                </a:ext>
              </a:extLst>
            </p:cNvPr>
            <p:cNvSpPr>
              <a:spLocks noChangeArrowheads="1"/>
            </p:cNvSpPr>
            <p:nvPr/>
          </p:nvSpPr>
          <p:spPr bwMode="auto">
            <a:xfrm rot="-7282380">
              <a:off x="1752600" y="28956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78" name="Oval 18">
              <a:extLst>
                <a:ext uri="{FF2B5EF4-FFF2-40B4-BE49-F238E27FC236}">
                  <a16:creationId xmlns:a16="http://schemas.microsoft.com/office/drawing/2014/main" id="{B866544C-5F3E-D412-452E-343FC294CF39}"/>
                </a:ext>
              </a:extLst>
            </p:cNvPr>
            <p:cNvSpPr>
              <a:spLocks noChangeArrowheads="1"/>
            </p:cNvSpPr>
            <p:nvPr/>
          </p:nvSpPr>
          <p:spPr bwMode="auto">
            <a:xfrm rot="-7282380">
              <a:off x="2179638" y="29638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79" name="Text Box 19">
              <a:extLst>
                <a:ext uri="{FF2B5EF4-FFF2-40B4-BE49-F238E27FC236}">
                  <a16:creationId xmlns:a16="http://schemas.microsoft.com/office/drawing/2014/main" id="{A8E07BDC-07B7-CFA5-CD24-D82A2F8EAD31}"/>
                </a:ext>
              </a:extLst>
            </p:cNvPr>
            <p:cNvSpPr txBox="1">
              <a:spLocks noChangeArrowheads="1"/>
            </p:cNvSpPr>
            <p:nvPr/>
          </p:nvSpPr>
          <p:spPr bwMode="auto">
            <a:xfrm>
              <a:off x="808038" y="174307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400" b="1">
                  <a:solidFill>
                    <a:schemeClr val="bg1"/>
                  </a:solidFill>
                </a:rPr>
                <a:t>Y</a:t>
              </a:r>
            </a:p>
          </p:txBody>
        </p:sp>
        <p:sp>
          <p:nvSpPr>
            <p:cNvPr id="45080" name="Line 20">
              <a:extLst>
                <a:ext uri="{FF2B5EF4-FFF2-40B4-BE49-F238E27FC236}">
                  <a16:creationId xmlns:a16="http://schemas.microsoft.com/office/drawing/2014/main" id="{F6F88A7D-DDE3-7589-6B4A-5BEAAE68E165}"/>
                </a:ext>
              </a:extLst>
            </p:cNvPr>
            <p:cNvSpPr>
              <a:spLocks noChangeShapeType="1"/>
            </p:cNvSpPr>
            <p:nvPr/>
          </p:nvSpPr>
          <p:spPr bwMode="auto">
            <a:xfrm>
              <a:off x="990600" y="3810000"/>
              <a:ext cx="2362200" cy="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5081" name="Text Box 21">
              <a:extLst>
                <a:ext uri="{FF2B5EF4-FFF2-40B4-BE49-F238E27FC236}">
                  <a16:creationId xmlns:a16="http://schemas.microsoft.com/office/drawing/2014/main" id="{9B8FDC56-FB4C-0D53-838A-C9C4FEEE7D54}"/>
                </a:ext>
              </a:extLst>
            </p:cNvPr>
            <p:cNvSpPr txBox="1">
              <a:spLocks noChangeArrowheads="1"/>
            </p:cNvSpPr>
            <p:nvPr/>
          </p:nvSpPr>
          <p:spPr bwMode="auto">
            <a:xfrm>
              <a:off x="3276600" y="3657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400" b="1">
                  <a:solidFill>
                    <a:schemeClr val="bg1"/>
                  </a:solidFill>
                </a:rPr>
                <a:t>X</a:t>
              </a:r>
            </a:p>
          </p:txBody>
        </p:sp>
        <p:sp>
          <p:nvSpPr>
            <p:cNvPr id="45082" name="Line 22">
              <a:extLst>
                <a:ext uri="{FF2B5EF4-FFF2-40B4-BE49-F238E27FC236}">
                  <a16:creationId xmlns:a16="http://schemas.microsoft.com/office/drawing/2014/main" id="{7BD29F10-2935-A8DA-569B-AA991D99EB3D}"/>
                </a:ext>
              </a:extLst>
            </p:cNvPr>
            <p:cNvSpPr>
              <a:spLocks noChangeShapeType="1"/>
            </p:cNvSpPr>
            <p:nvPr/>
          </p:nvSpPr>
          <p:spPr bwMode="auto">
            <a:xfrm flipH="1">
              <a:off x="984250" y="4640263"/>
              <a:ext cx="0" cy="14478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5083" name="Line 23">
              <a:extLst>
                <a:ext uri="{FF2B5EF4-FFF2-40B4-BE49-F238E27FC236}">
                  <a16:creationId xmlns:a16="http://schemas.microsoft.com/office/drawing/2014/main" id="{D6E93EEF-7C80-C851-A533-7592D4B9BBB1}"/>
                </a:ext>
              </a:extLst>
            </p:cNvPr>
            <p:cNvSpPr>
              <a:spLocks noChangeShapeType="1"/>
            </p:cNvSpPr>
            <p:nvPr/>
          </p:nvSpPr>
          <p:spPr bwMode="auto">
            <a:xfrm flipV="1">
              <a:off x="1000125" y="4792663"/>
              <a:ext cx="2574925" cy="873125"/>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5084" name="Oval 24">
              <a:extLst>
                <a:ext uri="{FF2B5EF4-FFF2-40B4-BE49-F238E27FC236}">
                  <a16:creationId xmlns:a16="http://schemas.microsoft.com/office/drawing/2014/main" id="{F5190DBE-0C94-39AE-CD31-FEB1BB8159BA}"/>
                </a:ext>
              </a:extLst>
            </p:cNvPr>
            <p:cNvSpPr>
              <a:spLocks noChangeArrowheads="1"/>
            </p:cNvSpPr>
            <p:nvPr/>
          </p:nvSpPr>
          <p:spPr bwMode="auto">
            <a:xfrm rot="-7282380">
              <a:off x="1212850" y="57070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85" name="Oval 25">
              <a:extLst>
                <a:ext uri="{FF2B5EF4-FFF2-40B4-BE49-F238E27FC236}">
                  <a16:creationId xmlns:a16="http://schemas.microsoft.com/office/drawing/2014/main" id="{CFB41280-3C97-2389-A806-0FC5E29B58CD}"/>
                </a:ext>
              </a:extLst>
            </p:cNvPr>
            <p:cNvSpPr>
              <a:spLocks noChangeArrowheads="1"/>
            </p:cNvSpPr>
            <p:nvPr/>
          </p:nvSpPr>
          <p:spPr bwMode="auto">
            <a:xfrm rot="-7282380">
              <a:off x="1212850" y="54022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86" name="Oval 26">
              <a:extLst>
                <a:ext uri="{FF2B5EF4-FFF2-40B4-BE49-F238E27FC236}">
                  <a16:creationId xmlns:a16="http://schemas.microsoft.com/office/drawing/2014/main" id="{92A1FEDC-986C-AD4F-09A9-E083EE4DE581}"/>
                </a:ext>
              </a:extLst>
            </p:cNvPr>
            <p:cNvSpPr>
              <a:spLocks noChangeArrowheads="1"/>
            </p:cNvSpPr>
            <p:nvPr/>
          </p:nvSpPr>
          <p:spPr bwMode="auto">
            <a:xfrm rot="-7282380">
              <a:off x="2965450" y="44116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87" name="Oval 27">
              <a:extLst>
                <a:ext uri="{FF2B5EF4-FFF2-40B4-BE49-F238E27FC236}">
                  <a16:creationId xmlns:a16="http://schemas.microsoft.com/office/drawing/2014/main" id="{1D3F9AF8-9838-59A6-4F6D-6727914747E4}"/>
                </a:ext>
              </a:extLst>
            </p:cNvPr>
            <p:cNvSpPr>
              <a:spLocks noChangeArrowheads="1"/>
            </p:cNvSpPr>
            <p:nvPr/>
          </p:nvSpPr>
          <p:spPr bwMode="auto">
            <a:xfrm rot="-7282380">
              <a:off x="3117850" y="47926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88" name="Oval 28">
              <a:extLst>
                <a:ext uri="{FF2B5EF4-FFF2-40B4-BE49-F238E27FC236}">
                  <a16:creationId xmlns:a16="http://schemas.microsoft.com/office/drawing/2014/main" id="{64F38104-AA8B-C630-FBF8-4A7FBF6AEA4D}"/>
                </a:ext>
              </a:extLst>
            </p:cNvPr>
            <p:cNvSpPr>
              <a:spLocks noChangeArrowheads="1"/>
            </p:cNvSpPr>
            <p:nvPr/>
          </p:nvSpPr>
          <p:spPr bwMode="auto">
            <a:xfrm rot="-7282380">
              <a:off x="1670050" y="56308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89" name="Oval 29">
              <a:extLst>
                <a:ext uri="{FF2B5EF4-FFF2-40B4-BE49-F238E27FC236}">
                  <a16:creationId xmlns:a16="http://schemas.microsoft.com/office/drawing/2014/main" id="{CB79085C-4DCF-76E0-F15B-E4BDC1E50582}"/>
                </a:ext>
              </a:extLst>
            </p:cNvPr>
            <p:cNvSpPr>
              <a:spLocks noChangeArrowheads="1"/>
            </p:cNvSpPr>
            <p:nvPr/>
          </p:nvSpPr>
          <p:spPr bwMode="auto">
            <a:xfrm rot="-7282380">
              <a:off x="2965450" y="50212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90" name="Oval 30">
              <a:extLst>
                <a:ext uri="{FF2B5EF4-FFF2-40B4-BE49-F238E27FC236}">
                  <a16:creationId xmlns:a16="http://schemas.microsoft.com/office/drawing/2014/main" id="{39F2A5D3-BE63-2919-FEDC-79A0BC25C8FA}"/>
                </a:ext>
              </a:extLst>
            </p:cNvPr>
            <p:cNvSpPr>
              <a:spLocks noChangeArrowheads="1"/>
            </p:cNvSpPr>
            <p:nvPr/>
          </p:nvSpPr>
          <p:spPr bwMode="auto">
            <a:xfrm rot="-7282380">
              <a:off x="2508250" y="56308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91" name="Oval 31">
              <a:extLst>
                <a:ext uri="{FF2B5EF4-FFF2-40B4-BE49-F238E27FC236}">
                  <a16:creationId xmlns:a16="http://schemas.microsoft.com/office/drawing/2014/main" id="{7DE26FDF-8B0F-C1EF-68C1-BCBB9FDDE4A5}"/>
                </a:ext>
              </a:extLst>
            </p:cNvPr>
            <p:cNvSpPr>
              <a:spLocks noChangeArrowheads="1"/>
            </p:cNvSpPr>
            <p:nvPr/>
          </p:nvSpPr>
          <p:spPr bwMode="auto">
            <a:xfrm rot="-7282380">
              <a:off x="2584450" y="44116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92" name="Oval 32">
              <a:extLst>
                <a:ext uri="{FF2B5EF4-FFF2-40B4-BE49-F238E27FC236}">
                  <a16:creationId xmlns:a16="http://schemas.microsoft.com/office/drawing/2014/main" id="{D8DC0237-4950-B9F4-7F41-1B7D14492396}"/>
                </a:ext>
              </a:extLst>
            </p:cNvPr>
            <p:cNvSpPr>
              <a:spLocks noChangeArrowheads="1"/>
            </p:cNvSpPr>
            <p:nvPr/>
          </p:nvSpPr>
          <p:spPr bwMode="auto">
            <a:xfrm rot="-7282380">
              <a:off x="2051050" y="45640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93" name="Oval 33">
              <a:extLst>
                <a:ext uri="{FF2B5EF4-FFF2-40B4-BE49-F238E27FC236}">
                  <a16:creationId xmlns:a16="http://schemas.microsoft.com/office/drawing/2014/main" id="{2D965066-3490-2BCF-674B-1B38435E6E6C}"/>
                </a:ext>
              </a:extLst>
            </p:cNvPr>
            <p:cNvSpPr>
              <a:spLocks noChangeArrowheads="1"/>
            </p:cNvSpPr>
            <p:nvPr/>
          </p:nvSpPr>
          <p:spPr bwMode="auto">
            <a:xfrm rot="-7282380">
              <a:off x="1136650" y="50212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94" name="Oval 34">
              <a:extLst>
                <a:ext uri="{FF2B5EF4-FFF2-40B4-BE49-F238E27FC236}">
                  <a16:creationId xmlns:a16="http://schemas.microsoft.com/office/drawing/2014/main" id="{65D3905C-E6D9-A06B-7BCA-A924972DA751}"/>
                </a:ext>
              </a:extLst>
            </p:cNvPr>
            <p:cNvSpPr>
              <a:spLocks noChangeArrowheads="1"/>
            </p:cNvSpPr>
            <p:nvPr/>
          </p:nvSpPr>
          <p:spPr bwMode="auto">
            <a:xfrm rot="-7282380">
              <a:off x="1365250" y="46402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95" name="Oval 35">
              <a:extLst>
                <a:ext uri="{FF2B5EF4-FFF2-40B4-BE49-F238E27FC236}">
                  <a16:creationId xmlns:a16="http://schemas.microsoft.com/office/drawing/2014/main" id="{8FB7909F-2C58-7D57-E8F5-4574CB9C10B4}"/>
                </a:ext>
              </a:extLst>
            </p:cNvPr>
            <p:cNvSpPr>
              <a:spLocks noChangeArrowheads="1"/>
            </p:cNvSpPr>
            <p:nvPr/>
          </p:nvSpPr>
          <p:spPr bwMode="auto">
            <a:xfrm rot="-7282380">
              <a:off x="1746250" y="5208588"/>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endParaRPr lang="en-US" altLang="en-US" sz="2400"/>
            </a:p>
          </p:txBody>
        </p:sp>
        <p:sp>
          <p:nvSpPr>
            <p:cNvPr id="45096" name="Oval 36">
              <a:extLst>
                <a:ext uri="{FF2B5EF4-FFF2-40B4-BE49-F238E27FC236}">
                  <a16:creationId xmlns:a16="http://schemas.microsoft.com/office/drawing/2014/main" id="{703DB4BC-A82B-A2FB-7796-AB08745A1101}"/>
                </a:ext>
              </a:extLst>
            </p:cNvPr>
            <p:cNvSpPr>
              <a:spLocks noChangeArrowheads="1"/>
            </p:cNvSpPr>
            <p:nvPr/>
          </p:nvSpPr>
          <p:spPr bwMode="auto">
            <a:xfrm rot="-7282380">
              <a:off x="2584450" y="51736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97" name="Oval 37">
              <a:extLst>
                <a:ext uri="{FF2B5EF4-FFF2-40B4-BE49-F238E27FC236}">
                  <a16:creationId xmlns:a16="http://schemas.microsoft.com/office/drawing/2014/main" id="{EE0E6622-63CD-1985-67BD-0EBF1C3A7E2D}"/>
                </a:ext>
              </a:extLst>
            </p:cNvPr>
            <p:cNvSpPr>
              <a:spLocks noChangeArrowheads="1"/>
            </p:cNvSpPr>
            <p:nvPr/>
          </p:nvSpPr>
          <p:spPr bwMode="auto">
            <a:xfrm rot="-7282380">
              <a:off x="2203450" y="53260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98" name="Oval 38">
              <a:extLst>
                <a:ext uri="{FF2B5EF4-FFF2-40B4-BE49-F238E27FC236}">
                  <a16:creationId xmlns:a16="http://schemas.microsoft.com/office/drawing/2014/main" id="{7FD06A66-718A-DA20-DBCF-B746B6490FCC}"/>
                </a:ext>
              </a:extLst>
            </p:cNvPr>
            <p:cNvSpPr>
              <a:spLocks noChangeArrowheads="1"/>
            </p:cNvSpPr>
            <p:nvPr/>
          </p:nvSpPr>
          <p:spPr bwMode="auto">
            <a:xfrm rot="-7282380">
              <a:off x="2051050" y="57832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099" name="Text Box 39">
              <a:extLst>
                <a:ext uri="{FF2B5EF4-FFF2-40B4-BE49-F238E27FC236}">
                  <a16:creationId xmlns:a16="http://schemas.microsoft.com/office/drawing/2014/main" id="{5062BD58-8C53-DD03-289F-4970EE4CAB02}"/>
                </a:ext>
              </a:extLst>
            </p:cNvPr>
            <p:cNvSpPr txBox="1">
              <a:spLocks noChangeArrowheads="1"/>
            </p:cNvSpPr>
            <p:nvPr/>
          </p:nvSpPr>
          <p:spPr bwMode="auto">
            <a:xfrm>
              <a:off x="655638" y="433387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400" b="1">
                  <a:solidFill>
                    <a:schemeClr val="bg1"/>
                  </a:solidFill>
                </a:rPr>
                <a:t>Y</a:t>
              </a:r>
            </a:p>
          </p:txBody>
        </p:sp>
        <p:sp>
          <p:nvSpPr>
            <p:cNvPr id="45100" name="Line 40">
              <a:extLst>
                <a:ext uri="{FF2B5EF4-FFF2-40B4-BE49-F238E27FC236}">
                  <a16:creationId xmlns:a16="http://schemas.microsoft.com/office/drawing/2014/main" id="{637DDAB7-28AA-43E3-DBC2-826424CC91A2}"/>
                </a:ext>
              </a:extLst>
            </p:cNvPr>
            <p:cNvSpPr>
              <a:spLocks noChangeShapeType="1"/>
            </p:cNvSpPr>
            <p:nvPr/>
          </p:nvSpPr>
          <p:spPr bwMode="auto">
            <a:xfrm>
              <a:off x="984250" y="6088063"/>
              <a:ext cx="2286000" cy="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5101" name="Oval 41">
              <a:extLst>
                <a:ext uri="{FF2B5EF4-FFF2-40B4-BE49-F238E27FC236}">
                  <a16:creationId xmlns:a16="http://schemas.microsoft.com/office/drawing/2014/main" id="{36C81751-3A67-10B5-FE92-AA6A30D15A20}"/>
                </a:ext>
              </a:extLst>
            </p:cNvPr>
            <p:cNvSpPr>
              <a:spLocks noChangeArrowheads="1"/>
            </p:cNvSpPr>
            <p:nvPr/>
          </p:nvSpPr>
          <p:spPr bwMode="auto">
            <a:xfrm rot="-7282380">
              <a:off x="3346450" y="52498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102" name="Text Box 42">
              <a:extLst>
                <a:ext uri="{FF2B5EF4-FFF2-40B4-BE49-F238E27FC236}">
                  <a16:creationId xmlns:a16="http://schemas.microsoft.com/office/drawing/2014/main" id="{8D006FD1-51F7-18B9-3F6E-2265084184FF}"/>
                </a:ext>
              </a:extLst>
            </p:cNvPr>
            <p:cNvSpPr txBox="1">
              <a:spLocks noChangeArrowheads="1"/>
            </p:cNvSpPr>
            <p:nvPr/>
          </p:nvSpPr>
          <p:spPr bwMode="auto">
            <a:xfrm>
              <a:off x="3246438" y="593407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400" b="1">
                  <a:solidFill>
                    <a:schemeClr val="bg1"/>
                  </a:solidFill>
                </a:rPr>
                <a:t>X</a:t>
              </a:r>
            </a:p>
          </p:txBody>
        </p:sp>
        <p:sp>
          <p:nvSpPr>
            <p:cNvPr id="45103" name="Oval 43">
              <a:extLst>
                <a:ext uri="{FF2B5EF4-FFF2-40B4-BE49-F238E27FC236}">
                  <a16:creationId xmlns:a16="http://schemas.microsoft.com/office/drawing/2014/main" id="{8913ECEA-651B-24F8-4A85-1B816CCF9B48}"/>
                </a:ext>
              </a:extLst>
            </p:cNvPr>
            <p:cNvSpPr>
              <a:spLocks noChangeArrowheads="1"/>
            </p:cNvSpPr>
            <p:nvPr/>
          </p:nvSpPr>
          <p:spPr bwMode="auto">
            <a:xfrm rot="-7282380">
              <a:off x="2508250" y="48688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104" name="Oval 44">
              <a:extLst>
                <a:ext uri="{FF2B5EF4-FFF2-40B4-BE49-F238E27FC236}">
                  <a16:creationId xmlns:a16="http://schemas.microsoft.com/office/drawing/2014/main" id="{D57DCAB5-6DE9-2582-87F6-ED6DA3E51C4F}"/>
                </a:ext>
              </a:extLst>
            </p:cNvPr>
            <p:cNvSpPr>
              <a:spLocks noChangeArrowheads="1"/>
            </p:cNvSpPr>
            <p:nvPr/>
          </p:nvSpPr>
          <p:spPr bwMode="auto">
            <a:xfrm rot="-7282380">
              <a:off x="2355850" y="45640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2" name="Oval 45">
              <a:extLst>
                <a:ext uri="{FF2B5EF4-FFF2-40B4-BE49-F238E27FC236}">
                  <a16:creationId xmlns:a16="http://schemas.microsoft.com/office/drawing/2014/main" id="{13CEAE53-1E73-7998-CAD1-F29B67DBB62B}"/>
                </a:ext>
              </a:extLst>
            </p:cNvPr>
            <p:cNvSpPr>
              <a:spLocks noChangeArrowheads="1"/>
            </p:cNvSpPr>
            <p:nvPr/>
          </p:nvSpPr>
          <p:spPr bwMode="auto">
            <a:xfrm rot="-7282380">
              <a:off x="1822450" y="48688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106" name="Oval 46">
              <a:extLst>
                <a:ext uri="{FF2B5EF4-FFF2-40B4-BE49-F238E27FC236}">
                  <a16:creationId xmlns:a16="http://schemas.microsoft.com/office/drawing/2014/main" id="{34B24263-9FFC-33CF-8DEA-F3259084BD49}"/>
                </a:ext>
              </a:extLst>
            </p:cNvPr>
            <p:cNvSpPr>
              <a:spLocks noChangeArrowheads="1"/>
            </p:cNvSpPr>
            <p:nvPr/>
          </p:nvSpPr>
          <p:spPr bwMode="auto">
            <a:xfrm rot="-7282380">
              <a:off x="2636838" y="28876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107" name="Oval 47">
              <a:extLst>
                <a:ext uri="{FF2B5EF4-FFF2-40B4-BE49-F238E27FC236}">
                  <a16:creationId xmlns:a16="http://schemas.microsoft.com/office/drawing/2014/main" id="{A0B782E4-AB3F-A7C2-26AF-CF35C617F8F2}"/>
                </a:ext>
              </a:extLst>
            </p:cNvPr>
            <p:cNvSpPr>
              <a:spLocks noChangeArrowheads="1"/>
            </p:cNvSpPr>
            <p:nvPr/>
          </p:nvSpPr>
          <p:spPr bwMode="auto">
            <a:xfrm rot="-7282380">
              <a:off x="1905000" y="25908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108" name="Oval 48">
              <a:extLst>
                <a:ext uri="{FF2B5EF4-FFF2-40B4-BE49-F238E27FC236}">
                  <a16:creationId xmlns:a16="http://schemas.microsoft.com/office/drawing/2014/main" id="{166498E4-9068-8116-249A-C2AC212A4220}"/>
                </a:ext>
              </a:extLst>
            </p:cNvPr>
            <p:cNvSpPr>
              <a:spLocks noChangeArrowheads="1"/>
            </p:cNvSpPr>
            <p:nvPr/>
          </p:nvSpPr>
          <p:spPr bwMode="auto">
            <a:xfrm rot="-7282380">
              <a:off x="1905000" y="31242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5109" name="Oval 51">
              <a:extLst>
                <a:ext uri="{FF2B5EF4-FFF2-40B4-BE49-F238E27FC236}">
                  <a16:creationId xmlns:a16="http://schemas.microsoft.com/office/drawing/2014/main" id="{3BD71640-DC4B-2EDA-5495-69B59136F652}"/>
                </a:ext>
              </a:extLst>
            </p:cNvPr>
            <p:cNvSpPr>
              <a:spLocks noChangeArrowheads="1"/>
            </p:cNvSpPr>
            <p:nvPr/>
          </p:nvSpPr>
          <p:spPr bwMode="auto">
            <a:xfrm rot="-7282380">
              <a:off x="3048000" y="54102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grpSp>
      <p:sp>
        <p:nvSpPr>
          <p:cNvPr id="45062" name="Text Box 80">
            <a:extLst>
              <a:ext uri="{FF2B5EF4-FFF2-40B4-BE49-F238E27FC236}">
                <a16:creationId xmlns:a16="http://schemas.microsoft.com/office/drawing/2014/main" id="{1D5BA02C-4F30-DBF6-EFC8-CC07520279E0}"/>
              </a:ext>
            </a:extLst>
          </p:cNvPr>
          <p:cNvSpPr txBox="1">
            <a:spLocks noChangeArrowheads="1"/>
          </p:cNvSpPr>
          <p:nvPr/>
        </p:nvSpPr>
        <p:spPr bwMode="auto">
          <a:xfrm>
            <a:off x="9091614" y="735014"/>
            <a:ext cx="1476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000" i="1">
                <a:solidFill>
                  <a:srgbClr val="FEA402"/>
                </a:solidFill>
              </a:rPr>
              <a:t>(continued)</a:t>
            </a:r>
          </a:p>
        </p:txBody>
      </p:sp>
    </p:spTree>
    <p:extLst>
      <p:ext uri="{BB962C8B-B14F-4D97-AF65-F5344CB8AC3E}">
        <p14:creationId xmlns:p14="http://schemas.microsoft.com/office/powerpoint/2010/main" val="35672533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a16="http://schemas.microsoft.com/office/drawing/2014/main" id="{5A2156D3-E89C-1291-D21D-6E2814646ED8}"/>
              </a:ext>
            </a:extLst>
          </p:cNvPr>
          <p:cNvSpPr>
            <a:spLocks noGrp="1" noChangeArrowheads="1"/>
          </p:cNvSpPr>
          <p:nvPr>
            <p:ph type="title"/>
          </p:nvPr>
        </p:nvSpPr>
        <p:spPr>
          <a:xfrm>
            <a:off x="2293939" y="304800"/>
            <a:ext cx="5595937" cy="762000"/>
          </a:xfrm>
        </p:spPr>
        <p:txBody>
          <a:bodyPr/>
          <a:lstStyle/>
          <a:p>
            <a:pPr eaLnBrk="1" hangingPunct="1"/>
            <a:r>
              <a:rPr lang="en-US" altLang="en-US" sz="4000"/>
              <a:t>Scatter Plot Examples</a:t>
            </a:r>
          </a:p>
        </p:txBody>
      </p:sp>
      <p:sp>
        <p:nvSpPr>
          <p:cNvPr id="10245" name="Line 4">
            <a:extLst>
              <a:ext uri="{FF2B5EF4-FFF2-40B4-BE49-F238E27FC236}">
                <a16:creationId xmlns:a16="http://schemas.microsoft.com/office/drawing/2014/main" id="{4C18E8B4-D3B6-CC6B-B161-6D3E63988021}"/>
              </a:ext>
            </a:extLst>
          </p:cNvPr>
          <p:cNvSpPr>
            <a:spLocks noChangeShapeType="1"/>
          </p:cNvSpPr>
          <p:nvPr/>
        </p:nvSpPr>
        <p:spPr bwMode="auto">
          <a:xfrm>
            <a:off x="2667000" y="4724400"/>
            <a:ext cx="0" cy="144780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p>
        </p:txBody>
      </p:sp>
      <p:sp>
        <p:nvSpPr>
          <p:cNvPr id="10246" name="Oval 5">
            <a:extLst>
              <a:ext uri="{FF2B5EF4-FFF2-40B4-BE49-F238E27FC236}">
                <a16:creationId xmlns:a16="http://schemas.microsoft.com/office/drawing/2014/main" id="{BB13DC7B-7573-77A4-B88E-A81CEBBEAB02}"/>
              </a:ext>
            </a:extLst>
          </p:cNvPr>
          <p:cNvSpPr>
            <a:spLocks noChangeArrowheads="1"/>
          </p:cNvSpPr>
          <p:nvPr/>
        </p:nvSpPr>
        <p:spPr bwMode="auto">
          <a:xfrm rot="-7282380">
            <a:off x="4267200" y="57912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47" name="Oval 6">
            <a:extLst>
              <a:ext uri="{FF2B5EF4-FFF2-40B4-BE49-F238E27FC236}">
                <a16:creationId xmlns:a16="http://schemas.microsoft.com/office/drawing/2014/main" id="{85A304EF-F7AA-EF96-520A-112D34A44E58}"/>
              </a:ext>
            </a:extLst>
          </p:cNvPr>
          <p:cNvSpPr>
            <a:spLocks noChangeArrowheads="1"/>
          </p:cNvSpPr>
          <p:nvPr/>
        </p:nvSpPr>
        <p:spPr bwMode="auto">
          <a:xfrm rot="-7282380">
            <a:off x="2895600" y="49530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48" name="Oval 7">
            <a:extLst>
              <a:ext uri="{FF2B5EF4-FFF2-40B4-BE49-F238E27FC236}">
                <a16:creationId xmlns:a16="http://schemas.microsoft.com/office/drawing/2014/main" id="{E345CCA7-0A97-514A-F249-A6D6AA498889}"/>
              </a:ext>
            </a:extLst>
          </p:cNvPr>
          <p:cNvSpPr>
            <a:spLocks noChangeArrowheads="1"/>
          </p:cNvSpPr>
          <p:nvPr/>
        </p:nvSpPr>
        <p:spPr bwMode="auto">
          <a:xfrm rot="-7282380">
            <a:off x="4648200" y="57912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49" name="Oval 8">
            <a:extLst>
              <a:ext uri="{FF2B5EF4-FFF2-40B4-BE49-F238E27FC236}">
                <a16:creationId xmlns:a16="http://schemas.microsoft.com/office/drawing/2014/main" id="{1C1E190A-9CA5-76C6-6EF1-59BB63C7188C}"/>
              </a:ext>
            </a:extLst>
          </p:cNvPr>
          <p:cNvSpPr>
            <a:spLocks noChangeArrowheads="1"/>
          </p:cNvSpPr>
          <p:nvPr/>
        </p:nvSpPr>
        <p:spPr bwMode="auto">
          <a:xfrm rot="-7282380">
            <a:off x="3276600" y="48006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50" name="Oval 9">
            <a:extLst>
              <a:ext uri="{FF2B5EF4-FFF2-40B4-BE49-F238E27FC236}">
                <a16:creationId xmlns:a16="http://schemas.microsoft.com/office/drawing/2014/main" id="{EA81FD34-F4D2-EDC7-1160-B5CE97941655}"/>
              </a:ext>
            </a:extLst>
          </p:cNvPr>
          <p:cNvSpPr>
            <a:spLocks noChangeArrowheads="1"/>
          </p:cNvSpPr>
          <p:nvPr/>
        </p:nvSpPr>
        <p:spPr bwMode="auto">
          <a:xfrm rot="-7282380">
            <a:off x="4038600" y="54864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51" name="Oval 10">
            <a:extLst>
              <a:ext uri="{FF2B5EF4-FFF2-40B4-BE49-F238E27FC236}">
                <a16:creationId xmlns:a16="http://schemas.microsoft.com/office/drawing/2014/main" id="{DD022C3B-CAFD-9385-FD86-E7E1ECA0602E}"/>
              </a:ext>
            </a:extLst>
          </p:cNvPr>
          <p:cNvSpPr>
            <a:spLocks noChangeArrowheads="1"/>
          </p:cNvSpPr>
          <p:nvPr/>
        </p:nvSpPr>
        <p:spPr bwMode="auto">
          <a:xfrm rot="-7282380">
            <a:off x="4343400" y="56388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52" name="Oval 11">
            <a:extLst>
              <a:ext uri="{FF2B5EF4-FFF2-40B4-BE49-F238E27FC236}">
                <a16:creationId xmlns:a16="http://schemas.microsoft.com/office/drawing/2014/main" id="{93D7C536-DFC8-FCE5-622D-B5DBCB573CAA}"/>
              </a:ext>
            </a:extLst>
          </p:cNvPr>
          <p:cNvSpPr>
            <a:spLocks noChangeArrowheads="1"/>
          </p:cNvSpPr>
          <p:nvPr/>
        </p:nvSpPr>
        <p:spPr bwMode="auto">
          <a:xfrm rot="-7282380">
            <a:off x="3657600" y="51054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53" name="Oval 12">
            <a:extLst>
              <a:ext uri="{FF2B5EF4-FFF2-40B4-BE49-F238E27FC236}">
                <a16:creationId xmlns:a16="http://schemas.microsoft.com/office/drawing/2014/main" id="{F93D3B8C-E12A-B146-5F95-1A236B559487}"/>
              </a:ext>
            </a:extLst>
          </p:cNvPr>
          <p:cNvSpPr>
            <a:spLocks noChangeArrowheads="1"/>
          </p:cNvSpPr>
          <p:nvPr/>
        </p:nvSpPr>
        <p:spPr bwMode="auto">
          <a:xfrm rot="-7282380">
            <a:off x="2819400" y="47244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54" name="Oval 13">
            <a:extLst>
              <a:ext uri="{FF2B5EF4-FFF2-40B4-BE49-F238E27FC236}">
                <a16:creationId xmlns:a16="http://schemas.microsoft.com/office/drawing/2014/main" id="{E65CD714-9876-A270-0B22-49280969B7C6}"/>
              </a:ext>
            </a:extLst>
          </p:cNvPr>
          <p:cNvSpPr>
            <a:spLocks noChangeArrowheads="1"/>
          </p:cNvSpPr>
          <p:nvPr/>
        </p:nvSpPr>
        <p:spPr bwMode="auto">
          <a:xfrm rot="-7282380">
            <a:off x="3124200" y="51054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55" name="Oval 14">
            <a:extLst>
              <a:ext uri="{FF2B5EF4-FFF2-40B4-BE49-F238E27FC236}">
                <a16:creationId xmlns:a16="http://schemas.microsoft.com/office/drawing/2014/main" id="{8AE70DE9-2507-D10F-9986-10F62B8690E1}"/>
              </a:ext>
            </a:extLst>
          </p:cNvPr>
          <p:cNvSpPr>
            <a:spLocks noChangeArrowheads="1"/>
          </p:cNvSpPr>
          <p:nvPr/>
        </p:nvSpPr>
        <p:spPr bwMode="auto">
          <a:xfrm rot="-7282380">
            <a:off x="3429000" y="5181600"/>
            <a:ext cx="228600" cy="228600"/>
          </a:xfrm>
          <a:prstGeom prst="ellipse">
            <a:avLst/>
          </a:prstGeom>
          <a:solidFill>
            <a:schemeClr val="accent1"/>
          </a:solidFill>
          <a:ln w="12700">
            <a:solidFill>
              <a:schemeClr val="tx1"/>
            </a:solidFill>
            <a:round/>
            <a:headEnd/>
            <a:tailEnd/>
          </a:ln>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endParaRPr lang="en-US" altLang="en-US" sz="2400">
              <a:solidFill>
                <a:schemeClr val="bg1"/>
              </a:solidFill>
              <a:latin typeface="Times New Roman" panose="02020603050405020304" pitchFamily="18" charset="0"/>
            </a:endParaRPr>
          </a:p>
        </p:txBody>
      </p:sp>
      <p:sp>
        <p:nvSpPr>
          <p:cNvPr id="10256" name="Oval 15">
            <a:extLst>
              <a:ext uri="{FF2B5EF4-FFF2-40B4-BE49-F238E27FC236}">
                <a16:creationId xmlns:a16="http://schemas.microsoft.com/office/drawing/2014/main" id="{4135A991-B30C-B34C-18B4-F5BAFE91FD35}"/>
              </a:ext>
            </a:extLst>
          </p:cNvPr>
          <p:cNvSpPr>
            <a:spLocks noChangeArrowheads="1"/>
          </p:cNvSpPr>
          <p:nvPr/>
        </p:nvSpPr>
        <p:spPr bwMode="auto">
          <a:xfrm rot="-7282380">
            <a:off x="3962400" y="57150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57" name="Oval 16">
            <a:extLst>
              <a:ext uri="{FF2B5EF4-FFF2-40B4-BE49-F238E27FC236}">
                <a16:creationId xmlns:a16="http://schemas.microsoft.com/office/drawing/2014/main" id="{87908DAD-C31D-600E-6B71-73C728A84A01}"/>
              </a:ext>
            </a:extLst>
          </p:cNvPr>
          <p:cNvSpPr>
            <a:spLocks noChangeArrowheads="1"/>
          </p:cNvSpPr>
          <p:nvPr/>
        </p:nvSpPr>
        <p:spPr bwMode="auto">
          <a:xfrm rot="-7282380">
            <a:off x="3886200" y="52578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58" name="Oval 17">
            <a:extLst>
              <a:ext uri="{FF2B5EF4-FFF2-40B4-BE49-F238E27FC236}">
                <a16:creationId xmlns:a16="http://schemas.microsoft.com/office/drawing/2014/main" id="{AAF75850-9A5F-B0F9-C090-65C7E42816CA}"/>
              </a:ext>
            </a:extLst>
          </p:cNvPr>
          <p:cNvSpPr>
            <a:spLocks noChangeArrowheads="1"/>
          </p:cNvSpPr>
          <p:nvPr/>
        </p:nvSpPr>
        <p:spPr bwMode="auto">
          <a:xfrm rot="-7282380">
            <a:off x="3657600" y="54102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59" name="Text Box 18">
            <a:extLst>
              <a:ext uri="{FF2B5EF4-FFF2-40B4-BE49-F238E27FC236}">
                <a16:creationId xmlns:a16="http://schemas.microsoft.com/office/drawing/2014/main" id="{B31CE8FF-E4B7-711A-BA0F-0F94FF1C728D}"/>
              </a:ext>
            </a:extLst>
          </p:cNvPr>
          <p:cNvSpPr txBox="1">
            <a:spLocks noChangeArrowheads="1"/>
          </p:cNvSpPr>
          <p:nvPr/>
        </p:nvSpPr>
        <p:spPr bwMode="auto">
          <a:xfrm>
            <a:off x="2209800" y="4465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y</a:t>
            </a:r>
          </a:p>
        </p:txBody>
      </p:sp>
      <p:sp>
        <p:nvSpPr>
          <p:cNvPr id="10260" name="Line 19">
            <a:extLst>
              <a:ext uri="{FF2B5EF4-FFF2-40B4-BE49-F238E27FC236}">
                <a16:creationId xmlns:a16="http://schemas.microsoft.com/office/drawing/2014/main" id="{3002E099-13D2-E6BB-B786-07A91E9CBEE4}"/>
              </a:ext>
            </a:extLst>
          </p:cNvPr>
          <p:cNvSpPr>
            <a:spLocks noChangeShapeType="1"/>
          </p:cNvSpPr>
          <p:nvPr/>
        </p:nvSpPr>
        <p:spPr bwMode="auto">
          <a:xfrm>
            <a:off x="2667000" y="6172200"/>
            <a:ext cx="2286000"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p>
        </p:txBody>
      </p:sp>
      <p:sp>
        <p:nvSpPr>
          <p:cNvPr id="10261" name="Text Box 20">
            <a:extLst>
              <a:ext uri="{FF2B5EF4-FFF2-40B4-BE49-F238E27FC236}">
                <a16:creationId xmlns:a16="http://schemas.microsoft.com/office/drawing/2014/main" id="{7D5CB535-04F5-8BA3-E37D-362425FC0055}"/>
              </a:ext>
            </a:extLst>
          </p:cNvPr>
          <p:cNvSpPr txBox="1">
            <a:spLocks noChangeArrowheads="1"/>
          </p:cNvSpPr>
          <p:nvPr/>
        </p:nvSpPr>
        <p:spPr bwMode="auto">
          <a:xfrm>
            <a:off x="4929189" y="6065839"/>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x</a:t>
            </a:r>
          </a:p>
        </p:txBody>
      </p:sp>
      <p:sp>
        <p:nvSpPr>
          <p:cNvPr id="10262" name="Line 21">
            <a:extLst>
              <a:ext uri="{FF2B5EF4-FFF2-40B4-BE49-F238E27FC236}">
                <a16:creationId xmlns:a16="http://schemas.microsoft.com/office/drawing/2014/main" id="{5603F347-7510-E600-9BA9-8C80DF063F0E}"/>
              </a:ext>
            </a:extLst>
          </p:cNvPr>
          <p:cNvSpPr>
            <a:spLocks noChangeShapeType="1"/>
          </p:cNvSpPr>
          <p:nvPr/>
        </p:nvSpPr>
        <p:spPr bwMode="auto">
          <a:xfrm flipH="1">
            <a:off x="2667000" y="2438400"/>
            <a:ext cx="0" cy="152400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p>
        </p:txBody>
      </p:sp>
      <p:sp>
        <p:nvSpPr>
          <p:cNvPr id="10263" name="Oval 22">
            <a:extLst>
              <a:ext uri="{FF2B5EF4-FFF2-40B4-BE49-F238E27FC236}">
                <a16:creationId xmlns:a16="http://schemas.microsoft.com/office/drawing/2014/main" id="{B1A12341-1C32-444F-EC81-48A961FDA590}"/>
              </a:ext>
            </a:extLst>
          </p:cNvPr>
          <p:cNvSpPr>
            <a:spLocks noChangeArrowheads="1"/>
          </p:cNvSpPr>
          <p:nvPr/>
        </p:nvSpPr>
        <p:spPr bwMode="auto">
          <a:xfrm rot="-7282380">
            <a:off x="2743200" y="36576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64" name="Oval 23">
            <a:extLst>
              <a:ext uri="{FF2B5EF4-FFF2-40B4-BE49-F238E27FC236}">
                <a16:creationId xmlns:a16="http://schemas.microsoft.com/office/drawing/2014/main" id="{FCB054EC-4597-3697-2F29-A973C2C7C5DE}"/>
              </a:ext>
            </a:extLst>
          </p:cNvPr>
          <p:cNvSpPr>
            <a:spLocks noChangeArrowheads="1"/>
          </p:cNvSpPr>
          <p:nvPr/>
        </p:nvSpPr>
        <p:spPr bwMode="auto">
          <a:xfrm rot="-7282380">
            <a:off x="2971800" y="33528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65" name="Oval 24">
            <a:extLst>
              <a:ext uri="{FF2B5EF4-FFF2-40B4-BE49-F238E27FC236}">
                <a16:creationId xmlns:a16="http://schemas.microsoft.com/office/drawing/2014/main" id="{7CFB96E7-9A50-CC9A-EF2F-723499D57E34}"/>
              </a:ext>
            </a:extLst>
          </p:cNvPr>
          <p:cNvSpPr>
            <a:spLocks noChangeArrowheads="1"/>
          </p:cNvSpPr>
          <p:nvPr/>
        </p:nvSpPr>
        <p:spPr bwMode="auto">
          <a:xfrm rot="-7282380">
            <a:off x="4648200" y="22860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66" name="Oval 25">
            <a:extLst>
              <a:ext uri="{FF2B5EF4-FFF2-40B4-BE49-F238E27FC236}">
                <a16:creationId xmlns:a16="http://schemas.microsoft.com/office/drawing/2014/main" id="{B503EE76-56FB-8243-965A-EE02D9DBBF00}"/>
              </a:ext>
            </a:extLst>
          </p:cNvPr>
          <p:cNvSpPr>
            <a:spLocks noChangeArrowheads="1"/>
          </p:cNvSpPr>
          <p:nvPr/>
        </p:nvSpPr>
        <p:spPr bwMode="auto">
          <a:xfrm rot="-7282380">
            <a:off x="4800600" y="26670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67" name="Oval 26">
            <a:extLst>
              <a:ext uri="{FF2B5EF4-FFF2-40B4-BE49-F238E27FC236}">
                <a16:creationId xmlns:a16="http://schemas.microsoft.com/office/drawing/2014/main" id="{1D953B37-4BD3-5B44-61F7-AF283EE2FED6}"/>
              </a:ext>
            </a:extLst>
          </p:cNvPr>
          <p:cNvSpPr>
            <a:spLocks noChangeArrowheads="1"/>
          </p:cNvSpPr>
          <p:nvPr/>
        </p:nvSpPr>
        <p:spPr bwMode="auto">
          <a:xfrm rot="-7282380">
            <a:off x="3200400" y="35052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68" name="Oval 27">
            <a:extLst>
              <a:ext uri="{FF2B5EF4-FFF2-40B4-BE49-F238E27FC236}">
                <a16:creationId xmlns:a16="http://schemas.microsoft.com/office/drawing/2014/main" id="{0E3AA850-D48B-AA57-A6FC-C74187490EB4}"/>
              </a:ext>
            </a:extLst>
          </p:cNvPr>
          <p:cNvSpPr>
            <a:spLocks noChangeArrowheads="1"/>
          </p:cNvSpPr>
          <p:nvPr/>
        </p:nvSpPr>
        <p:spPr bwMode="auto">
          <a:xfrm rot="-7282380">
            <a:off x="4953000" y="24384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69" name="Oval 28">
            <a:extLst>
              <a:ext uri="{FF2B5EF4-FFF2-40B4-BE49-F238E27FC236}">
                <a16:creationId xmlns:a16="http://schemas.microsoft.com/office/drawing/2014/main" id="{4BBF1773-A897-E2D1-E8CD-15B64538FC5B}"/>
              </a:ext>
            </a:extLst>
          </p:cNvPr>
          <p:cNvSpPr>
            <a:spLocks noChangeArrowheads="1"/>
          </p:cNvSpPr>
          <p:nvPr/>
        </p:nvSpPr>
        <p:spPr bwMode="auto">
          <a:xfrm rot="-7282380">
            <a:off x="4114800" y="29718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70" name="Oval 29">
            <a:extLst>
              <a:ext uri="{FF2B5EF4-FFF2-40B4-BE49-F238E27FC236}">
                <a16:creationId xmlns:a16="http://schemas.microsoft.com/office/drawing/2014/main" id="{0459E9DF-501D-02BF-BBCF-56FF0B28D5B0}"/>
              </a:ext>
            </a:extLst>
          </p:cNvPr>
          <p:cNvSpPr>
            <a:spLocks noChangeArrowheads="1"/>
          </p:cNvSpPr>
          <p:nvPr/>
        </p:nvSpPr>
        <p:spPr bwMode="auto">
          <a:xfrm rot="-7282380">
            <a:off x="4114800" y="26670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71" name="Oval 30">
            <a:extLst>
              <a:ext uri="{FF2B5EF4-FFF2-40B4-BE49-F238E27FC236}">
                <a16:creationId xmlns:a16="http://schemas.microsoft.com/office/drawing/2014/main" id="{EC374DA1-A28F-88F6-361D-F7947932076F}"/>
              </a:ext>
            </a:extLst>
          </p:cNvPr>
          <p:cNvSpPr>
            <a:spLocks noChangeArrowheads="1"/>
          </p:cNvSpPr>
          <p:nvPr/>
        </p:nvSpPr>
        <p:spPr bwMode="auto">
          <a:xfrm rot="-7282380">
            <a:off x="4495800" y="26670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72" name="Oval 31">
            <a:extLst>
              <a:ext uri="{FF2B5EF4-FFF2-40B4-BE49-F238E27FC236}">
                <a16:creationId xmlns:a16="http://schemas.microsoft.com/office/drawing/2014/main" id="{5951BF9B-FFDB-6D5F-04C4-CD7C2A5620FC}"/>
              </a:ext>
            </a:extLst>
          </p:cNvPr>
          <p:cNvSpPr>
            <a:spLocks noChangeArrowheads="1"/>
          </p:cNvSpPr>
          <p:nvPr/>
        </p:nvSpPr>
        <p:spPr bwMode="auto">
          <a:xfrm rot="-7282380">
            <a:off x="3810000" y="28194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73" name="Oval 32">
            <a:extLst>
              <a:ext uri="{FF2B5EF4-FFF2-40B4-BE49-F238E27FC236}">
                <a16:creationId xmlns:a16="http://schemas.microsoft.com/office/drawing/2014/main" id="{98621889-0969-BE30-FAD9-ED201F1F43C2}"/>
              </a:ext>
            </a:extLst>
          </p:cNvPr>
          <p:cNvSpPr>
            <a:spLocks noChangeArrowheads="1"/>
          </p:cNvSpPr>
          <p:nvPr/>
        </p:nvSpPr>
        <p:spPr bwMode="auto">
          <a:xfrm rot="-7282380">
            <a:off x="3200400" y="32004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74" name="Oval 33">
            <a:extLst>
              <a:ext uri="{FF2B5EF4-FFF2-40B4-BE49-F238E27FC236}">
                <a16:creationId xmlns:a16="http://schemas.microsoft.com/office/drawing/2014/main" id="{15832EEB-837F-3F22-9265-7CE854A1D58D}"/>
              </a:ext>
            </a:extLst>
          </p:cNvPr>
          <p:cNvSpPr>
            <a:spLocks noChangeArrowheads="1"/>
          </p:cNvSpPr>
          <p:nvPr/>
        </p:nvSpPr>
        <p:spPr bwMode="auto">
          <a:xfrm rot="-7282380">
            <a:off x="3429000" y="3082925"/>
            <a:ext cx="228600" cy="228600"/>
          </a:xfrm>
          <a:prstGeom prst="ellipse">
            <a:avLst/>
          </a:prstGeom>
          <a:solidFill>
            <a:schemeClr val="accent1"/>
          </a:solidFill>
          <a:ln w="12700">
            <a:solidFill>
              <a:schemeClr val="tx1"/>
            </a:solidFill>
            <a:round/>
            <a:headEnd/>
            <a:tailEnd/>
          </a:ln>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endParaRPr lang="en-US" altLang="en-US" sz="2400">
              <a:solidFill>
                <a:schemeClr val="bg1"/>
              </a:solidFill>
              <a:latin typeface="Times New Roman" panose="02020603050405020304" pitchFamily="18" charset="0"/>
            </a:endParaRPr>
          </a:p>
        </p:txBody>
      </p:sp>
      <p:sp>
        <p:nvSpPr>
          <p:cNvPr id="10275" name="Oval 34">
            <a:extLst>
              <a:ext uri="{FF2B5EF4-FFF2-40B4-BE49-F238E27FC236}">
                <a16:creationId xmlns:a16="http://schemas.microsoft.com/office/drawing/2014/main" id="{5C49EA7D-4C80-2EA2-3319-B56076244CCE}"/>
              </a:ext>
            </a:extLst>
          </p:cNvPr>
          <p:cNvSpPr>
            <a:spLocks noChangeArrowheads="1"/>
          </p:cNvSpPr>
          <p:nvPr/>
        </p:nvSpPr>
        <p:spPr bwMode="auto">
          <a:xfrm rot="-7282380">
            <a:off x="4343400" y="29718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76" name="Oval 35">
            <a:extLst>
              <a:ext uri="{FF2B5EF4-FFF2-40B4-BE49-F238E27FC236}">
                <a16:creationId xmlns:a16="http://schemas.microsoft.com/office/drawing/2014/main" id="{DB345698-8EF9-7286-2A55-C9AF77A9A472}"/>
              </a:ext>
            </a:extLst>
          </p:cNvPr>
          <p:cNvSpPr>
            <a:spLocks noChangeArrowheads="1"/>
          </p:cNvSpPr>
          <p:nvPr/>
        </p:nvSpPr>
        <p:spPr bwMode="auto">
          <a:xfrm rot="-7282380">
            <a:off x="3810000" y="30480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77" name="Oval 36">
            <a:extLst>
              <a:ext uri="{FF2B5EF4-FFF2-40B4-BE49-F238E27FC236}">
                <a16:creationId xmlns:a16="http://schemas.microsoft.com/office/drawing/2014/main" id="{A5F88024-1C71-B038-5A5A-43DE80D9B737}"/>
              </a:ext>
            </a:extLst>
          </p:cNvPr>
          <p:cNvSpPr>
            <a:spLocks noChangeArrowheads="1"/>
          </p:cNvSpPr>
          <p:nvPr/>
        </p:nvSpPr>
        <p:spPr bwMode="auto">
          <a:xfrm rot="-7282380">
            <a:off x="3581400" y="3352800"/>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78" name="Text Box 37">
            <a:extLst>
              <a:ext uri="{FF2B5EF4-FFF2-40B4-BE49-F238E27FC236}">
                <a16:creationId xmlns:a16="http://schemas.microsoft.com/office/drawing/2014/main" id="{4C85CE60-9469-701D-3DB1-42A46AC36122}"/>
              </a:ext>
            </a:extLst>
          </p:cNvPr>
          <p:cNvSpPr txBox="1">
            <a:spLocks noChangeArrowheads="1"/>
          </p:cNvSpPr>
          <p:nvPr/>
        </p:nvSpPr>
        <p:spPr bwMode="auto">
          <a:xfrm>
            <a:off x="2209800" y="2255839"/>
            <a:ext cx="325438" cy="3968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y</a:t>
            </a:r>
          </a:p>
        </p:txBody>
      </p:sp>
      <p:sp>
        <p:nvSpPr>
          <p:cNvPr id="10279" name="Line 38">
            <a:extLst>
              <a:ext uri="{FF2B5EF4-FFF2-40B4-BE49-F238E27FC236}">
                <a16:creationId xmlns:a16="http://schemas.microsoft.com/office/drawing/2014/main" id="{870BAEE6-EDAE-BE7D-35F8-E0FD06F6BCAC}"/>
              </a:ext>
            </a:extLst>
          </p:cNvPr>
          <p:cNvSpPr>
            <a:spLocks noChangeShapeType="1"/>
          </p:cNvSpPr>
          <p:nvPr/>
        </p:nvSpPr>
        <p:spPr bwMode="auto">
          <a:xfrm>
            <a:off x="2667000" y="3962400"/>
            <a:ext cx="2286000"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p>
        </p:txBody>
      </p:sp>
      <p:sp>
        <p:nvSpPr>
          <p:cNvPr id="10280" name="Text Box 40">
            <a:extLst>
              <a:ext uri="{FF2B5EF4-FFF2-40B4-BE49-F238E27FC236}">
                <a16:creationId xmlns:a16="http://schemas.microsoft.com/office/drawing/2014/main" id="{AE60EBE1-353A-7479-CBBA-C2594C28AC94}"/>
              </a:ext>
            </a:extLst>
          </p:cNvPr>
          <p:cNvSpPr txBox="1">
            <a:spLocks noChangeArrowheads="1"/>
          </p:cNvSpPr>
          <p:nvPr/>
        </p:nvSpPr>
        <p:spPr bwMode="auto">
          <a:xfrm>
            <a:off x="4929189" y="3856039"/>
            <a:ext cx="325437" cy="3968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x</a:t>
            </a:r>
          </a:p>
        </p:txBody>
      </p:sp>
      <p:sp>
        <p:nvSpPr>
          <p:cNvPr id="10281" name="Rectangle 41">
            <a:extLst>
              <a:ext uri="{FF2B5EF4-FFF2-40B4-BE49-F238E27FC236}">
                <a16:creationId xmlns:a16="http://schemas.microsoft.com/office/drawing/2014/main" id="{ECC170CA-1B67-657D-F908-F168BEBF1D4E}"/>
              </a:ext>
            </a:extLst>
          </p:cNvPr>
          <p:cNvSpPr>
            <a:spLocks noChangeArrowheads="1"/>
          </p:cNvSpPr>
          <p:nvPr/>
        </p:nvSpPr>
        <p:spPr bwMode="auto">
          <a:xfrm>
            <a:off x="5867400" y="13716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lstStyle>
            <a:lvl1pPr marL="320675" indent="-320675" defTabSz="852488">
              <a:spcBef>
                <a:spcPct val="20000"/>
              </a:spcBef>
              <a:buClr>
                <a:srgbClr val="FEA402"/>
              </a:buClr>
              <a:buSzPct val="60000"/>
              <a:buFont typeface="Wingdings" panose="05000000000000000000" pitchFamily="2" charset="2"/>
              <a:buChar char="n"/>
              <a:defRPr sz="2800">
                <a:solidFill>
                  <a:srgbClr val="FFFFFF"/>
                </a:solidFill>
                <a:latin typeface="Arial" panose="020B0604020202020204" pitchFamily="34" charset="0"/>
                <a:cs typeface="Arial" panose="020B0604020202020204" pitchFamily="34" charset="0"/>
              </a:defRPr>
            </a:lvl1pPr>
            <a:lvl2pPr marL="693738" indent="-268288" defTabSz="852488">
              <a:spcBef>
                <a:spcPct val="20000"/>
              </a:spcBef>
              <a:buClr>
                <a:srgbClr val="CC3300"/>
              </a:buClr>
              <a:buSzPct val="55000"/>
              <a:buFont typeface="Wingdings" panose="05000000000000000000" pitchFamily="2" charset="2"/>
              <a:buChar char="n"/>
              <a:defRPr sz="2400">
                <a:solidFill>
                  <a:srgbClr val="FFFFFF"/>
                </a:solidFill>
                <a:latin typeface="Arial" panose="020B0604020202020204" pitchFamily="34" charset="0"/>
                <a:cs typeface="Arial" panose="020B0604020202020204" pitchFamily="34" charset="0"/>
              </a:defRPr>
            </a:lvl2pPr>
            <a:lvl3pPr marL="1068388" indent="-215900" defTabSz="852488">
              <a:spcBef>
                <a:spcPct val="20000"/>
              </a:spcBef>
              <a:buClr>
                <a:schemeClr val="accent2"/>
              </a:buClr>
              <a:buSzPct val="50000"/>
              <a:buFont typeface="Wingdings" panose="05000000000000000000" pitchFamily="2" charset="2"/>
              <a:buChar char="n"/>
              <a:defRPr sz="2000">
                <a:solidFill>
                  <a:srgbClr val="FFFFFF"/>
                </a:solidFill>
                <a:latin typeface="Arial" panose="020B0604020202020204" pitchFamily="34" charset="0"/>
                <a:cs typeface="Arial" panose="020B0604020202020204" pitchFamily="34" charset="0"/>
              </a:defRPr>
            </a:lvl3pPr>
            <a:lvl4pPr marL="1493838" indent="-212725" defTabSz="852488">
              <a:spcBef>
                <a:spcPct val="20000"/>
              </a:spcBef>
              <a:buClr>
                <a:schemeClr val="folHlink"/>
              </a:buClr>
              <a:buSzPct val="55000"/>
              <a:buFont typeface="Wingdings" panose="05000000000000000000" pitchFamily="2" charset="2"/>
              <a:buChar char="n"/>
              <a:defRPr>
                <a:solidFill>
                  <a:srgbClr val="FFFFFF"/>
                </a:solidFill>
                <a:latin typeface="Arial" panose="020B0604020202020204" pitchFamily="34" charset="0"/>
                <a:cs typeface="Arial" panose="020B0604020202020204" pitchFamily="34" charset="0"/>
              </a:defRPr>
            </a:lvl4pPr>
            <a:lvl5pPr marL="1919288" indent="-212725" defTabSz="852488">
              <a:spcBef>
                <a:spcPct val="20000"/>
              </a:spcBef>
              <a:buClr>
                <a:srgbClr val="CC3300"/>
              </a:buClr>
              <a:buSzPct val="50000"/>
              <a:buFont typeface="Wingdings" panose="05000000000000000000" pitchFamily="2" charset="2"/>
              <a:buChar char="n"/>
              <a:defRPr>
                <a:solidFill>
                  <a:srgbClr val="FFFFFF"/>
                </a:solidFill>
                <a:latin typeface="Arial" panose="020B0604020202020204" pitchFamily="34" charset="0"/>
                <a:cs typeface="Arial" panose="020B0604020202020204" pitchFamily="34" charset="0"/>
              </a:defRPr>
            </a:lvl5pPr>
            <a:lvl6pPr marL="2376488" indent="-212725" defTabSz="852488" eaLnBrk="0" fontAlgn="base" hangingPunct="0">
              <a:spcBef>
                <a:spcPct val="20000"/>
              </a:spcBef>
              <a:spcAft>
                <a:spcPct val="0"/>
              </a:spcAft>
              <a:buClr>
                <a:srgbClr val="CC3300"/>
              </a:buClr>
              <a:buSzPct val="50000"/>
              <a:buFont typeface="Wingdings" panose="05000000000000000000" pitchFamily="2" charset="2"/>
              <a:buChar char="n"/>
              <a:defRPr>
                <a:solidFill>
                  <a:srgbClr val="FFFFFF"/>
                </a:solidFill>
                <a:latin typeface="Arial" panose="020B0604020202020204" pitchFamily="34" charset="0"/>
                <a:cs typeface="Arial" panose="020B0604020202020204" pitchFamily="34" charset="0"/>
              </a:defRPr>
            </a:lvl6pPr>
            <a:lvl7pPr marL="2833688" indent="-212725" defTabSz="852488" eaLnBrk="0" fontAlgn="base" hangingPunct="0">
              <a:spcBef>
                <a:spcPct val="20000"/>
              </a:spcBef>
              <a:spcAft>
                <a:spcPct val="0"/>
              </a:spcAft>
              <a:buClr>
                <a:srgbClr val="CC3300"/>
              </a:buClr>
              <a:buSzPct val="50000"/>
              <a:buFont typeface="Wingdings" panose="05000000000000000000" pitchFamily="2" charset="2"/>
              <a:buChar char="n"/>
              <a:defRPr>
                <a:solidFill>
                  <a:srgbClr val="FFFFFF"/>
                </a:solidFill>
                <a:latin typeface="Arial" panose="020B0604020202020204" pitchFamily="34" charset="0"/>
                <a:cs typeface="Arial" panose="020B0604020202020204" pitchFamily="34" charset="0"/>
              </a:defRPr>
            </a:lvl7pPr>
            <a:lvl8pPr marL="3290888" indent="-212725" defTabSz="852488" eaLnBrk="0" fontAlgn="base" hangingPunct="0">
              <a:spcBef>
                <a:spcPct val="20000"/>
              </a:spcBef>
              <a:spcAft>
                <a:spcPct val="0"/>
              </a:spcAft>
              <a:buClr>
                <a:srgbClr val="CC3300"/>
              </a:buClr>
              <a:buSzPct val="50000"/>
              <a:buFont typeface="Wingdings" panose="05000000000000000000" pitchFamily="2" charset="2"/>
              <a:buChar char="n"/>
              <a:defRPr>
                <a:solidFill>
                  <a:srgbClr val="FFFFFF"/>
                </a:solidFill>
                <a:latin typeface="Arial" panose="020B0604020202020204" pitchFamily="34" charset="0"/>
                <a:cs typeface="Arial" panose="020B0604020202020204" pitchFamily="34" charset="0"/>
              </a:defRPr>
            </a:lvl8pPr>
            <a:lvl9pPr marL="3748088" indent="-212725" defTabSz="852488" eaLnBrk="0" fontAlgn="base" hangingPunct="0">
              <a:spcBef>
                <a:spcPct val="20000"/>
              </a:spcBef>
              <a:spcAft>
                <a:spcPct val="0"/>
              </a:spcAft>
              <a:buClr>
                <a:srgbClr val="CC3300"/>
              </a:buClr>
              <a:buSzPct val="50000"/>
              <a:buFont typeface="Wingdings" panose="05000000000000000000" pitchFamily="2" charset="2"/>
              <a:buChar char="n"/>
              <a:defRPr>
                <a:solidFill>
                  <a:srgbClr val="FFFFFF"/>
                </a:solidFill>
                <a:latin typeface="Arial" panose="020B0604020202020204" pitchFamily="34" charset="0"/>
                <a:cs typeface="Arial" panose="020B0604020202020204" pitchFamily="34" charset="0"/>
              </a:defRPr>
            </a:lvl9pPr>
          </a:lstStyle>
          <a:p>
            <a:pPr eaLnBrk="1" hangingPunct="1">
              <a:buClr>
                <a:schemeClr val="folHlink"/>
              </a:buClr>
            </a:pPr>
            <a:endParaRPr lang="en-US" altLang="en-US" sz="2800">
              <a:solidFill>
                <a:schemeClr val="tx1"/>
              </a:solidFill>
            </a:endParaRPr>
          </a:p>
        </p:txBody>
      </p:sp>
      <p:sp>
        <p:nvSpPr>
          <p:cNvPr id="10282" name="Line 42">
            <a:extLst>
              <a:ext uri="{FF2B5EF4-FFF2-40B4-BE49-F238E27FC236}">
                <a16:creationId xmlns:a16="http://schemas.microsoft.com/office/drawing/2014/main" id="{BF79B2E3-0A7C-2B56-3E00-01D65AC78EAA}"/>
              </a:ext>
            </a:extLst>
          </p:cNvPr>
          <p:cNvSpPr>
            <a:spLocks noChangeShapeType="1"/>
          </p:cNvSpPr>
          <p:nvPr/>
        </p:nvSpPr>
        <p:spPr bwMode="auto">
          <a:xfrm>
            <a:off x="7467600" y="4738688"/>
            <a:ext cx="0" cy="144780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p>
        </p:txBody>
      </p:sp>
      <p:sp>
        <p:nvSpPr>
          <p:cNvPr id="10283" name="Oval 43">
            <a:extLst>
              <a:ext uri="{FF2B5EF4-FFF2-40B4-BE49-F238E27FC236}">
                <a16:creationId xmlns:a16="http://schemas.microsoft.com/office/drawing/2014/main" id="{7E994BCF-832A-1674-C022-B4C74AEA35E6}"/>
              </a:ext>
            </a:extLst>
          </p:cNvPr>
          <p:cNvSpPr>
            <a:spLocks noChangeArrowheads="1"/>
          </p:cNvSpPr>
          <p:nvPr/>
        </p:nvSpPr>
        <p:spPr bwMode="auto">
          <a:xfrm rot="-7282380">
            <a:off x="7620000" y="51196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84" name="Oval 44">
            <a:extLst>
              <a:ext uri="{FF2B5EF4-FFF2-40B4-BE49-F238E27FC236}">
                <a16:creationId xmlns:a16="http://schemas.microsoft.com/office/drawing/2014/main" id="{83517DAF-54B8-D479-D0DC-4C9AFD645042}"/>
              </a:ext>
            </a:extLst>
          </p:cNvPr>
          <p:cNvSpPr>
            <a:spLocks noChangeArrowheads="1"/>
          </p:cNvSpPr>
          <p:nvPr/>
        </p:nvSpPr>
        <p:spPr bwMode="auto">
          <a:xfrm rot="-7282380">
            <a:off x="7620000" y="46624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85" name="Oval 45">
            <a:extLst>
              <a:ext uri="{FF2B5EF4-FFF2-40B4-BE49-F238E27FC236}">
                <a16:creationId xmlns:a16="http://schemas.microsoft.com/office/drawing/2014/main" id="{E7C9624D-B3BA-F329-F611-5745B7ABD0A6}"/>
              </a:ext>
            </a:extLst>
          </p:cNvPr>
          <p:cNvSpPr>
            <a:spLocks noChangeArrowheads="1"/>
          </p:cNvSpPr>
          <p:nvPr/>
        </p:nvSpPr>
        <p:spPr bwMode="auto">
          <a:xfrm rot="-7282380">
            <a:off x="8077200" y="52720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86" name="Oval 46">
            <a:extLst>
              <a:ext uri="{FF2B5EF4-FFF2-40B4-BE49-F238E27FC236}">
                <a16:creationId xmlns:a16="http://schemas.microsoft.com/office/drawing/2014/main" id="{4C50A38F-58A2-5B14-830D-A95158998E3B}"/>
              </a:ext>
            </a:extLst>
          </p:cNvPr>
          <p:cNvSpPr>
            <a:spLocks noChangeArrowheads="1"/>
          </p:cNvSpPr>
          <p:nvPr/>
        </p:nvSpPr>
        <p:spPr bwMode="auto">
          <a:xfrm rot="-7282380">
            <a:off x="8915400" y="58816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87" name="Oval 47">
            <a:extLst>
              <a:ext uri="{FF2B5EF4-FFF2-40B4-BE49-F238E27FC236}">
                <a16:creationId xmlns:a16="http://schemas.microsoft.com/office/drawing/2014/main" id="{E4F44415-4866-E433-FEC6-492A028F2672}"/>
              </a:ext>
            </a:extLst>
          </p:cNvPr>
          <p:cNvSpPr>
            <a:spLocks noChangeArrowheads="1"/>
          </p:cNvSpPr>
          <p:nvPr/>
        </p:nvSpPr>
        <p:spPr bwMode="auto">
          <a:xfrm rot="-7282380">
            <a:off x="7772400" y="53482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88" name="Oval 48">
            <a:extLst>
              <a:ext uri="{FF2B5EF4-FFF2-40B4-BE49-F238E27FC236}">
                <a16:creationId xmlns:a16="http://schemas.microsoft.com/office/drawing/2014/main" id="{8610647F-34C6-4FEF-4CE5-B088766C8FE6}"/>
              </a:ext>
            </a:extLst>
          </p:cNvPr>
          <p:cNvSpPr>
            <a:spLocks noChangeArrowheads="1"/>
          </p:cNvSpPr>
          <p:nvPr/>
        </p:nvSpPr>
        <p:spPr bwMode="auto">
          <a:xfrm rot="-7282380">
            <a:off x="8458200" y="47386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89" name="Oval 49">
            <a:extLst>
              <a:ext uri="{FF2B5EF4-FFF2-40B4-BE49-F238E27FC236}">
                <a16:creationId xmlns:a16="http://schemas.microsoft.com/office/drawing/2014/main" id="{1012EA52-F03B-3615-70C4-F3FE289F9455}"/>
              </a:ext>
            </a:extLst>
          </p:cNvPr>
          <p:cNvSpPr>
            <a:spLocks noChangeArrowheads="1"/>
          </p:cNvSpPr>
          <p:nvPr/>
        </p:nvSpPr>
        <p:spPr bwMode="auto">
          <a:xfrm rot="-7282380">
            <a:off x="8839200" y="54244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90" name="Oval 50">
            <a:extLst>
              <a:ext uri="{FF2B5EF4-FFF2-40B4-BE49-F238E27FC236}">
                <a16:creationId xmlns:a16="http://schemas.microsoft.com/office/drawing/2014/main" id="{73C876FA-9CD1-B206-9765-45A5DC945D22}"/>
              </a:ext>
            </a:extLst>
          </p:cNvPr>
          <p:cNvSpPr>
            <a:spLocks noChangeArrowheads="1"/>
          </p:cNvSpPr>
          <p:nvPr/>
        </p:nvSpPr>
        <p:spPr bwMode="auto">
          <a:xfrm rot="-7282380">
            <a:off x="8763000" y="50434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91" name="Oval 51">
            <a:extLst>
              <a:ext uri="{FF2B5EF4-FFF2-40B4-BE49-F238E27FC236}">
                <a16:creationId xmlns:a16="http://schemas.microsoft.com/office/drawing/2014/main" id="{48CD06E4-BE73-C578-1C2A-8D2B707D6DB7}"/>
              </a:ext>
            </a:extLst>
          </p:cNvPr>
          <p:cNvSpPr>
            <a:spLocks noChangeArrowheads="1"/>
          </p:cNvSpPr>
          <p:nvPr/>
        </p:nvSpPr>
        <p:spPr bwMode="auto">
          <a:xfrm rot="-7282380">
            <a:off x="8458200" y="50434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92" name="Oval 52">
            <a:extLst>
              <a:ext uri="{FF2B5EF4-FFF2-40B4-BE49-F238E27FC236}">
                <a16:creationId xmlns:a16="http://schemas.microsoft.com/office/drawing/2014/main" id="{61E51B39-90CF-1932-7949-4A8B6E2F3490}"/>
              </a:ext>
            </a:extLst>
          </p:cNvPr>
          <p:cNvSpPr>
            <a:spLocks noChangeArrowheads="1"/>
          </p:cNvSpPr>
          <p:nvPr/>
        </p:nvSpPr>
        <p:spPr bwMode="auto">
          <a:xfrm rot="-7282380">
            <a:off x="8077200" y="4814888"/>
            <a:ext cx="228600" cy="228600"/>
          </a:xfrm>
          <a:prstGeom prst="ellipse">
            <a:avLst/>
          </a:prstGeom>
          <a:solidFill>
            <a:schemeClr val="accent1"/>
          </a:solidFill>
          <a:ln w="12700">
            <a:solidFill>
              <a:schemeClr val="tx1"/>
            </a:solidFill>
            <a:round/>
            <a:headEnd/>
            <a:tailEnd/>
          </a:ln>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endParaRPr lang="en-US" altLang="en-US" sz="2400">
              <a:solidFill>
                <a:schemeClr val="bg1"/>
              </a:solidFill>
              <a:latin typeface="Times New Roman" panose="02020603050405020304" pitchFamily="18" charset="0"/>
            </a:endParaRPr>
          </a:p>
        </p:txBody>
      </p:sp>
      <p:sp>
        <p:nvSpPr>
          <p:cNvPr id="10293" name="Oval 53">
            <a:extLst>
              <a:ext uri="{FF2B5EF4-FFF2-40B4-BE49-F238E27FC236}">
                <a16:creationId xmlns:a16="http://schemas.microsoft.com/office/drawing/2014/main" id="{58096AC4-6645-CDB3-973A-0BE643E170D6}"/>
              </a:ext>
            </a:extLst>
          </p:cNvPr>
          <p:cNvSpPr>
            <a:spLocks noChangeArrowheads="1"/>
          </p:cNvSpPr>
          <p:nvPr/>
        </p:nvSpPr>
        <p:spPr bwMode="auto">
          <a:xfrm rot="-7282380">
            <a:off x="9067800" y="50434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94" name="Oval 54">
            <a:extLst>
              <a:ext uri="{FF2B5EF4-FFF2-40B4-BE49-F238E27FC236}">
                <a16:creationId xmlns:a16="http://schemas.microsoft.com/office/drawing/2014/main" id="{F3797F12-37D8-0EAD-C4A0-0FB2A336E472}"/>
              </a:ext>
            </a:extLst>
          </p:cNvPr>
          <p:cNvSpPr>
            <a:spLocks noChangeArrowheads="1"/>
          </p:cNvSpPr>
          <p:nvPr/>
        </p:nvSpPr>
        <p:spPr bwMode="auto">
          <a:xfrm rot="-7282380">
            <a:off x="8534400" y="53482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95" name="Oval 55">
            <a:extLst>
              <a:ext uri="{FF2B5EF4-FFF2-40B4-BE49-F238E27FC236}">
                <a16:creationId xmlns:a16="http://schemas.microsoft.com/office/drawing/2014/main" id="{211E7E10-CE8C-9668-434F-06F77C54F6E6}"/>
              </a:ext>
            </a:extLst>
          </p:cNvPr>
          <p:cNvSpPr>
            <a:spLocks noChangeArrowheads="1"/>
          </p:cNvSpPr>
          <p:nvPr/>
        </p:nvSpPr>
        <p:spPr bwMode="auto">
          <a:xfrm rot="-7282380">
            <a:off x="8305800" y="57292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296" name="Text Box 56">
            <a:extLst>
              <a:ext uri="{FF2B5EF4-FFF2-40B4-BE49-F238E27FC236}">
                <a16:creationId xmlns:a16="http://schemas.microsoft.com/office/drawing/2014/main" id="{ADE98806-BFEC-EF47-9CCA-BBA01D8FCA1F}"/>
              </a:ext>
            </a:extLst>
          </p:cNvPr>
          <p:cNvSpPr txBox="1">
            <a:spLocks noChangeArrowheads="1"/>
          </p:cNvSpPr>
          <p:nvPr/>
        </p:nvSpPr>
        <p:spPr bwMode="auto">
          <a:xfrm>
            <a:off x="7010400" y="4479926"/>
            <a:ext cx="325438" cy="3968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y</a:t>
            </a:r>
          </a:p>
        </p:txBody>
      </p:sp>
      <p:sp>
        <p:nvSpPr>
          <p:cNvPr id="10297" name="Line 57">
            <a:extLst>
              <a:ext uri="{FF2B5EF4-FFF2-40B4-BE49-F238E27FC236}">
                <a16:creationId xmlns:a16="http://schemas.microsoft.com/office/drawing/2014/main" id="{0393197C-08B7-33A0-5268-B8D88FEF2A25}"/>
              </a:ext>
            </a:extLst>
          </p:cNvPr>
          <p:cNvSpPr>
            <a:spLocks noChangeShapeType="1"/>
          </p:cNvSpPr>
          <p:nvPr/>
        </p:nvSpPr>
        <p:spPr bwMode="auto">
          <a:xfrm>
            <a:off x="7467600" y="6186488"/>
            <a:ext cx="2286000"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p>
        </p:txBody>
      </p:sp>
      <p:sp>
        <p:nvSpPr>
          <p:cNvPr id="10298" name="Line 58">
            <a:extLst>
              <a:ext uri="{FF2B5EF4-FFF2-40B4-BE49-F238E27FC236}">
                <a16:creationId xmlns:a16="http://schemas.microsoft.com/office/drawing/2014/main" id="{A0BC2856-FECD-7502-399B-11D4FE83DB00}"/>
              </a:ext>
            </a:extLst>
          </p:cNvPr>
          <p:cNvSpPr>
            <a:spLocks noChangeShapeType="1"/>
          </p:cNvSpPr>
          <p:nvPr/>
        </p:nvSpPr>
        <p:spPr bwMode="auto">
          <a:xfrm flipH="1">
            <a:off x="7467600" y="1914525"/>
            <a:ext cx="0" cy="152400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p>
        </p:txBody>
      </p:sp>
      <p:sp>
        <p:nvSpPr>
          <p:cNvPr id="10299" name="Oval 59">
            <a:extLst>
              <a:ext uri="{FF2B5EF4-FFF2-40B4-BE49-F238E27FC236}">
                <a16:creationId xmlns:a16="http://schemas.microsoft.com/office/drawing/2014/main" id="{CFA4AC23-570F-4F85-5655-9B29A08DDE31}"/>
              </a:ext>
            </a:extLst>
          </p:cNvPr>
          <p:cNvSpPr>
            <a:spLocks noChangeArrowheads="1"/>
          </p:cNvSpPr>
          <p:nvPr/>
        </p:nvSpPr>
        <p:spPr bwMode="auto">
          <a:xfrm rot="-7282380">
            <a:off x="8610600" y="1990725"/>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300" name="Oval 60">
            <a:extLst>
              <a:ext uri="{FF2B5EF4-FFF2-40B4-BE49-F238E27FC236}">
                <a16:creationId xmlns:a16="http://schemas.microsoft.com/office/drawing/2014/main" id="{77CF3EA8-DC92-8015-4B2F-5098FFFE2603}"/>
              </a:ext>
            </a:extLst>
          </p:cNvPr>
          <p:cNvSpPr>
            <a:spLocks noChangeArrowheads="1"/>
          </p:cNvSpPr>
          <p:nvPr/>
        </p:nvSpPr>
        <p:spPr bwMode="auto">
          <a:xfrm rot="-7282380">
            <a:off x="7772400" y="2828925"/>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301" name="Oval 61">
            <a:extLst>
              <a:ext uri="{FF2B5EF4-FFF2-40B4-BE49-F238E27FC236}">
                <a16:creationId xmlns:a16="http://schemas.microsoft.com/office/drawing/2014/main" id="{8201035D-BF2B-F59A-9FEB-BC64D50C4B14}"/>
              </a:ext>
            </a:extLst>
          </p:cNvPr>
          <p:cNvSpPr>
            <a:spLocks noChangeArrowheads="1"/>
          </p:cNvSpPr>
          <p:nvPr/>
        </p:nvSpPr>
        <p:spPr bwMode="auto">
          <a:xfrm rot="-7282380">
            <a:off x="8839200" y="2752725"/>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302" name="Oval 62">
            <a:extLst>
              <a:ext uri="{FF2B5EF4-FFF2-40B4-BE49-F238E27FC236}">
                <a16:creationId xmlns:a16="http://schemas.microsoft.com/office/drawing/2014/main" id="{F5751A46-C732-4CB9-0C88-A1B34BA37BA5}"/>
              </a:ext>
            </a:extLst>
          </p:cNvPr>
          <p:cNvSpPr>
            <a:spLocks noChangeArrowheads="1"/>
          </p:cNvSpPr>
          <p:nvPr/>
        </p:nvSpPr>
        <p:spPr bwMode="auto">
          <a:xfrm rot="-7282380">
            <a:off x="9220200" y="2066925"/>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303" name="Oval 64">
            <a:extLst>
              <a:ext uri="{FF2B5EF4-FFF2-40B4-BE49-F238E27FC236}">
                <a16:creationId xmlns:a16="http://schemas.microsoft.com/office/drawing/2014/main" id="{D0D3E842-8CC5-7186-33FD-CD5D1C8030AE}"/>
              </a:ext>
            </a:extLst>
          </p:cNvPr>
          <p:cNvSpPr>
            <a:spLocks noChangeArrowheads="1"/>
          </p:cNvSpPr>
          <p:nvPr/>
        </p:nvSpPr>
        <p:spPr bwMode="auto">
          <a:xfrm rot="-7282380">
            <a:off x="8153400" y="3133725"/>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304" name="Oval 65">
            <a:extLst>
              <a:ext uri="{FF2B5EF4-FFF2-40B4-BE49-F238E27FC236}">
                <a16:creationId xmlns:a16="http://schemas.microsoft.com/office/drawing/2014/main" id="{A374B3DF-450C-430E-DD77-99651D029EA4}"/>
              </a:ext>
            </a:extLst>
          </p:cNvPr>
          <p:cNvSpPr>
            <a:spLocks noChangeArrowheads="1"/>
          </p:cNvSpPr>
          <p:nvPr/>
        </p:nvSpPr>
        <p:spPr bwMode="auto">
          <a:xfrm rot="-7282380">
            <a:off x="8382000" y="2752725"/>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305" name="Oval 66">
            <a:extLst>
              <a:ext uri="{FF2B5EF4-FFF2-40B4-BE49-F238E27FC236}">
                <a16:creationId xmlns:a16="http://schemas.microsoft.com/office/drawing/2014/main" id="{C32DC58D-8100-D469-958C-428C78CF9608}"/>
              </a:ext>
            </a:extLst>
          </p:cNvPr>
          <p:cNvSpPr>
            <a:spLocks noChangeArrowheads="1"/>
          </p:cNvSpPr>
          <p:nvPr/>
        </p:nvSpPr>
        <p:spPr bwMode="auto">
          <a:xfrm rot="-7282380">
            <a:off x="8915400" y="2143125"/>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306" name="Oval 68">
            <a:extLst>
              <a:ext uri="{FF2B5EF4-FFF2-40B4-BE49-F238E27FC236}">
                <a16:creationId xmlns:a16="http://schemas.microsoft.com/office/drawing/2014/main" id="{4F063235-4A67-4C32-6757-EF32720D3D4C}"/>
              </a:ext>
            </a:extLst>
          </p:cNvPr>
          <p:cNvSpPr>
            <a:spLocks noChangeArrowheads="1"/>
          </p:cNvSpPr>
          <p:nvPr/>
        </p:nvSpPr>
        <p:spPr bwMode="auto">
          <a:xfrm rot="-7282380">
            <a:off x="7772400" y="2524125"/>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307" name="Oval 70">
            <a:extLst>
              <a:ext uri="{FF2B5EF4-FFF2-40B4-BE49-F238E27FC236}">
                <a16:creationId xmlns:a16="http://schemas.microsoft.com/office/drawing/2014/main" id="{BEE6336A-5054-B89B-A612-691388D6D813}"/>
              </a:ext>
            </a:extLst>
          </p:cNvPr>
          <p:cNvSpPr>
            <a:spLocks noChangeArrowheads="1"/>
          </p:cNvSpPr>
          <p:nvPr/>
        </p:nvSpPr>
        <p:spPr bwMode="auto">
          <a:xfrm rot="-7282380">
            <a:off x="8229600" y="2447925"/>
            <a:ext cx="228600" cy="228600"/>
          </a:xfrm>
          <a:prstGeom prst="ellipse">
            <a:avLst/>
          </a:prstGeom>
          <a:solidFill>
            <a:schemeClr val="accent1"/>
          </a:solidFill>
          <a:ln w="12700">
            <a:solidFill>
              <a:schemeClr val="tx1"/>
            </a:solidFill>
            <a:round/>
            <a:headEnd/>
            <a:tailEnd/>
          </a:ln>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endParaRPr lang="en-US" altLang="en-US" sz="2400">
              <a:solidFill>
                <a:schemeClr val="bg1"/>
              </a:solidFill>
              <a:latin typeface="Times New Roman" panose="02020603050405020304" pitchFamily="18" charset="0"/>
            </a:endParaRPr>
          </a:p>
        </p:txBody>
      </p:sp>
      <p:sp>
        <p:nvSpPr>
          <p:cNvPr id="10308" name="Oval 71">
            <a:extLst>
              <a:ext uri="{FF2B5EF4-FFF2-40B4-BE49-F238E27FC236}">
                <a16:creationId xmlns:a16="http://schemas.microsoft.com/office/drawing/2014/main" id="{FE3D7DC2-0A8F-7547-A7CA-F67252E34905}"/>
              </a:ext>
            </a:extLst>
          </p:cNvPr>
          <p:cNvSpPr>
            <a:spLocks noChangeArrowheads="1"/>
          </p:cNvSpPr>
          <p:nvPr/>
        </p:nvSpPr>
        <p:spPr bwMode="auto">
          <a:xfrm rot="-7282380">
            <a:off x="9144000" y="2447925"/>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309" name="Oval 72">
            <a:extLst>
              <a:ext uri="{FF2B5EF4-FFF2-40B4-BE49-F238E27FC236}">
                <a16:creationId xmlns:a16="http://schemas.microsoft.com/office/drawing/2014/main" id="{1207C334-E9D0-F4ED-5F9E-D32D31D0657E}"/>
              </a:ext>
            </a:extLst>
          </p:cNvPr>
          <p:cNvSpPr>
            <a:spLocks noChangeArrowheads="1"/>
          </p:cNvSpPr>
          <p:nvPr/>
        </p:nvSpPr>
        <p:spPr bwMode="auto">
          <a:xfrm rot="-7282380">
            <a:off x="8610600" y="2371725"/>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310" name="Text Box 74">
            <a:extLst>
              <a:ext uri="{FF2B5EF4-FFF2-40B4-BE49-F238E27FC236}">
                <a16:creationId xmlns:a16="http://schemas.microsoft.com/office/drawing/2014/main" id="{B028CC3F-DB2E-5376-A54B-5782DC1ADFC8}"/>
              </a:ext>
            </a:extLst>
          </p:cNvPr>
          <p:cNvSpPr txBox="1">
            <a:spLocks noChangeArrowheads="1"/>
          </p:cNvSpPr>
          <p:nvPr/>
        </p:nvSpPr>
        <p:spPr bwMode="auto">
          <a:xfrm>
            <a:off x="7010400" y="1731964"/>
            <a:ext cx="325438" cy="3968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y</a:t>
            </a:r>
          </a:p>
        </p:txBody>
      </p:sp>
      <p:sp>
        <p:nvSpPr>
          <p:cNvPr id="10311" name="Line 75">
            <a:extLst>
              <a:ext uri="{FF2B5EF4-FFF2-40B4-BE49-F238E27FC236}">
                <a16:creationId xmlns:a16="http://schemas.microsoft.com/office/drawing/2014/main" id="{6F64B784-76E6-F1BC-70F9-89FFEE972F65}"/>
              </a:ext>
            </a:extLst>
          </p:cNvPr>
          <p:cNvSpPr>
            <a:spLocks noChangeShapeType="1"/>
          </p:cNvSpPr>
          <p:nvPr/>
        </p:nvSpPr>
        <p:spPr bwMode="auto">
          <a:xfrm>
            <a:off x="7467600" y="3438525"/>
            <a:ext cx="2286000"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p>
        </p:txBody>
      </p:sp>
      <p:sp>
        <p:nvSpPr>
          <p:cNvPr id="10312" name="Oval 76">
            <a:extLst>
              <a:ext uri="{FF2B5EF4-FFF2-40B4-BE49-F238E27FC236}">
                <a16:creationId xmlns:a16="http://schemas.microsoft.com/office/drawing/2014/main" id="{8A60E09A-46BF-EF6C-A2F6-479A7B7110B1}"/>
              </a:ext>
            </a:extLst>
          </p:cNvPr>
          <p:cNvSpPr>
            <a:spLocks noChangeArrowheads="1"/>
          </p:cNvSpPr>
          <p:nvPr/>
        </p:nvSpPr>
        <p:spPr bwMode="auto">
          <a:xfrm rot="-7282380">
            <a:off x="9677400" y="1838325"/>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313" name="Text Box 77">
            <a:extLst>
              <a:ext uri="{FF2B5EF4-FFF2-40B4-BE49-F238E27FC236}">
                <a16:creationId xmlns:a16="http://schemas.microsoft.com/office/drawing/2014/main" id="{D143401E-6441-5058-AB63-04BDF82E0494}"/>
              </a:ext>
            </a:extLst>
          </p:cNvPr>
          <p:cNvSpPr txBox="1">
            <a:spLocks noChangeArrowheads="1"/>
          </p:cNvSpPr>
          <p:nvPr/>
        </p:nvSpPr>
        <p:spPr bwMode="auto">
          <a:xfrm>
            <a:off x="9729789" y="3332164"/>
            <a:ext cx="325437" cy="3968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x</a:t>
            </a:r>
          </a:p>
        </p:txBody>
      </p:sp>
      <p:sp>
        <p:nvSpPr>
          <p:cNvPr id="10314" name="Text Box 78">
            <a:extLst>
              <a:ext uri="{FF2B5EF4-FFF2-40B4-BE49-F238E27FC236}">
                <a16:creationId xmlns:a16="http://schemas.microsoft.com/office/drawing/2014/main" id="{F3FE36B3-5143-9EE7-0AE9-AA3D71F670A5}"/>
              </a:ext>
            </a:extLst>
          </p:cNvPr>
          <p:cNvSpPr txBox="1">
            <a:spLocks noChangeArrowheads="1"/>
          </p:cNvSpPr>
          <p:nvPr/>
        </p:nvSpPr>
        <p:spPr bwMode="auto">
          <a:xfrm>
            <a:off x="9753600" y="6080126"/>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x</a:t>
            </a:r>
          </a:p>
        </p:txBody>
      </p:sp>
      <p:sp>
        <p:nvSpPr>
          <p:cNvPr id="10315" name="Text Box 79">
            <a:extLst>
              <a:ext uri="{FF2B5EF4-FFF2-40B4-BE49-F238E27FC236}">
                <a16:creationId xmlns:a16="http://schemas.microsoft.com/office/drawing/2014/main" id="{D4E6F916-A4B3-C17F-A267-C9C5F30F305F}"/>
              </a:ext>
            </a:extLst>
          </p:cNvPr>
          <p:cNvSpPr txBox="1">
            <a:spLocks noChangeArrowheads="1"/>
          </p:cNvSpPr>
          <p:nvPr/>
        </p:nvSpPr>
        <p:spPr bwMode="auto">
          <a:xfrm>
            <a:off x="2628900" y="1401764"/>
            <a:ext cx="2667000" cy="409575"/>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t>Strong relationships</a:t>
            </a:r>
          </a:p>
        </p:txBody>
      </p:sp>
      <p:sp>
        <p:nvSpPr>
          <p:cNvPr id="10316" name="Text Box 80">
            <a:extLst>
              <a:ext uri="{FF2B5EF4-FFF2-40B4-BE49-F238E27FC236}">
                <a16:creationId xmlns:a16="http://schemas.microsoft.com/office/drawing/2014/main" id="{23795818-61CA-90ED-7E8F-3AEB8562D9E1}"/>
              </a:ext>
            </a:extLst>
          </p:cNvPr>
          <p:cNvSpPr txBox="1">
            <a:spLocks noChangeArrowheads="1"/>
          </p:cNvSpPr>
          <p:nvPr/>
        </p:nvSpPr>
        <p:spPr bwMode="auto">
          <a:xfrm>
            <a:off x="7226301" y="1185863"/>
            <a:ext cx="3006725" cy="400050"/>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t>Moderate relationships</a:t>
            </a:r>
          </a:p>
        </p:txBody>
      </p:sp>
      <p:sp>
        <p:nvSpPr>
          <p:cNvPr id="10317" name="Line 81">
            <a:extLst>
              <a:ext uri="{FF2B5EF4-FFF2-40B4-BE49-F238E27FC236}">
                <a16:creationId xmlns:a16="http://schemas.microsoft.com/office/drawing/2014/main" id="{01BFC357-1C92-98D1-9CCE-ECEB55526F5C}"/>
              </a:ext>
            </a:extLst>
          </p:cNvPr>
          <p:cNvSpPr>
            <a:spLocks noChangeShapeType="1"/>
          </p:cNvSpPr>
          <p:nvPr/>
        </p:nvSpPr>
        <p:spPr bwMode="auto">
          <a:xfrm>
            <a:off x="6172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10318" name="Text Box 82">
            <a:extLst>
              <a:ext uri="{FF2B5EF4-FFF2-40B4-BE49-F238E27FC236}">
                <a16:creationId xmlns:a16="http://schemas.microsoft.com/office/drawing/2014/main" id="{4EA65A90-0E31-F75E-F1E6-EAFF11ECDAC0}"/>
              </a:ext>
            </a:extLst>
          </p:cNvPr>
          <p:cNvSpPr txBox="1">
            <a:spLocks noChangeArrowheads="1"/>
          </p:cNvSpPr>
          <p:nvPr/>
        </p:nvSpPr>
        <p:spPr bwMode="auto">
          <a:xfrm>
            <a:off x="8953500" y="401639"/>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000" i="1">
                <a:solidFill>
                  <a:schemeClr val="bg1"/>
                </a:solidFill>
                <a:latin typeface="Tahoma" panose="020B0604030504040204" pitchFamily="34" charset="0"/>
              </a:rPr>
              <a:t>(continued)</a:t>
            </a:r>
          </a:p>
        </p:txBody>
      </p:sp>
      <p:sp>
        <p:nvSpPr>
          <p:cNvPr id="10319" name="Oval 83">
            <a:extLst>
              <a:ext uri="{FF2B5EF4-FFF2-40B4-BE49-F238E27FC236}">
                <a16:creationId xmlns:a16="http://schemas.microsoft.com/office/drawing/2014/main" id="{9801C097-78B7-BA29-9A25-B5526CFB1A29}"/>
              </a:ext>
            </a:extLst>
          </p:cNvPr>
          <p:cNvSpPr>
            <a:spLocks noChangeArrowheads="1"/>
          </p:cNvSpPr>
          <p:nvPr/>
        </p:nvSpPr>
        <p:spPr bwMode="auto">
          <a:xfrm rot="-7282380">
            <a:off x="9525000" y="2295525"/>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320" name="Oval 84">
            <a:extLst>
              <a:ext uri="{FF2B5EF4-FFF2-40B4-BE49-F238E27FC236}">
                <a16:creationId xmlns:a16="http://schemas.microsoft.com/office/drawing/2014/main" id="{BA7E5692-F2F2-0701-C8A9-2BF1831C650D}"/>
              </a:ext>
            </a:extLst>
          </p:cNvPr>
          <p:cNvSpPr>
            <a:spLocks noChangeArrowheads="1"/>
          </p:cNvSpPr>
          <p:nvPr/>
        </p:nvSpPr>
        <p:spPr bwMode="auto">
          <a:xfrm rot="-7282380">
            <a:off x="9372600" y="1685925"/>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321" name="Oval 85">
            <a:extLst>
              <a:ext uri="{FF2B5EF4-FFF2-40B4-BE49-F238E27FC236}">
                <a16:creationId xmlns:a16="http://schemas.microsoft.com/office/drawing/2014/main" id="{5BCAC925-B9DD-57E0-4AA1-7034947E8882}"/>
              </a:ext>
            </a:extLst>
          </p:cNvPr>
          <p:cNvSpPr>
            <a:spLocks noChangeArrowheads="1"/>
          </p:cNvSpPr>
          <p:nvPr/>
        </p:nvSpPr>
        <p:spPr bwMode="auto">
          <a:xfrm rot="-7282380">
            <a:off x="9144000" y="55768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322" name="Oval 86">
            <a:extLst>
              <a:ext uri="{FF2B5EF4-FFF2-40B4-BE49-F238E27FC236}">
                <a16:creationId xmlns:a16="http://schemas.microsoft.com/office/drawing/2014/main" id="{FF46EA94-F0C2-85A2-44C1-13216C594799}"/>
              </a:ext>
            </a:extLst>
          </p:cNvPr>
          <p:cNvSpPr>
            <a:spLocks noChangeArrowheads="1"/>
          </p:cNvSpPr>
          <p:nvPr/>
        </p:nvSpPr>
        <p:spPr bwMode="auto">
          <a:xfrm rot="-7282380">
            <a:off x="9525000" y="52720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323" name="Oval 87">
            <a:extLst>
              <a:ext uri="{FF2B5EF4-FFF2-40B4-BE49-F238E27FC236}">
                <a16:creationId xmlns:a16="http://schemas.microsoft.com/office/drawing/2014/main" id="{D57E9461-AC42-1F33-1649-05827C5F236A}"/>
              </a:ext>
            </a:extLst>
          </p:cNvPr>
          <p:cNvSpPr>
            <a:spLocks noChangeArrowheads="1"/>
          </p:cNvSpPr>
          <p:nvPr/>
        </p:nvSpPr>
        <p:spPr bwMode="auto">
          <a:xfrm rot="-7282380">
            <a:off x="9372600" y="49672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324" name="Oval 88">
            <a:extLst>
              <a:ext uri="{FF2B5EF4-FFF2-40B4-BE49-F238E27FC236}">
                <a16:creationId xmlns:a16="http://schemas.microsoft.com/office/drawing/2014/main" id="{6B4A1895-9161-0617-752C-5D991887EAF2}"/>
              </a:ext>
            </a:extLst>
          </p:cNvPr>
          <p:cNvSpPr>
            <a:spLocks noChangeArrowheads="1"/>
          </p:cNvSpPr>
          <p:nvPr/>
        </p:nvSpPr>
        <p:spPr bwMode="auto">
          <a:xfrm rot="-7282380">
            <a:off x="9525000" y="56530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325" name="Oval 89">
            <a:extLst>
              <a:ext uri="{FF2B5EF4-FFF2-40B4-BE49-F238E27FC236}">
                <a16:creationId xmlns:a16="http://schemas.microsoft.com/office/drawing/2014/main" id="{90A7B745-AF6B-2E49-FF46-8A661A3F90A3}"/>
              </a:ext>
            </a:extLst>
          </p:cNvPr>
          <p:cNvSpPr>
            <a:spLocks noChangeArrowheads="1"/>
          </p:cNvSpPr>
          <p:nvPr/>
        </p:nvSpPr>
        <p:spPr bwMode="auto">
          <a:xfrm rot="-7282380">
            <a:off x="8839200" y="47386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326" name="Oval 90">
            <a:extLst>
              <a:ext uri="{FF2B5EF4-FFF2-40B4-BE49-F238E27FC236}">
                <a16:creationId xmlns:a16="http://schemas.microsoft.com/office/drawing/2014/main" id="{5B23735A-ED13-7A94-F213-C0DDBD34B044}"/>
              </a:ext>
            </a:extLst>
          </p:cNvPr>
          <p:cNvSpPr>
            <a:spLocks noChangeArrowheads="1"/>
          </p:cNvSpPr>
          <p:nvPr/>
        </p:nvSpPr>
        <p:spPr bwMode="auto">
          <a:xfrm rot="-7282380">
            <a:off x="8153400" y="43576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0327" name="Line 91">
            <a:extLst>
              <a:ext uri="{FF2B5EF4-FFF2-40B4-BE49-F238E27FC236}">
                <a16:creationId xmlns:a16="http://schemas.microsoft.com/office/drawing/2014/main" id="{539BC927-3542-ACC4-7316-178B6A507ED3}"/>
              </a:ext>
            </a:extLst>
          </p:cNvPr>
          <p:cNvSpPr>
            <a:spLocks noChangeShapeType="1"/>
          </p:cNvSpPr>
          <p:nvPr/>
        </p:nvSpPr>
        <p:spPr bwMode="auto">
          <a:xfrm flipV="1">
            <a:off x="2743200" y="2209800"/>
            <a:ext cx="2057400" cy="1295400"/>
          </a:xfrm>
          <a:prstGeom prst="line">
            <a:avLst/>
          </a:prstGeom>
          <a:noFill/>
          <a:ln w="9525">
            <a:solidFill>
              <a:schemeClr val="bg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10328" name="Line 92">
            <a:extLst>
              <a:ext uri="{FF2B5EF4-FFF2-40B4-BE49-F238E27FC236}">
                <a16:creationId xmlns:a16="http://schemas.microsoft.com/office/drawing/2014/main" id="{0C5E1777-36ED-DBE5-DD95-B15208CECD9D}"/>
              </a:ext>
            </a:extLst>
          </p:cNvPr>
          <p:cNvSpPr>
            <a:spLocks noChangeShapeType="1"/>
          </p:cNvSpPr>
          <p:nvPr/>
        </p:nvSpPr>
        <p:spPr bwMode="auto">
          <a:xfrm flipV="1">
            <a:off x="3276600" y="2667000"/>
            <a:ext cx="2057400" cy="1295400"/>
          </a:xfrm>
          <a:prstGeom prst="line">
            <a:avLst/>
          </a:prstGeom>
          <a:noFill/>
          <a:ln w="9525">
            <a:solidFill>
              <a:schemeClr val="bg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10329" name="Line 93">
            <a:extLst>
              <a:ext uri="{FF2B5EF4-FFF2-40B4-BE49-F238E27FC236}">
                <a16:creationId xmlns:a16="http://schemas.microsoft.com/office/drawing/2014/main" id="{C8A84476-B6D8-AADE-6FCD-4FEB6C0E03F3}"/>
              </a:ext>
            </a:extLst>
          </p:cNvPr>
          <p:cNvSpPr>
            <a:spLocks noChangeShapeType="1"/>
          </p:cNvSpPr>
          <p:nvPr/>
        </p:nvSpPr>
        <p:spPr bwMode="auto">
          <a:xfrm flipV="1">
            <a:off x="7542214" y="1524000"/>
            <a:ext cx="1919287" cy="1085850"/>
          </a:xfrm>
          <a:prstGeom prst="line">
            <a:avLst/>
          </a:prstGeom>
          <a:noFill/>
          <a:ln w="9525">
            <a:solidFill>
              <a:schemeClr val="bg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10330" name="Line 94">
            <a:extLst>
              <a:ext uri="{FF2B5EF4-FFF2-40B4-BE49-F238E27FC236}">
                <a16:creationId xmlns:a16="http://schemas.microsoft.com/office/drawing/2014/main" id="{45EF8203-5E08-8C69-3598-C892D973669A}"/>
              </a:ext>
            </a:extLst>
          </p:cNvPr>
          <p:cNvSpPr>
            <a:spLocks noChangeShapeType="1"/>
          </p:cNvSpPr>
          <p:nvPr/>
        </p:nvSpPr>
        <p:spPr bwMode="auto">
          <a:xfrm flipV="1">
            <a:off x="8534400" y="2371725"/>
            <a:ext cx="1676400" cy="1066800"/>
          </a:xfrm>
          <a:prstGeom prst="line">
            <a:avLst/>
          </a:prstGeom>
          <a:noFill/>
          <a:ln w="9525">
            <a:solidFill>
              <a:schemeClr val="bg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10331" name="Line 95">
            <a:extLst>
              <a:ext uri="{FF2B5EF4-FFF2-40B4-BE49-F238E27FC236}">
                <a16:creationId xmlns:a16="http://schemas.microsoft.com/office/drawing/2014/main" id="{93E32A42-AF05-86C0-2E7B-4961C98B9C32}"/>
              </a:ext>
            </a:extLst>
          </p:cNvPr>
          <p:cNvSpPr>
            <a:spLocks noChangeShapeType="1"/>
          </p:cNvSpPr>
          <p:nvPr/>
        </p:nvSpPr>
        <p:spPr bwMode="auto">
          <a:xfrm>
            <a:off x="3124200" y="4572000"/>
            <a:ext cx="1905000" cy="1371600"/>
          </a:xfrm>
          <a:prstGeom prst="line">
            <a:avLst/>
          </a:prstGeom>
          <a:noFill/>
          <a:ln w="9525">
            <a:solidFill>
              <a:schemeClr val="bg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10332" name="Line 96">
            <a:extLst>
              <a:ext uri="{FF2B5EF4-FFF2-40B4-BE49-F238E27FC236}">
                <a16:creationId xmlns:a16="http://schemas.microsoft.com/office/drawing/2014/main" id="{9E820629-1291-3171-756A-9B16D5C8D914}"/>
              </a:ext>
            </a:extLst>
          </p:cNvPr>
          <p:cNvSpPr>
            <a:spLocks noChangeShapeType="1"/>
          </p:cNvSpPr>
          <p:nvPr/>
        </p:nvSpPr>
        <p:spPr bwMode="auto">
          <a:xfrm>
            <a:off x="2667000" y="4953000"/>
            <a:ext cx="1676400" cy="1219200"/>
          </a:xfrm>
          <a:prstGeom prst="line">
            <a:avLst/>
          </a:prstGeom>
          <a:noFill/>
          <a:ln w="9525">
            <a:solidFill>
              <a:schemeClr val="bg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10333" name="Line 97">
            <a:extLst>
              <a:ext uri="{FF2B5EF4-FFF2-40B4-BE49-F238E27FC236}">
                <a16:creationId xmlns:a16="http://schemas.microsoft.com/office/drawing/2014/main" id="{332B2712-9B09-AD7A-2EA7-334D964E705F}"/>
              </a:ext>
            </a:extLst>
          </p:cNvPr>
          <p:cNvSpPr>
            <a:spLocks noChangeShapeType="1"/>
          </p:cNvSpPr>
          <p:nvPr/>
        </p:nvSpPr>
        <p:spPr bwMode="auto">
          <a:xfrm>
            <a:off x="8610600" y="4281488"/>
            <a:ext cx="1524000" cy="1143000"/>
          </a:xfrm>
          <a:prstGeom prst="line">
            <a:avLst/>
          </a:prstGeom>
          <a:noFill/>
          <a:ln w="9525">
            <a:solidFill>
              <a:schemeClr val="bg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10334" name="Line 98">
            <a:extLst>
              <a:ext uri="{FF2B5EF4-FFF2-40B4-BE49-F238E27FC236}">
                <a16:creationId xmlns:a16="http://schemas.microsoft.com/office/drawing/2014/main" id="{1D099365-5503-56EF-D818-88E4FF906C77}"/>
              </a:ext>
            </a:extLst>
          </p:cNvPr>
          <p:cNvSpPr>
            <a:spLocks noChangeShapeType="1"/>
          </p:cNvSpPr>
          <p:nvPr/>
        </p:nvSpPr>
        <p:spPr bwMode="auto">
          <a:xfrm>
            <a:off x="7467600" y="5500688"/>
            <a:ext cx="990600" cy="685800"/>
          </a:xfrm>
          <a:prstGeom prst="line">
            <a:avLst/>
          </a:prstGeom>
          <a:noFill/>
          <a:ln w="9525">
            <a:solidFill>
              <a:schemeClr val="bg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
        <p:nvSpPr>
          <p:cNvPr id="10335" name="Text Box 79">
            <a:extLst>
              <a:ext uri="{FF2B5EF4-FFF2-40B4-BE49-F238E27FC236}">
                <a16:creationId xmlns:a16="http://schemas.microsoft.com/office/drawing/2014/main" id="{77DA8764-C664-0771-9024-66D37434036E}"/>
              </a:ext>
            </a:extLst>
          </p:cNvPr>
          <p:cNvSpPr txBox="1">
            <a:spLocks noChangeArrowheads="1"/>
          </p:cNvSpPr>
          <p:nvPr/>
        </p:nvSpPr>
        <p:spPr bwMode="auto">
          <a:xfrm>
            <a:off x="7286625" y="3825876"/>
            <a:ext cx="2667000" cy="409575"/>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t>Weak relationships</a:t>
            </a:r>
          </a:p>
        </p:txBody>
      </p:sp>
    </p:spTree>
    <p:extLst>
      <p:ext uri="{BB962C8B-B14F-4D97-AF65-F5344CB8AC3E}">
        <p14:creationId xmlns:p14="http://schemas.microsoft.com/office/powerpoint/2010/main" val="913514922"/>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965D1A2-5410-8E07-5895-46ADE6E48B99}"/>
              </a:ext>
            </a:extLst>
          </p:cNvPr>
          <p:cNvSpPr>
            <a:spLocks noGrp="1" noChangeArrowheads="1"/>
          </p:cNvSpPr>
          <p:nvPr>
            <p:ph type="title"/>
          </p:nvPr>
        </p:nvSpPr>
        <p:spPr>
          <a:xfrm>
            <a:off x="1752600" y="120650"/>
            <a:ext cx="7772400" cy="990600"/>
          </a:xfrm>
        </p:spPr>
        <p:txBody>
          <a:bodyPr/>
          <a:lstStyle/>
          <a:p>
            <a:pPr eaLnBrk="1" hangingPunct="1">
              <a:lnSpc>
                <a:spcPct val="80000"/>
              </a:lnSpc>
            </a:pPr>
            <a:r>
              <a:rPr lang="en-US" altLang="en-US" sz="3200" dirty="0"/>
              <a:t>Examples of Approximate r</a:t>
            </a:r>
            <a:r>
              <a:rPr lang="en-US" altLang="en-US" sz="3200" baseline="30000" dirty="0"/>
              <a:t>2</a:t>
            </a:r>
            <a:r>
              <a:rPr lang="en-US" altLang="en-US" sz="3200" dirty="0"/>
              <a:t>  Values</a:t>
            </a:r>
          </a:p>
        </p:txBody>
      </p:sp>
      <p:sp>
        <p:nvSpPr>
          <p:cNvPr id="46083" name="Text Box 3">
            <a:extLst>
              <a:ext uri="{FF2B5EF4-FFF2-40B4-BE49-F238E27FC236}">
                <a16:creationId xmlns:a16="http://schemas.microsoft.com/office/drawing/2014/main" id="{C761E361-17F1-4F83-321A-DD5865E7C9E2}"/>
              </a:ext>
            </a:extLst>
          </p:cNvPr>
          <p:cNvSpPr txBox="1">
            <a:spLocks noChangeArrowheads="1"/>
          </p:cNvSpPr>
          <p:nvPr/>
        </p:nvSpPr>
        <p:spPr bwMode="auto">
          <a:xfrm>
            <a:off x="5638801" y="2286000"/>
            <a:ext cx="931863" cy="457200"/>
          </a:xfrm>
          <a:prstGeom prst="rect">
            <a:avLst/>
          </a:prstGeom>
          <a:solidFill>
            <a:schemeClr val="accent2">
              <a:lumMod val="60000"/>
              <a:lumOff val="40000"/>
            </a:schemeClr>
          </a:solidFill>
          <a:ln>
            <a:noFill/>
          </a:ln>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defRPr/>
            </a:pPr>
            <a:r>
              <a:rPr lang="en-US" altLang="en-US" sz="2400" b="1"/>
              <a:t>r</a:t>
            </a:r>
            <a:r>
              <a:rPr lang="en-US" altLang="en-US" sz="2400" b="1" baseline="30000"/>
              <a:t>2</a:t>
            </a:r>
            <a:r>
              <a:rPr lang="en-US" altLang="en-US" sz="2400" b="1"/>
              <a:t> = 0</a:t>
            </a:r>
          </a:p>
        </p:txBody>
      </p:sp>
      <p:sp>
        <p:nvSpPr>
          <p:cNvPr id="46084" name="Text Box 4">
            <a:extLst>
              <a:ext uri="{FF2B5EF4-FFF2-40B4-BE49-F238E27FC236}">
                <a16:creationId xmlns:a16="http://schemas.microsoft.com/office/drawing/2014/main" id="{118591F7-262A-BFA4-8499-912048ADE136}"/>
              </a:ext>
            </a:extLst>
          </p:cNvPr>
          <p:cNvSpPr txBox="1">
            <a:spLocks noChangeArrowheads="1"/>
          </p:cNvSpPr>
          <p:nvPr/>
        </p:nvSpPr>
        <p:spPr bwMode="auto">
          <a:xfrm>
            <a:off x="5638800" y="3048001"/>
            <a:ext cx="41910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400" b="1">
                <a:solidFill>
                  <a:schemeClr val="bg1"/>
                </a:solidFill>
              </a:rPr>
              <a:t>No linear relationship between X and Y:  </a:t>
            </a:r>
          </a:p>
          <a:p>
            <a:endParaRPr lang="en-US" altLang="en-US" sz="2400" b="1">
              <a:solidFill>
                <a:schemeClr val="bg1"/>
              </a:solidFill>
            </a:endParaRPr>
          </a:p>
          <a:p>
            <a:r>
              <a:rPr lang="en-US" altLang="en-US" sz="2400" b="1">
                <a:solidFill>
                  <a:schemeClr val="bg1"/>
                </a:solidFill>
              </a:rPr>
              <a:t>The value of Y does not depend on X.  (None of the variation in Y is explained by variation in X)</a:t>
            </a:r>
          </a:p>
        </p:txBody>
      </p:sp>
      <p:grpSp>
        <p:nvGrpSpPr>
          <p:cNvPr id="46085" name="Group 1">
            <a:extLst>
              <a:ext uri="{FF2B5EF4-FFF2-40B4-BE49-F238E27FC236}">
                <a16:creationId xmlns:a16="http://schemas.microsoft.com/office/drawing/2014/main" id="{F0F6FCCA-C006-A059-3F4C-15F6F982559A}"/>
              </a:ext>
            </a:extLst>
          </p:cNvPr>
          <p:cNvGrpSpPr>
            <a:grpSpLocks/>
          </p:cNvGrpSpPr>
          <p:nvPr/>
        </p:nvGrpSpPr>
        <p:grpSpPr bwMode="auto">
          <a:xfrm>
            <a:off x="1752600" y="2133601"/>
            <a:ext cx="3646488" cy="2886075"/>
            <a:chOff x="633413" y="2554288"/>
            <a:chExt cx="2915399" cy="2268547"/>
          </a:xfrm>
        </p:grpSpPr>
        <p:sp>
          <p:nvSpPr>
            <p:cNvPr id="46087" name="Line 5">
              <a:extLst>
                <a:ext uri="{FF2B5EF4-FFF2-40B4-BE49-F238E27FC236}">
                  <a16:creationId xmlns:a16="http://schemas.microsoft.com/office/drawing/2014/main" id="{B5A79EB0-FA1B-D12B-3009-27C4DA4D8D73}"/>
                </a:ext>
              </a:extLst>
            </p:cNvPr>
            <p:cNvSpPr>
              <a:spLocks noChangeShapeType="1"/>
            </p:cNvSpPr>
            <p:nvPr/>
          </p:nvSpPr>
          <p:spPr bwMode="auto">
            <a:xfrm flipH="1">
              <a:off x="890588" y="2936875"/>
              <a:ext cx="0" cy="1600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6088" name="Oval 6">
              <a:extLst>
                <a:ext uri="{FF2B5EF4-FFF2-40B4-BE49-F238E27FC236}">
                  <a16:creationId xmlns:a16="http://schemas.microsoft.com/office/drawing/2014/main" id="{7914824E-6076-D3F0-BFA9-5B0A1D31BC7E}"/>
                </a:ext>
              </a:extLst>
            </p:cNvPr>
            <p:cNvSpPr>
              <a:spLocks noChangeArrowheads="1"/>
            </p:cNvSpPr>
            <p:nvPr/>
          </p:nvSpPr>
          <p:spPr bwMode="auto">
            <a:xfrm rot="-7282380">
              <a:off x="1143000" y="3698875"/>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6089" name="Oval 7">
              <a:extLst>
                <a:ext uri="{FF2B5EF4-FFF2-40B4-BE49-F238E27FC236}">
                  <a16:creationId xmlns:a16="http://schemas.microsoft.com/office/drawing/2014/main" id="{26B5E2FB-CDB2-2FF5-6E45-835856D61335}"/>
                </a:ext>
              </a:extLst>
            </p:cNvPr>
            <p:cNvSpPr>
              <a:spLocks noChangeArrowheads="1"/>
            </p:cNvSpPr>
            <p:nvPr/>
          </p:nvSpPr>
          <p:spPr bwMode="auto">
            <a:xfrm rot="-7282380">
              <a:off x="2971800" y="3317875"/>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6090" name="Oval 8">
              <a:extLst>
                <a:ext uri="{FF2B5EF4-FFF2-40B4-BE49-F238E27FC236}">
                  <a16:creationId xmlns:a16="http://schemas.microsoft.com/office/drawing/2014/main" id="{4EC0D9F4-928C-5B80-AAD0-8CD6D313A39D}"/>
                </a:ext>
              </a:extLst>
            </p:cNvPr>
            <p:cNvSpPr>
              <a:spLocks noChangeArrowheads="1"/>
            </p:cNvSpPr>
            <p:nvPr/>
          </p:nvSpPr>
          <p:spPr bwMode="auto">
            <a:xfrm rot="-7282380">
              <a:off x="2667000" y="3470275"/>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6091" name="Oval 9">
              <a:extLst>
                <a:ext uri="{FF2B5EF4-FFF2-40B4-BE49-F238E27FC236}">
                  <a16:creationId xmlns:a16="http://schemas.microsoft.com/office/drawing/2014/main" id="{72065BE4-F479-CA53-E23C-19F7E66A3BA5}"/>
                </a:ext>
              </a:extLst>
            </p:cNvPr>
            <p:cNvSpPr>
              <a:spLocks noChangeArrowheads="1"/>
            </p:cNvSpPr>
            <p:nvPr/>
          </p:nvSpPr>
          <p:spPr bwMode="auto">
            <a:xfrm rot="-7282380">
              <a:off x="2286000" y="3775075"/>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6092" name="Oval 10">
              <a:extLst>
                <a:ext uri="{FF2B5EF4-FFF2-40B4-BE49-F238E27FC236}">
                  <a16:creationId xmlns:a16="http://schemas.microsoft.com/office/drawing/2014/main" id="{B47832E5-60FE-7D0D-B057-4E1AD2594A79}"/>
                </a:ext>
              </a:extLst>
            </p:cNvPr>
            <p:cNvSpPr>
              <a:spLocks noChangeArrowheads="1"/>
            </p:cNvSpPr>
            <p:nvPr/>
          </p:nvSpPr>
          <p:spPr bwMode="auto">
            <a:xfrm rot="-7282380">
              <a:off x="2362200" y="3165475"/>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6093" name="Oval 11">
              <a:extLst>
                <a:ext uri="{FF2B5EF4-FFF2-40B4-BE49-F238E27FC236}">
                  <a16:creationId xmlns:a16="http://schemas.microsoft.com/office/drawing/2014/main" id="{0F93819A-48D6-2F65-66B9-051AA2605D83}"/>
                </a:ext>
              </a:extLst>
            </p:cNvPr>
            <p:cNvSpPr>
              <a:spLocks noChangeArrowheads="1"/>
            </p:cNvSpPr>
            <p:nvPr/>
          </p:nvSpPr>
          <p:spPr bwMode="auto">
            <a:xfrm rot="-7282380">
              <a:off x="1905000" y="3165475"/>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6094" name="Oval 12">
              <a:extLst>
                <a:ext uri="{FF2B5EF4-FFF2-40B4-BE49-F238E27FC236}">
                  <a16:creationId xmlns:a16="http://schemas.microsoft.com/office/drawing/2014/main" id="{82744B33-968A-AF67-A8BF-5682F43AC9AC}"/>
                </a:ext>
              </a:extLst>
            </p:cNvPr>
            <p:cNvSpPr>
              <a:spLocks noChangeArrowheads="1"/>
            </p:cNvSpPr>
            <p:nvPr/>
          </p:nvSpPr>
          <p:spPr bwMode="auto">
            <a:xfrm rot="-7282380">
              <a:off x="1066800" y="3241675"/>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6095" name="Oval 13">
              <a:extLst>
                <a:ext uri="{FF2B5EF4-FFF2-40B4-BE49-F238E27FC236}">
                  <a16:creationId xmlns:a16="http://schemas.microsoft.com/office/drawing/2014/main" id="{3F34FFF3-E7A1-D132-43AB-49DAC9EF6F86}"/>
                </a:ext>
              </a:extLst>
            </p:cNvPr>
            <p:cNvSpPr>
              <a:spLocks noChangeArrowheads="1"/>
            </p:cNvSpPr>
            <p:nvPr/>
          </p:nvSpPr>
          <p:spPr bwMode="auto">
            <a:xfrm rot="-7282380">
              <a:off x="1371600" y="3394075"/>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6096" name="Oval 14">
              <a:extLst>
                <a:ext uri="{FF2B5EF4-FFF2-40B4-BE49-F238E27FC236}">
                  <a16:creationId xmlns:a16="http://schemas.microsoft.com/office/drawing/2014/main" id="{87B92E83-EE0F-FCEC-F5E4-C31A33269579}"/>
                </a:ext>
              </a:extLst>
            </p:cNvPr>
            <p:cNvSpPr>
              <a:spLocks noChangeArrowheads="1"/>
            </p:cNvSpPr>
            <p:nvPr/>
          </p:nvSpPr>
          <p:spPr bwMode="auto">
            <a:xfrm rot="-7282380">
              <a:off x="1676400" y="35814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endParaRPr lang="en-US" altLang="en-US" sz="2400"/>
            </a:p>
          </p:txBody>
        </p:sp>
        <p:sp>
          <p:nvSpPr>
            <p:cNvPr id="46097" name="Oval 15">
              <a:extLst>
                <a:ext uri="{FF2B5EF4-FFF2-40B4-BE49-F238E27FC236}">
                  <a16:creationId xmlns:a16="http://schemas.microsoft.com/office/drawing/2014/main" id="{AAF727FC-5D65-9E0E-AC3B-E5B7874F61D8}"/>
                </a:ext>
              </a:extLst>
            </p:cNvPr>
            <p:cNvSpPr>
              <a:spLocks noChangeArrowheads="1"/>
            </p:cNvSpPr>
            <p:nvPr/>
          </p:nvSpPr>
          <p:spPr bwMode="auto">
            <a:xfrm rot="-7282380">
              <a:off x="2057400" y="3546475"/>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6098" name="Oval 16">
              <a:extLst>
                <a:ext uri="{FF2B5EF4-FFF2-40B4-BE49-F238E27FC236}">
                  <a16:creationId xmlns:a16="http://schemas.microsoft.com/office/drawing/2014/main" id="{21B9FAF9-B62C-254D-BEB6-2C0F791B0A81}"/>
                </a:ext>
              </a:extLst>
            </p:cNvPr>
            <p:cNvSpPr>
              <a:spLocks noChangeArrowheads="1"/>
            </p:cNvSpPr>
            <p:nvPr/>
          </p:nvSpPr>
          <p:spPr bwMode="auto">
            <a:xfrm rot="-7282380">
              <a:off x="1828800" y="3851275"/>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6099" name="Text Box 17">
              <a:extLst>
                <a:ext uri="{FF2B5EF4-FFF2-40B4-BE49-F238E27FC236}">
                  <a16:creationId xmlns:a16="http://schemas.microsoft.com/office/drawing/2014/main" id="{D7701511-C24B-5BDC-546B-1C0AB8C264A9}"/>
                </a:ext>
              </a:extLst>
            </p:cNvPr>
            <p:cNvSpPr txBox="1">
              <a:spLocks noChangeArrowheads="1"/>
            </p:cNvSpPr>
            <p:nvPr/>
          </p:nvSpPr>
          <p:spPr bwMode="auto">
            <a:xfrm>
              <a:off x="633413" y="255428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400" b="1">
                  <a:solidFill>
                    <a:schemeClr val="bg1"/>
                  </a:solidFill>
                </a:rPr>
                <a:t>Y</a:t>
              </a:r>
            </a:p>
          </p:txBody>
        </p:sp>
        <p:sp>
          <p:nvSpPr>
            <p:cNvPr id="46100" name="Line 18">
              <a:extLst>
                <a:ext uri="{FF2B5EF4-FFF2-40B4-BE49-F238E27FC236}">
                  <a16:creationId xmlns:a16="http://schemas.microsoft.com/office/drawing/2014/main" id="{6B0F7E51-C5E9-3939-159C-DC5C45C3FF2E}"/>
                </a:ext>
              </a:extLst>
            </p:cNvPr>
            <p:cNvSpPr>
              <a:spLocks noChangeShapeType="1"/>
            </p:cNvSpPr>
            <p:nvPr/>
          </p:nvSpPr>
          <p:spPr bwMode="auto">
            <a:xfrm>
              <a:off x="914400" y="4537075"/>
              <a:ext cx="2286000" cy="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6101" name="Oval 19">
              <a:extLst>
                <a:ext uri="{FF2B5EF4-FFF2-40B4-BE49-F238E27FC236}">
                  <a16:creationId xmlns:a16="http://schemas.microsoft.com/office/drawing/2014/main" id="{D1F4B887-E713-CDA6-08AB-97A6A4BA9A95}"/>
                </a:ext>
              </a:extLst>
            </p:cNvPr>
            <p:cNvSpPr>
              <a:spLocks noChangeArrowheads="1"/>
            </p:cNvSpPr>
            <p:nvPr/>
          </p:nvSpPr>
          <p:spPr bwMode="auto">
            <a:xfrm rot="-7282380">
              <a:off x="2795588" y="3698875"/>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6102" name="Text Box 20">
              <a:extLst>
                <a:ext uri="{FF2B5EF4-FFF2-40B4-BE49-F238E27FC236}">
                  <a16:creationId xmlns:a16="http://schemas.microsoft.com/office/drawing/2014/main" id="{B4E26D3E-BEF6-4C6A-1A26-D703067A1FD7}"/>
                </a:ext>
              </a:extLst>
            </p:cNvPr>
            <p:cNvSpPr txBox="1">
              <a:spLocks noChangeArrowheads="1"/>
            </p:cNvSpPr>
            <p:nvPr/>
          </p:nvSpPr>
          <p:spPr bwMode="auto">
            <a:xfrm>
              <a:off x="3210269" y="4411474"/>
              <a:ext cx="338543" cy="41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800" b="1">
                  <a:solidFill>
                    <a:schemeClr val="bg1"/>
                  </a:solidFill>
                </a:rPr>
                <a:t>X</a:t>
              </a:r>
            </a:p>
          </p:txBody>
        </p:sp>
        <p:sp>
          <p:nvSpPr>
            <p:cNvPr id="46103" name="Line 21">
              <a:extLst>
                <a:ext uri="{FF2B5EF4-FFF2-40B4-BE49-F238E27FC236}">
                  <a16:creationId xmlns:a16="http://schemas.microsoft.com/office/drawing/2014/main" id="{3DA65ACB-1B80-AACF-0C89-C7197E8AB8E9}"/>
                </a:ext>
              </a:extLst>
            </p:cNvPr>
            <p:cNvSpPr>
              <a:spLocks noChangeShapeType="1"/>
            </p:cNvSpPr>
            <p:nvPr/>
          </p:nvSpPr>
          <p:spPr bwMode="auto">
            <a:xfrm>
              <a:off x="966788" y="3622675"/>
              <a:ext cx="2286000" cy="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grpSp>
      <p:sp>
        <p:nvSpPr>
          <p:cNvPr id="46086" name="Text Box 80">
            <a:extLst>
              <a:ext uri="{FF2B5EF4-FFF2-40B4-BE49-F238E27FC236}">
                <a16:creationId xmlns:a16="http://schemas.microsoft.com/office/drawing/2014/main" id="{3D390DCC-CC99-4AB0-6AC6-26EF0ED21E22}"/>
              </a:ext>
            </a:extLst>
          </p:cNvPr>
          <p:cNvSpPr txBox="1">
            <a:spLocks noChangeArrowheads="1"/>
          </p:cNvSpPr>
          <p:nvPr/>
        </p:nvSpPr>
        <p:spPr bwMode="auto">
          <a:xfrm>
            <a:off x="9091614" y="912814"/>
            <a:ext cx="1476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000" i="1">
                <a:solidFill>
                  <a:srgbClr val="FEA402"/>
                </a:solidFill>
              </a:rPr>
              <a:t>(continued)</a:t>
            </a:r>
          </a:p>
        </p:txBody>
      </p:sp>
    </p:spTree>
    <p:extLst>
      <p:ext uri="{BB962C8B-B14F-4D97-AF65-F5344CB8AC3E}">
        <p14:creationId xmlns:p14="http://schemas.microsoft.com/office/powerpoint/2010/main" val="3015288982"/>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79210" name="Group 10">
            <a:extLst>
              <a:ext uri="{FF2B5EF4-FFF2-40B4-BE49-F238E27FC236}">
                <a16:creationId xmlns:a16="http://schemas.microsoft.com/office/drawing/2014/main" id="{E2039C48-8201-23D5-024F-1B536038092B}"/>
              </a:ext>
            </a:extLst>
          </p:cNvPr>
          <p:cNvGraphicFramePr>
            <a:graphicFrameLocks noGrp="1"/>
          </p:cNvGraphicFramePr>
          <p:nvPr/>
        </p:nvGraphicFramePr>
        <p:xfrm>
          <a:off x="2057400" y="1500189"/>
          <a:ext cx="8229600" cy="4357683"/>
        </p:xfrm>
        <a:graphic>
          <a:graphicData uri="http://schemas.openxmlformats.org/drawingml/2006/table">
            <a:tbl>
              <a:tblPr/>
              <a:tblGrid>
                <a:gridCol w="16002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gridCol w="792163">
                  <a:extLst>
                    <a:ext uri="{9D8B030D-6E8A-4147-A177-3AD203B41FA5}">
                      <a16:colId xmlns:a16="http://schemas.microsoft.com/office/drawing/2014/main" val="20004"/>
                    </a:ext>
                  </a:extLst>
                </a:gridCol>
                <a:gridCol w="1252537">
                  <a:extLst>
                    <a:ext uri="{9D8B030D-6E8A-4147-A177-3AD203B41FA5}">
                      <a16:colId xmlns:a16="http://schemas.microsoft.com/office/drawing/2014/main" val="20005"/>
                    </a:ext>
                  </a:extLst>
                </a:gridCol>
                <a:gridCol w="990600">
                  <a:extLst>
                    <a:ext uri="{9D8B030D-6E8A-4147-A177-3AD203B41FA5}">
                      <a16:colId xmlns:a16="http://schemas.microsoft.com/office/drawing/2014/main" val="20006"/>
                    </a:ext>
                  </a:extLst>
                </a:gridCol>
              </a:tblGrid>
              <a:tr h="274613">
                <a:tc gridSpan="2">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dirty="0">
                          <a:ln>
                            <a:noFill/>
                          </a:ln>
                          <a:solidFill>
                            <a:schemeClr val="tx1"/>
                          </a:solidFill>
                          <a:effectLst/>
                          <a:latin typeface="Arial" panose="020B0604020202020204" pitchFamily="34" charset="0"/>
                          <a:cs typeface="Arial" panose="020B0604020202020204" pitchFamily="34" charset="0"/>
                        </a:rPr>
                        <a:t>Regression Statistics</a:t>
                      </a:r>
                      <a:endPar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0"/>
                  </a:ext>
                </a:extLst>
              </a:tr>
              <a:tr h="27461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Multiple R</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0.76211</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1"/>
                  </a:ext>
                </a:extLst>
              </a:tr>
              <a:tr h="274312">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R Square</a:t>
                      </a: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0.58082</a:t>
                      </a: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r h="27461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Adjusted R Square</a:t>
                      </a: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0.52842</a:t>
                      </a: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3"/>
                  </a:ext>
                </a:extLst>
              </a:tr>
              <a:tr h="27461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Standard Error</a:t>
                      </a: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41.33032</a:t>
                      </a: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4"/>
                  </a:ext>
                </a:extLst>
              </a:tr>
              <a:tr h="27461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Observations</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10</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5"/>
                  </a:ext>
                </a:extLst>
              </a:tr>
              <a:tr h="27461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6"/>
                  </a:ext>
                </a:extLst>
              </a:tr>
              <a:tr h="472432">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300" b="1" i="0" u="none" strike="noStrike" cap="none" normalizeH="0" baseline="0">
                          <a:ln>
                            <a:noFill/>
                          </a:ln>
                          <a:solidFill>
                            <a:schemeClr val="tx1"/>
                          </a:solidFill>
                          <a:effectLst/>
                          <a:latin typeface="Arial" panose="020B0604020202020204" pitchFamily="34" charset="0"/>
                          <a:cs typeface="Arial" panose="020B0604020202020204" pitchFamily="34" charset="0"/>
                        </a:rPr>
                        <a:t>ANOVA</a:t>
                      </a:r>
                    </a:p>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 </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df</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SS</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MS</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F</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Significance F</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7"/>
                  </a:ext>
                </a:extLst>
              </a:tr>
              <a:tr h="27461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Regression</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18934.9348</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18934.9348</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11.0848</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0.01039</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8"/>
                  </a:ext>
                </a:extLst>
              </a:tr>
              <a:tr h="301598">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Residual</a:t>
                      </a: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8</a:t>
                      </a: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13665.5652</a:t>
                      </a: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1708.1957</a:t>
                      </a: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9"/>
                  </a:ext>
                </a:extLst>
              </a:tr>
              <a:tr h="27461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Total</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9</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32600.5000</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10"/>
                  </a:ext>
                </a:extLst>
              </a:tr>
              <a:tr h="288899">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7461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 </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Coefficients</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Standard Error</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t Stat</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P-value</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dirty="0">
                          <a:ln>
                            <a:noFill/>
                          </a:ln>
                          <a:solidFill>
                            <a:schemeClr val="tx1"/>
                          </a:solidFill>
                          <a:effectLst/>
                          <a:latin typeface="Arial" panose="020B0604020202020204" pitchFamily="34" charset="0"/>
                          <a:cs typeface="Arial" panose="020B0604020202020204" pitchFamily="34" charset="0"/>
                        </a:rPr>
                        <a:t>Lower 95%</a:t>
                      </a:r>
                      <a:endPar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dirty="0">
                          <a:ln>
                            <a:noFill/>
                          </a:ln>
                          <a:solidFill>
                            <a:schemeClr val="tx1"/>
                          </a:solidFill>
                          <a:effectLst/>
                          <a:latin typeface="Arial" panose="020B0604020202020204" pitchFamily="34" charset="0"/>
                          <a:cs typeface="Arial" panose="020B0604020202020204" pitchFamily="34" charset="0"/>
                        </a:rPr>
                        <a:t>Upper 95%</a:t>
                      </a:r>
                      <a:endPar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74312">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Intercept</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98.24833</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58.03348</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1.69296</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0.12892</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-35.57720</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232.07386</a:t>
                      </a:r>
                    </a:p>
                  </a:txBody>
                  <a:tcPr marT="45716" marB="45716"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extLst>
                  <a:ext uri="{0D108BD9-81ED-4DB2-BD59-A6C34878D82A}">
                    <a16:rowId xmlns:a16="http://schemas.microsoft.com/office/drawing/2014/main" val="10013"/>
                  </a:ext>
                </a:extLst>
              </a:tr>
              <a:tr h="27461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Square Feet</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0.10977</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0.03297</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3.32938</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0.01039</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0.03374</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0.18580</a:t>
                      </a:r>
                    </a:p>
                  </a:txBody>
                  <a:tcPr marT="45716" marB="45716"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bl>
          </a:graphicData>
        </a:graphic>
      </p:graphicFrame>
      <p:pic>
        <p:nvPicPr>
          <p:cNvPr id="47219" name="Picture 2" descr="house">
            <a:extLst>
              <a:ext uri="{FF2B5EF4-FFF2-40B4-BE49-F238E27FC236}">
                <a16:creationId xmlns:a16="http://schemas.microsoft.com/office/drawing/2014/main" id="{67C2D22E-F3C8-0DBE-3048-6658A8257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0900" y="46038"/>
            <a:ext cx="9144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220" name="Rectangle 3">
            <a:extLst>
              <a:ext uri="{FF2B5EF4-FFF2-40B4-BE49-F238E27FC236}">
                <a16:creationId xmlns:a16="http://schemas.microsoft.com/office/drawing/2014/main" id="{A7575212-DE2E-AC02-7E1C-6F0824DFF073}"/>
              </a:ext>
            </a:extLst>
          </p:cNvPr>
          <p:cNvSpPr>
            <a:spLocks noChangeArrowheads="1"/>
          </p:cNvSpPr>
          <p:nvPr/>
        </p:nvSpPr>
        <p:spPr bwMode="auto">
          <a:xfrm>
            <a:off x="2057400" y="4471988"/>
            <a:ext cx="990600" cy="228600"/>
          </a:xfrm>
          <a:prstGeom prst="rect">
            <a:avLst/>
          </a:prstGeom>
          <a:solidFill>
            <a:srgbClr val="FFFF00">
              <a:alpha val="49019"/>
            </a:srgb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7221" name="Oval 5">
            <a:extLst>
              <a:ext uri="{FF2B5EF4-FFF2-40B4-BE49-F238E27FC236}">
                <a16:creationId xmlns:a16="http://schemas.microsoft.com/office/drawing/2014/main" id="{12F48B51-50E1-10DC-E47B-DB55BA6B2CD5}"/>
              </a:ext>
            </a:extLst>
          </p:cNvPr>
          <p:cNvSpPr>
            <a:spLocks noChangeArrowheads="1"/>
          </p:cNvSpPr>
          <p:nvPr/>
        </p:nvSpPr>
        <p:spPr bwMode="auto">
          <a:xfrm>
            <a:off x="1905000" y="1957388"/>
            <a:ext cx="3124200" cy="457200"/>
          </a:xfrm>
          <a:prstGeom prst="ellipse">
            <a:avLst/>
          </a:prstGeom>
          <a:solidFill>
            <a:srgbClr val="FFFF00">
              <a:alpha val="43137"/>
            </a:srgbClr>
          </a:solidFill>
          <a:ln w="28575">
            <a:solidFill>
              <a:schemeClr val="hlink"/>
            </a:solidFill>
            <a:miter lim="800000"/>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7222" name="Rectangle 4">
            <a:extLst>
              <a:ext uri="{FF2B5EF4-FFF2-40B4-BE49-F238E27FC236}">
                <a16:creationId xmlns:a16="http://schemas.microsoft.com/office/drawing/2014/main" id="{778B4221-F3CA-F620-EDDE-1069585AEC38}"/>
              </a:ext>
            </a:extLst>
          </p:cNvPr>
          <p:cNvSpPr>
            <a:spLocks noChangeArrowheads="1"/>
          </p:cNvSpPr>
          <p:nvPr/>
        </p:nvSpPr>
        <p:spPr bwMode="auto">
          <a:xfrm>
            <a:off x="2057400" y="3938588"/>
            <a:ext cx="990600" cy="228600"/>
          </a:xfrm>
          <a:prstGeom prst="rect">
            <a:avLst/>
          </a:prstGeom>
          <a:solidFill>
            <a:srgbClr val="FFFF00">
              <a:alpha val="49019"/>
            </a:srgb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b="1"/>
          </a:p>
        </p:txBody>
      </p:sp>
      <p:sp>
        <p:nvSpPr>
          <p:cNvPr id="47223" name="Rectangle 6">
            <a:extLst>
              <a:ext uri="{FF2B5EF4-FFF2-40B4-BE49-F238E27FC236}">
                <a16:creationId xmlns:a16="http://schemas.microsoft.com/office/drawing/2014/main" id="{53D4F865-C18D-A330-348E-7BC6FDD559B2}"/>
              </a:ext>
            </a:extLst>
          </p:cNvPr>
          <p:cNvSpPr>
            <a:spLocks noChangeArrowheads="1"/>
          </p:cNvSpPr>
          <p:nvPr/>
        </p:nvSpPr>
        <p:spPr bwMode="auto">
          <a:xfrm>
            <a:off x="5257800" y="3633788"/>
            <a:ext cx="381000" cy="228600"/>
          </a:xfrm>
          <a:prstGeom prst="rect">
            <a:avLst/>
          </a:prstGeom>
          <a:solidFill>
            <a:srgbClr val="FFFF00">
              <a:alpha val="49019"/>
            </a:srgb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7224" name="Rectangle 7">
            <a:extLst>
              <a:ext uri="{FF2B5EF4-FFF2-40B4-BE49-F238E27FC236}">
                <a16:creationId xmlns:a16="http://schemas.microsoft.com/office/drawing/2014/main" id="{63FE186C-6361-A167-48A7-6AA3C7D7B616}"/>
              </a:ext>
            </a:extLst>
          </p:cNvPr>
          <p:cNvSpPr>
            <a:spLocks noChangeArrowheads="1"/>
          </p:cNvSpPr>
          <p:nvPr/>
        </p:nvSpPr>
        <p:spPr bwMode="auto">
          <a:xfrm>
            <a:off x="5181600" y="4471988"/>
            <a:ext cx="990600" cy="228600"/>
          </a:xfrm>
          <a:prstGeom prst="rect">
            <a:avLst/>
          </a:prstGeom>
          <a:solidFill>
            <a:srgbClr val="FFFF00">
              <a:alpha val="49019"/>
            </a:srgb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7225" name="Rectangle 8">
            <a:extLst>
              <a:ext uri="{FF2B5EF4-FFF2-40B4-BE49-F238E27FC236}">
                <a16:creationId xmlns:a16="http://schemas.microsoft.com/office/drawing/2014/main" id="{6322B9F7-1974-0B44-1B13-FFCF4BB28FA7}"/>
              </a:ext>
            </a:extLst>
          </p:cNvPr>
          <p:cNvSpPr>
            <a:spLocks noChangeArrowheads="1"/>
          </p:cNvSpPr>
          <p:nvPr/>
        </p:nvSpPr>
        <p:spPr bwMode="auto">
          <a:xfrm>
            <a:off x="5181600" y="3938588"/>
            <a:ext cx="990600" cy="228600"/>
          </a:xfrm>
          <a:prstGeom prst="rect">
            <a:avLst/>
          </a:prstGeom>
          <a:solidFill>
            <a:srgbClr val="FFFF00">
              <a:alpha val="49019"/>
            </a:srgbClr>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7226" name="Rectangle 9">
            <a:extLst>
              <a:ext uri="{FF2B5EF4-FFF2-40B4-BE49-F238E27FC236}">
                <a16:creationId xmlns:a16="http://schemas.microsoft.com/office/drawing/2014/main" id="{F9EB8219-96A8-2287-4EAA-5976F9D8B234}"/>
              </a:ext>
            </a:extLst>
          </p:cNvPr>
          <p:cNvSpPr>
            <a:spLocks noGrp="1" noChangeArrowheads="1"/>
          </p:cNvSpPr>
          <p:nvPr>
            <p:ph type="title"/>
          </p:nvPr>
        </p:nvSpPr>
        <p:spPr>
          <a:xfrm>
            <a:off x="1790700" y="228600"/>
            <a:ext cx="7950200" cy="647700"/>
          </a:xfrm>
        </p:spPr>
        <p:txBody>
          <a:bodyPr/>
          <a:lstStyle/>
          <a:p>
            <a:pPr eaLnBrk="1" hangingPunct="1"/>
            <a:r>
              <a:rPr lang="en-US" altLang="en-US" sz="2600"/>
              <a:t>Example: Coefficient of Determination, r</a:t>
            </a:r>
            <a:r>
              <a:rPr lang="en-US" altLang="en-US" sz="2600" baseline="30000"/>
              <a:t>2</a:t>
            </a:r>
            <a:r>
              <a:rPr lang="en-US" altLang="en-US" sz="2600"/>
              <a:t> in Excel</a:t>
            </a:r>
            <a:endParaRPr lang="en-US" altLang="en-US" sz="2600" baseline="30000"/>
          </a:p>
        </p:txBody>
      </p:sp>
      <p:sp>
        <p:nvSpPr>
          <p:cNvPr id="47227" name="Line 126">
            <a:extLst>
              <a:ext uri="{FF2B5EF4-FFF2-40B4-BE49-F238E27FC236}">
                <a16:creationId xmlns:a16="http://schemas.microsoft.com/office/drawing/2014/main" id="{A28293C2-C43E-5EFF-2926-AF0B8776D215}"/>
              </a:ext>
            </a:extLst>
          </p:cNvPr>
          <p:cNvSpPr>
            <a:spLocks noChangeShapeType="1"/>
          </p:cNvSpPr>
          <p:nvPr/>
        </p:nvSpPr>
        <p:spPr bwMode="auto">
          <a:xfrm flipV="1">
            <a:off x="4953000" y="1881188"/>
            <a:ext cx="901700" cy="228600"/>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2400"/>
          </a:p>
        </p:txBody>
      </p:sp>
      <p:sp>
        <p:nvSpPr>
          <p:cNvPr id="47228" name="Text Box 127">
            <a:extLst>
              <a:ext uri="{FF2B5EF4-FFF2-40B4-BE49-F238E27FC236}">
                <a16:creationId xmlns:a16="http://schemas.microsoft.com/office/drawing/2014/main" id="{0B37F7EE-E1FB-58E2-BF20-077DFBB14731}"/>
              </a:ext>
            </a:extLst>
          </p:cNvPr>
          <p:cNvSpPr txBox="1">
            <a:spLocks noChangeArrowheads="1"/>
          </p:cNvSpPr>
          <p:nvPr/>
        </p:nvSpPr>
        <p:spPr bwMode="auto">
          <a:xfrm>
            <a:off x="5889626" y="2190751"/>
            <a:ext cx="3851275" cy="1025525"/>
          </a:xfrm>
          <a:prstGeom prst="rect">
            <a:avLst/>
          </a:prstGeom>
          <a:solidFill>
            <a:srgbClr val="FDE0BD"/>
          </a:solidFill>
          <a:ln w="19050">
            <a:solidFill>
              <a:srgbClr val="000000"/>
            </a:solidFill>
            <a:miter lim="800000"/>
            <a:headEnd/>
            <a:tailEnd/>
          </a:ln>
        </p:spPr>
        <p:txBody>
          <a:bodyPr wrap="square"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2000"/>
              <a:t>58.08% of the variation in house prices is explained by variation in square feet</a:t>
            </a:r>
          </a:p>
        </p:txBody>
      </p:sp>
      <p:sp>
        <p:nvSpPr>
          <p:cNvPr id="47229" name="Line 128">
            <a:extLst>
              <a:ext uri="{FF2B5EF4-FFF2-40B4-BE49-F238E27FC236}">
                <a16:creationId xmlns:a16="http://schemas.microsoft.com/office/drawing/2014/main" id="{AFB5DAD2-905F-AB98-4A2A-79B2B90B5603}"/>
              </a:ext>
            </a:extLst>
          </p:cNvPr>
          <p:cNvSpPr>
            <a:spLocks noChangeShapeType="1"/>
          </p:cNvSpPr>
          <p:nvPr/>
        </p:nvSpPr>
        <p:spPr bwMode="auto">
          <a:xfrm>
            <a:off x="3048000" y="4014788"/>
            <a:ext cx="2133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2400"/>
          </a:p>
        </p:txBody>
      </p:sp>
      <p:sp>
        <p:nvSpPr>
          <p:cNvPr id="47230" name="Line 129">
            <a:extLst>
              <a:ext uri="{FF2B5EF4-FFF2-40B4-BE49-F238E27FC236}">
                <a16:creationId xmlns:a16="http://schemas.microsoft.com/office/drawing/2014/main" id="{E50DD6E2-AFCD-30A6-2AA2-CF3E945A0A45}"/>
              </a:ext>
            </a:extLst>
          </p:cNvPr>
          <p:cNvSpPr>
            <a:spLocks noChangeShapeType="1"/>
          </p:cNvSpPr>
          <p:nvPr/>
        </p:nvSpPr>
        <p:spPr bwMode="auto">
          <a:xfrm>
            <a:off x="3048000" y="4624388"/>
            <a:ext cx="2133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2400"/>
          </a:p>
        </p:txBody>
      </p:sp>
      <p:graphicFrame>
        <p:nvGraphicFramePr>
          <p:cNvPr id="47231" name="Object 131">
            <a:extLst>
              <a:ext uri="{FF2B5EF4-FFF2-40B4-BE49-F238E27FC236}">
                <a16:creationId xmlns:a16="http://schemas.microsoft.com/office/drawing/2014/main" id="{EB760ACC-180B-2C1E-AC1B-D61804680BA9}"/>
              </a:ext>
            </a:extLst>
          </p:cNvPr>
          <p:cNvGraphicFramePr>
            <a:graphicFrameLocks noChangeAspect="1"/>
          </p:cNvGraphicFramePr>
          <p:nvPr/>
        </p:nvGraphicFramePr>
        <p:xfrm>
          <a:off x="5889626" y="1371601"/>
          <a:ext cx="3870325" cy="708025"/>
        </p:xfrm>
        <a:graphic>
          <a:graphicData uri="http://schemas.openxmlformats.org/presentationml/2006/ole">
            <mc:AlternateContent xmlns:mc="http://schemas.openxmlformats.org/markup-compatibility/2006">
              <mc:Choice xmlns:v="urn:schemas-microsoft-com:vml" Requires="v">
                <p:oleObj name="Equation" r:id="rId3" imgW="2006600" imgH="368300" progId="Equation.3">
                  <p:embed/>
                </p:oleObj>
              </mc:Choice>
              <mc:Fallback>
                <p:oleObj name="Equation" r:id="rId3" imgW="2006600" imgH="368300" progId="Equation.3">
                  <p:embed/>
                  <p:pic>
                    <p:nvPicPr>
                      <p:cNvPr id="47231" name="Object 131">
                        <a:extLst>
                          <a:ext uri="{FF2B5EF4-FFF2-40B4-BE49-F238E27FC236}">
                            <a16:creationId xmlns:a16="http://schemas.microsoft.com/office/drawing/2014/main" id="{EB760ACC-180B-2C1E-AC1B-D61804680B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9626" y="1371601"/>
                        <a:ext cx="3870325" cy="708025"/>
                      </a:xfrm>
                      <a:prstGeom prst="rect">
                        <a:avLst/>
                      </a:prstGeom>
                      <a:solidFill>
                        <a:srgbClr val="C7DAF7"/>
                      </a:solidFill>
                      <a:ln w="9525">
                        <a:solidFill>
                          <a:schemeClr val="tx1"/>
                        </a:solidFill>
                        <a:miter lim="800000"/>
                        <a:headEnd/>
                        <a:tailEnd/>
                      </a:ln>
                    </p:spPr>
                  </p:pic>
                </p:oleObj>
              </mc:Fallback>
            </mc:AlternateContent>
          </a:graphicData>
        </a:graphic>
      </p:graphicFrame>
      <p:sp>
        <p:nvSpPr>
          <p:cNvPr id="47232" name="Line 131">
            <a:extLst>
              <a:ext uri="{FF2B5EF4-FFF2-40B4-BE49-F238E27FC236}">
                <a16:creationId xmlns:a16="http://schemas.microsoft.com/office/drawing/2014/main" id="{00E0C5EA-45E9-0C9F-370D-EB982C8096B5}"/>
              </a:ext>
            </a:extLst>
          </p:cNvPr>
          <p:cNvSpPr>
            <a:spLocks noChangeShapeType="1"/>
          </p:cNvSpPr>
          <p:nvPr/>
        </p:nvSpPr>
        <p:spPr bwMode="auto">
          <a:xfrm flipV="1">
            <a:off x="4625976" y="1963738"/>
            <a:ext cx="1209675" cy="1441450"/>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2400"/>
          </a:p>
        </p:txBody>
      </p:sp>
      <p:sp>
        <p:nvSpPr>
          <p:cNvPr id="47233" name="Rectangle 132">
            <a:extLst>
              <a:ext uri="{FF2B5EF4-FFF2-40B4-BE49-F238E27FC236}">
                <a16:creationId xmlns:a16="http://schemas.microsoft.com/office/drawing/2014/main" id="{D812A458-812A-9AD3-1C6D-143C60D176C8}"/>
              </a:ext>
            </a:extLst>
          </p:cNvPr>
          <p:cNvSpPr>
            <a:spLocks noChangeArrowheads="1"/>
          </p:cNvSpPr>
          <p:nvPr/>
        </p:nvSpPr>
        <p:spPr bwMode="auto">
          <a:xfrm>
            <a:off x="1981200" y="3405188"/>
            <a:ext cx="4191000" cy="1371600"/>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Tree>
    <p:extLst>
      <p:ext uri="{BB962C8B-B14F-4D97-AF65-F5344CB8AC3E}">
        <p14:creationId xmlns:p14="http://schemas.microsoft.com/office/powerpoint/2010/main" val="2450399872"/>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B1724EE7-FCCE-F0C1-C777-60F3814435C5}"/>
              </a:ext>
            </a:extLst>
          </p:cNvPr>
          <p:cNvSpPr>
            <a:spLocks noGrp="1" noChangeArrowheads="1"/>
          </p:cNvSpPr>
          <p:nvPr>
            <p:ph type="title"/>
          </p:nvPr>
        </p:nvSpPr>
        <p:spPr>
          <a:xfrm>
            <a:off x="2133600" y="228600"/>
            <a:ext cx="7924800" cy="762000"/>
          </a:xfrm>
        </p:spPr>
        <p:txBody>
          <a:bodyPr/>
          <a:lstStyle/>
          <a:p>
            <a:pPr eaLnBrk="1" hangingPunct="1"/>
            <a:r>
              <a:rPr lang="en-US" altLang="en-US"/>
              <a:t>Standard Error of Estimate</a:t>
            </a:r>
          </a:p>
        </p:txBody>
      </p:sp>
      <p:sp>
        <p:nvSpPr>
          <p:cNvPr id="48131" name="Rectangle 3">
            <a:extLst>
              <a:ext uri="{FF2B5EF4-FFF2-40B4-BE49-F238E27FC236}">
                <a16:creationId xmlns:a16="http://schemas.microsoft.com/office/drawing/2014/main" id="{6E510F89-B0C4-B7A2-8E97-1D4B762D13F1}"/>
              </a:ext>
            </a:extLst>
          </p:cNvPr>
          <p:cNvSpPr>
            <a:spLocks noGrp="1" noChangeArrowheads="1"/>
          </p:cNvSpPr>
          <p:nvPr>
            <p:ph idx="1"/>
          </p:nvPr>
        </p:nvSpPr>
        <p:spPr>
          <a:xfrm>
            <a:off x="2133600" y="1163639"/>
            <a:ext cx="8077200" cy="4530725"/>
          </a:xfrm>
        </p:spPr>
        <p:txBody>
          <a:bodyPr/>
          <a:lstStyle/>
          <a:p>
            <a:pPr eaLnBrk="1" hangingPunct="1"/>
            <a:r>
              <a:rPr lang="en-US" altLang="en-US" sz="2400"/>
              <a:t>The </a:t>
            </a:r>
            <a:r>
              <a:rPr lang="en-US" altLang="en-US" sz="2400" b="1"/>
              <a:t>Standard Error of Estimate</a:t>
            </a:r>
            <a:r>
              <a:rPr lang="en-US" altLang="en-US" sz="2400"/>
              <a:t> is the measure of variation of an observation made around the computed regression line. Simply, it is used to check the accuracy of predictions made with the regression line.</a:t>
            </a:r>
          </a:p>
          <a:p>
            <a:pPr eaLnBrk="1" hangingPunct="1"/>
            <a:r>
              <a:rPr lang="en-US" altLang="en-US" sz="2400"/>
              <a:t>The standard deviation of the variation of observations around the regression line is estimated by</a:t>
            </a:r>
          </a:p>
        </p:txBody>
      </p:sp>
      <p:graphicFrame>
        <p:nvGraphicFramePr>
          <p:cNvPr id="48132" name="Object 6">
            <a:extLst>
              <a:ext uri="{FF2B5EF4-FFF2-40B4-BE49-F238E27FC236}">
                <a16:creationId xmlns:a16="http://schemas.microsoft.com/office/drawing/2014/main" id="{C31F278B-118D-664E-D07C-F94857A1AD8B}"/>
              </a:ext>
            </a:extLst>
          </p:cNvPr>
          <p:cNvGraphicFramePr>
            <a:graphicFrameLocks noChangeAspect="1"/>
          </p:cNvGraphicFramePr>
          <p:nvPr/>
        </p:nvGraphicFramePr>
        <p:xfrm>
          <a:off x="1524000" y="0"/>
          <a:ext cx="914400" cy="198438"/>
        </p:xfrm>
        <a:graphic>
          <a:graphicData uri="http://schemas.openxmlformats.org/presentationml/2006/ole">
            <mc:AlternateContent xmlns:mc="http://schemas.openxmlformats.org/markup-compatibility/2006">
              <mc:Choice xmlns:v="urn:schemas-microsoft-com:vml" Requires="v">
                <p:oleObj name="Equation" r:id="rId2" imgW="435285" imgH="677109" progId="Equation.DSMT4">
                  <p:embed/>
                </p:oleObj>
              </mc:Choice>
              <mc:Fallback>
                <p:oleObj name="Equation" r:id="rId2" imgW="435285" imgH="677109" progId="Equation.DSMT4">
                  <p:embed/>
                  <p:pic>
                    <p:nvPicPr>
                      <p:cNvPr id="48132" name="Object 6">
                        <a:extLst>
                          <a:ext uri="{FF2B5EF4-FFF2-40B4-BE49-F238E27FC236}">
                            <a16:creationId xmlns:a16="http://schemas.microsoft.com/office/drawing/2014/main" id="{C31F278B-118D-664E-D07C-F94857A1A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33" name="Object 7">
            <a:extLst>
              <a:ext uri="{FF2B5EF4-FFF2-40B4-BE49-F238E27FC236}">
                <a16:creationId xmlns:a16="http://schemas.microsoft.com/office/drawing/2014/main" id="{EFDCB77C-A86A-A094-8F28-5E8507E796DE}"/>
              </a:ext>
            </a:extLst>
          </p:cNvPr>
          <p:cNvGraphicFramePr>
            <a:graphicFrameLocks noChangeAspect="1"/>
          </p:cNvGraphicFramePr>
          <p:nvPr/>
        </p:nvGraphicFramePr>
        <p:xfrm>
          <a:off x="4876801" y="3657600"/>
          <a:ext cx="4168775" cy="1570038"/>
        </p:xfrm>
        <a:graphic>
          <a:graphicData uri="http://schemas.openxmlformats.org/presentationml/2006/ole">
            <mc:AlternateContent xmlns:mc="http://schemas.openxmlformats.org/markup-compatibility/2006">
              <mc:Choice xmlns:v="urn:schemas-microsoft-com:vml" Requires="v">
                <p:oleObj name="Equation" r:id="rId4" imgW="1879600" imgH="711200" progId="Equation.3">
                  <p:embed/>
                </p:oleObj>
              </mc:Choice>
              <mc:Fallback>
                <p:oleObj name="Equation" r:id="rId4" imgW="1879600" imgH="711200" progId="Equation.3">
                  <p:embed/>
                  <p:pic>
                    <p:nvPicPr>
                      <p:cNvPr id="48133" name="Object 7">
                        <a:extLst>
                          <a:ext uri="{FF2B5EF4-FFF2-40B4-BE49-F238E27FC236}">
                            <a16:creationId xmlns:a16="http://schemas.microsoft.com/office/drawing/2014/main" id="{EFDCB77C-A86A-A094-8F28-5E8507E796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1" y="3657600"/>
                        <a:ext cx="4168775" cy="1570038"/>
                      </a:xfrm>
                      <a:prstGeom prst="rect">
                        <a:avLst/>
                      </a:prstGeom>
                      <a:solidFill>
                        <a:srgbClr val="FDE0BD"/>
                      </a:solidFill>
                      <a:ln w="9525">
                        <a:solidFill>
                          <a:schemeClr val="tx1"/>
                        </a:solidFill>
                        <a:miter lim="800000"/>
                        <a:headEnd/>
                        <a:tailEnd/>
                      </a:ln>
                    </p:spPr>
                  </p:pic>
                </p:oleObj>
              </mc:Fallback>
            </mc:AlternateContent>
          </a:graphicData>
        </a:graphic>
      </p:graphicFrame>
      <p:sp>
        <p:nvSpPr>
          <p:cNvPr id="48134" name="Rectangle 6">
            <a:extLst>
              <a:ext uri="{FF2B5EF4-FFF2-40B4-BE49-F238E27FC236}">
                <a16:creationId xmlns:a16="http://schemas.microsoft.com/office/drawing/2014/main" id="{F1428441-1BAE-1FEA-476B-C2EF80505634}"/>
              </a:ext>
            </a:extLst>
          </p:cNvPr>
          <p:cNvSpPr>
            <a:spLocks noChangeArrowheads="1"/>
          </p:cNvSpPr>
          <p:nvPr/>
        </p:nvSpPr>
        <p:spPr bwMode="auto">
          <a:xfrm>
            <a:off x="2971800" y="5089526"/>
            <a:ext cx="7086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a:solidFill>
                  <a:schemeClr val="bg1"/>
                </a:solidFill>
              </a:rPr>
              <a:t>Where</a:t>
            </a:r>
          </a:p>
          <a:p>
            <a:r>
              <a:rPr lang="en-US" altLang="en-US" sz="2000">
                <a:solidFill>
                  <a:schemeClr val="bg1"/>
                </a:solidFill>
              </a:rPr>
              <a:t>	SSE  = error sum of squares</a:t>
            </a:r>
          </a:p>
          <a:p>
            <a:r>
              <a:rPr lang="en-US" altLang="en-US" sz="2000">
                <a:solidFill>
                  <a:schemeClr val="bg1"/>
                </a:solidFill>
              </a:rPr>
              <a:t>	      n = sample size</a:t>
            </a:r>
          </a:p>
        </p:txBody>
      </p:sp>
    </p:spTree>
    <p:extLst>
      <p:ext uri="{BB962C8B-B14F-4D97-AF65-F5344CB8AC3E}">
        <p14:creationId xmlns:p14="http://schemas.microsoft.com/office/powerpoint/2010/main" val="1080391921"/>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12174D0B-4CC8-DDEB-C91C-54FF33C5231D}"/>
              </a:ext>
            </a:extLst>
          </p:cNvPr>
          <p:cNvSpPr>
            <a:spLocks noGrp="1" noChangeArrowheads="1"/>
          </p:cNvSpPr>
          <p:nvPr>
            <p:ph type="title"/>
          </p:nvPr>
        </p:nvSpPr>
        <p:spPr>
          <a:xfrm>
            <a:off x="1981200" y="88901"/>
            <a:ext cx="7924800" cy="830263"/>
          </a:xfrm>
        </p:spPr>
        <p:txBody>
          <a:bodyPr/>
          <a:lstStyle/>
          <a:p>
            <a:pPr eaLnBrk="1" hangingPunct="1"/>
            <a:r>
              <a:rPr lang="en-US" altLang="en-US"/>
              <a:t>Comparing Standard Errors</a:t>
            </a:r>
          </a:p>
        </p:txBody>
      </p:sp>
      <p:sp>
        <p:nvSpPr>
          <p:cNvPr id="49155" name="Line 3">
            <a:extLst>
              <a:ext uri="{FF2B5EF4-FFF2-40B4-BE49-F238E27FC236}">
                <a16:creationId xmlns:a16="http://schemas.microsoft.com/office/drawing/2014/main" id="{40EA982A-88C0-050F-4C48-962786572892}"/>
              </a:ext>
            </a:extLst>
          </p:cNvPr>
          <p:cNvSpPr>
            <a:spLocks noChangeShapeType="1"/>
          </p:cNvSpPr>
          <p:nvPr/>
        </p:nvSpPr>
        <p:spPr bwMode="auto">
          <a:xfrm flipH="1">
            <a:off x="6921500" y="2735263"/>
            <a:ext cx="0" cy="14478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9156" name="Line 4">
            <a:extLst>
              <a:ext uri="{FF2B5EF4-FFF2-40B4-BE49-F238E27FC236}">
                <a16:creationId xmlns:a16="http://schemas.microsoft.com/office/drawing/2014/main" id="{2D5C7A70-B170-1F84-D60E-EE789AF5A29A}"/>
              </a:ext>
            </a:extLst>
          </p:cNvPr>
          <p:cNvSpPr>
            <a:spLocks noChangeShapeType="1"/>
          </p:cNvSpPr>
          <p:nvPr/>
        </p:nvSpPr>
        <p:spPr bwMode="auto">
          <a:xfrm flipV="1">
            <a:off x="6937376" y="2887664"/>
            <a:ext cx="2574925" cy="873125"/>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9157" name="Oval 5">
            <a:extLst>
              <a:ext uri="{FF2B5EF4-FFF2-40B4-BE49-F238E27FC236}">
                <a16:creationId xmlns:a16="http://schemas.microsoft.com/office/drawing/2014/main" id="{7F700F1B-E487-3981-C063-96C9A374625E}"/>
              </a:ext>
            </a:extLst>
          </p:cNvPr>
          <p:cNvSpPr>
            <a:spLocks noChangeArrowheads="1"/>
          </p:cNvSpPr>
          <p:nvPr/>
        </p:nvSpPr>
        <p:spPr bwMode="auto">
          <a:xfrm rot="-7282380">
            <a:off x="7150100" y="38020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58" name="Oval 6">
            <a:extLst>
              <a:ext uri="{FF2B5EF4-FFF2-40B4-BE49-F238E27FC236}">
                <a16:creationId xmlns:a16="http://schemas.microsoft.com/office/drawing/2014/main" id="{7C538FA3-CCC1-E868-D32F-0033E9F09FA5}"/>
              </a:ext>
            </a:extLst>
          </p:cNvPr>
          <p:cNvSpPr>
            <a:spLocks noChangeArrowheads="1"/>
          </p:cNvSpPr>
          <p:nvPr/>
        </p:nvSpPr>
        <p:spPr bwMode="auto">
          <a:xfrm rot="-7282380">
            <a:off x="7150100" y="34972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59" name="Oval 7">
            <a:extLst>
              <a:ext uri="{FF2B5EF4-FFF2-40B4-BE49-F238E27FC236}">
                <a16:creationId xmlns:a16="http://schemas.microsoft.com/office/drawing/2014/main" id="{4A08DE0D-4169-DED6-E3C7-0131E9F442A1}"/>
              </a:ext>
            </a:extLst>
          </p:cNvPr>
          <p:cNvSpPr>
            <a:spLocks noChangeArrowheads="1"/>
          </p:cNvSpPr>
          <p:nvPr/>
        </p:nvSpPr>
        <p:spPr bwMode="auto">
          <a:xfrm rot="-7282380">
            <a:off x="8902700" y="25066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60" name="Oval 8">
            <a:extLst>
              <a:ext uri="{FF2B5EF4-FFF2-40B4-BE49-F238E27FC236}">
                <a16:creationId xmlns:a16="http://schemas.microsoft.com/office/drawing/2014/main" id="{06AB5EDC-E411-30FC-71E1-E3E7FE0124F9}"/>
              </a:ext>
            </a:extLst>
          </p:cNvPr>
          <p:cNvSpPr>
            <a:spLocks noChangeArrowheads="1"/>
          </p:cNvSpPr>
          <p:nvPr/>
        </p:nvSpPr>
        <p:spPr bwMode="auto">
          <a:xfrm rot="-7282380">
            <a:off x="9055100" y="28876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61" name="Oval 9">
            <a:extLst>
              <a:ext uri="{FF2B5EF4-FFF2-40B4-BE49-F238E27FC236}">
                <a16:creationId xmlns:a16="http://schemas.microsoft.com/office/drawing/2014/main" id="{BED3FA64-FFDD-785E-76C2-ABA1442C2A03}"/>
              </a:ext>
            </a:extLst>
          </p:cNvPr>
          <p:cNvSpPr>
            <a:spLocks noChangeArrowheads="1"/>
          </p:cNvSpPr>
          <p:nvPr/>
        </p:nvSpPr>
        <p:spPr bwMode="auto">
          <a:xfrm rot="-7282380">
            <a:off x="7607300" y="37258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62" name="Oval 10">
            <a:extLst>
              <a:ext uri="{FF2B5EF4-FFF2-40B4-BE49-F238E27FC236}">
                <a16:creationId xmlns:a16="http://schemas.microsoft.com/office/drawing/2014/main" id="{26B6B83A-A4F0-1581-4FB1-CEE50AD45C0C}"/>
              </a:ext>
            </a:extLst>
          </p:cNvPr>
          <p:cNvSpPr>
            <a:spLocks noChangeArrowheads="1"/>
          </p:cNvSpPr>
          <p:nvPr/>
        </p:nvSpPr>
        <p:spPr bwMode="auto">
          <a:xfrm rot="-7282380">
            <a:off x="8902700" y="31162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63" name="Oval 11">
            <a:extLst>
              <a:ext uri="{FF2B5EF4-FFF2-40B4-BE49-F238E27FC236}">
                <a16:creationId xmlns:a16="http://schemas.microsoft.com/office/drawing/2014/main" id="{F579A8AA-39D9-4E23-583D-F917FC2E7006}"/>
              </a:ext>
            </a:extLst>
          </p:cNvPr>
          <p:cNvSpPr>
            <a:spLocks noChangeArrowheads="1"/>
          </p:cNvSpPr>
          <p:nvPr/>
        </p:nvSpPr>
        <p:spPr bwMode="auto">
          <a:xfrm rot="-7282380">
            <a:off x="8445500" y="37258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64" name="Oval 12">
            <a:extLst>
              <a:ext uri="{FF2B5EF4-FFF2-40B4-BE49-F238E27FC236}">
                <a16:creationId xmlns:a16="http://schemas.microsoft.com/office/drawing/2014/main" id="{DDE089F7-BC74-92E2-074E-907742B9F0FF}"/>
              </a:ext>
            </a:extLst>
          </p:cNvPr>
          <p:cNvSpPr>
            <a:spLocks noChangeArrowheads="1"/>
          </p:cNvSpPr>
          <p:nvPr/>
        </p:nvSpPr>
        <p:spPr bwMode="auto">
          <a:xfrm rot="-7282380">
            <a:off x="8521700" y="25066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65" name="Oval 13">
            <a:extLst>
              <a:ext uri="{FF2B5EF4-FFF2-40B4-BE49-F238E27FC236}">
                <a16:creationId xmlns:a16="http://schemas.microsoft.com/office/drawing/2014/main" id="{92E04F3F-D36C-8051-AAA0-12B0F6991A26}"/>
              </a:ext>
            </a:extLst>
          </p:cNvPr>
          <p:cNvSpPr>
            <a:spLocks noChangeArrowheads="1"/>
          </p:cNvSpPr>
          <p:nvPr/>
        </p:nvSpPr>
        <p:spPr bwMode="auto">
          <a:xfrm rot="-7282380">
            <a:off x="7988300" y="26590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66" name="Oval 14">
            <a:extLst>
              <a:ext uri="{FF2B5EF4-FFF2-40B4-BE49-F238E27FC236}">
                <a16:creationId xmlns:a16="http://schemas.microsoft.com/office/drawing/2014/main" id="{57F16CD6-540C-F27E-7139-B03184815E9D}"/>
              </a:ext>
            </a:extLst>
          </p:cNvPr>
          <p:cNvSpPr>
            <a:spLocks noChangeArrowheads="1"/>
          </p:cNvSpPr>
          <p:nvPr/>
        </p:nvSpPr>
        <p:spPr bwMode="auto">
          <a:xfrm rot="-7282380">
            <a:off x="7073900" y="31162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67" name="Oval 15">
            <a:extLst>
              <a:ext uri="{FF2B5EF4-FFF2-40B4-BE49-F238E27FC236}">
                <a16:creationId xmlns:a16="http://schemas.microsoft.com/office/drawing/2014/main" id="{8BAA23EA-E4BE-FF60-4F48-A98D2797EFE9}"/>
              </a:ext>
            </a:extLst>
          </p:cNvPr>
          <p:cNvSpPr>
            <a:spLocks noChangeArrowheads="1"/>
          </p:cNvSpPr>
          <p:nvPr/>
        </p:nvSpPr>
        <p:spPr bwMode="auto">
          <a:xfrm rot="-7282380">
            <a:off x="7302500" y="27352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68" name="Oval 16">
            <a:extLst>
              <a:ext uri="{FF2B5EF4-FFF2-40B4-BE49-F238E27FC236}">
                <a16:creationId xmlns:a16="http://schemas.microsoft.com/office/drawing/2014/main" id="{99E99094-107E-26FC-BE19-DF35E916F960}"/>
              </a:ext>
            </a:extLst>
          </p:cNvPr>
          <p:cNvSpPr>
            <a:spLocks noChangeArrowheads="1"/>
          </p:cNvSpPr>
          <p:nvPr/>
        </p:nvSpPr>
        <p:spPr bwMode="auto">
          <a:xfrm rot="-7282380">
            <a:off x="7683500" y="3303588"/>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endParaRPr lang="en-US" altLang="en-US" sz="2400"/>
          </a:p>
        </p:txBody>
      </p:sp>
      <p:sp>
        <p:nvSpPr>
          <p:cNvPr id="49169" name="Oval 17">
            <a:extLst>
              <a:ext uri="{FF2B5EF4-FFF2-40B4-BE49-F238E27FC236}">
                <a16:creationId xmlns:a16="http://schemas.microsoft.com/office/drawing/2014/main" id="{3D4F08AF-FD7B-27E9-63CC-646C799B90BA}"/>
              </a:ext>
            </a:extLst>
          </p:cNvPr>
          <p:cNvSpPr>
            <a:spLocks noChangeArrowheads="1"/>
          </p:cNvSpPr>
          <p:nvPr/>
        </p:nvSpPr>
        <p:spPr bwMode="auto">
          <a:xfrm rot="-7282380">
            <a:off x="8521700" y="32686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70" name="Oval 18">
            <a:extLst>
              <a:ext uri="{FF2B5EF4-FFF2-40B4-BE49-F238E27FC236}">
                <a16:creationId xmlns:a16="http://schemas.microsoft.com/office/drawing/2014/main" id="{4CFBCDE3-161D-94EF-6352-3530768DDEBA}"/>
              </a:ext>
            </a:extLst>
          </p:cNvPr>
          <p:cNvSpPr>
            <a:spLocks noChangeArrowheads="1"/>
          </p:cNvSpPr>
          <p:nvPr/>
        </p:nvSpPr>
        <p:spPr bwMode="auto">
          <a:xfrm rot="-7282380">
            <a:off x="8140700" y="34210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71" name="Oval 19">
            <a:extLst>
              <a:ext uri="{FF2B5EF4-FFF2-40B4-BE49-F238E27FC236}">
                <a16:creationId xmlns:a16="http://schemas.microsoft.com/office/drawing/2014/main" id="{75FF4009-0ED8-A707-C2FB-34B4F4BB5C50}"/>
              </a:ext>
            </a:extLst>
          </p:cNvPr>
          <p:cNvSpPr>
            <a:spLocks noChangeArrowheads="1"/>
          </p:cNvSpPr>
          <p:nvPr/>
        </p:nvSpPr>
        <p:spPr bwMode="auto">
          <a:xfrm rot="-7282380">
            <a:off x="7988300" y="38782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72" name="Text Box 20">
            <a:extLst>
              <a:ext uri="{FF2B5EF4-FFF2-40B4-BE49-F238E27FC236}">
                <a16:creationId xmlns:a16="http://schemas.microsoft.com/office/drawing/2014/main" id="{6B125504-6AC4-7C88-4639-5E7FD51D9EB3}"/>
              </a:ext>
            </a:extLst>
          </p:cNvPr>
          <p:cNvSpPr txBox="1">
            <a:spLocks noChangeArrowheads="1"/>
          </p:cNvSpPr>
          <p:nvPr/>
        </p:nvSpPr>
        <p:spPr bwMode="auto">
          <a:xfrm>
            <a:off x="6592888" y="242887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400" b="1">
                <a:solidFill>
                  <a:schemeClr val="bg1"/>
                </a:solidFill>
              </a:rPr>
              <a:t>Y</a:t>
            </a:r>
          </a:p>
        </p:txBody>
      </p:sp>
      <p:sp>
        <p:nvSpPr>
          <p:cNvPr id="49173" name="Line 21">
            <a:extLst>
              <a:ext uri="{FF2B5EF4-FFF2-40B4-BE49-F238E27FC236}">
                <a16:creationId xmlns:a16="http://schemas.microsoft.com/office/drawing/2014/main" id="{86AF3340-21B2-943E-F837-13BFA139D7D6}"/>
              </a:ext>
            </a:extLst>
          </p:cNvPr>
          <p:cNvSpPr>
            <a:spLocks noChangeShapeType="1"/>
          </p:cNvSpPr>
          <p:nvPr/>
        </p:nvSpPr>
        <p:spPr bwMode="auto">
          <a:xfrm>
            <a:off x="6921500" y="4183063"/>
            <a:ext cx="2286000" cy="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9174" name="Oval 22">
            <a:extLst>
              <a:ext uri="{FF2B5EF4-FFF2-40B4-BE49-F238E27FC236}">
                <a16:creationId xmlns:a16="http://schemas.microsoft.com/office/drawing/2014/main" id="{234A63C0-A310-9EDA-AF67-B68DA67D6960}"/>
              </a:ext>
            </a:extLst>
          </p:cNvPr>
          <p:cNvSpPr>
            <a:spLocks noChangeArrowheads="1"/>
          </p:cNvSpPr>
          <p:nvPr/>
        </p:nvSpPr>
        <p:spPr bwMode="auto">
          <a:xfrm rot="-7282380">
            <a:off x="9283700" y="33448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75" name="Oval 23">
            <a:extLst>
              <a:ext uri="{FF2B5EF4-FFF2-40B4-BE49-F238E27FC236}">
                <a16:creationId xmlns:a16="http://schemas.microsoft.com/office/drawing/2014/main" id="{FD72F739-2CA7-BA6A-3FC9-E8CD5433B59B}"/>
              </a:ext>
            </a:extLst>
          </p:cNvPr>
          <p:cNvSpPr>
            <a:spLocks noChangeArrowheads="1"/>
          </p:cNvSpPr>
          <p:nvPr/>
        </p:nvSpPr>
        <p:spPr bwMode="auto">
          <a:xfrm rot="-7282380">
            <a:off x="8445500" y="29638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76" name="Oval 24">
            <a:extLst>
              <a:ext uri="{FF2B5EF4-FFF2-40B4-BE49-F238E27FC236}">
                <a16:creationId xmlns:a16="http://schemas.microsoft.com/office/drawing/2014/main" id="{2258BF3A-CCFC-5A44-308E-E5DFE1293333}"/>
              </a:ext>
            </a:extLst>
          </p:cNvPr>
          <p:cNvSpPr>
            <a:spLocks noChangeArrowheads="1"/>
          </p:cNvSpPr>
          <p:nvPr/>
        </p:nvSpPr>
        <p:spPr bwMode="auto">
          <a:xfrm rot="-7282380">
            <a:off x="8293100" y="26590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77" name="Oval 25">
            <a:extLst>
              <a:ext uri="{FF2B5EF4-FFF2-40B4-BE49-F238E27FC236}">
                <a16:creationId xmlns:a16="http://schemas.microsoft.com/office/drawing/2014/main" id="{F76425E0-6F6C-D515-C470-11CBAC2CA645}"/>
              </a:ext>
            </a:extLst>
          </p:cNvPr>
          <p:cNvSpPr>
            <a:spLocks noChangeArrowheads="1"/>
          </p:cNvSpPr>
          <p:nvPr/>
        </p:nvSpPr>
        <p:spPr bwMode="auto">
          <a:xfrm rot="-7282380">
            <a:off x="7759700" y="29638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78" name="Oval 26">
            <a:extLst>
              <a:ext uri="{FF2B5EF4-FFF2-40B4-BE49-F238E27FC236}">
                <a16:creationId xmlns:a16="http://schemas.microsoft.com/office/drawing/2014/main" id="{255AB684-1DF1-A69D-BF3E-42D6DCF950E6}"/>
              </a:ext>
            </a:extLst>
          </p:cNvPr>
          <p:cNvSpPr>
            <a:spLocks noChangeArrowheads="1"/>
          </p:cNvSpPr>
          <p:nvPr/>
        </p:nvSpPr>
        <p:spPr bwMode="auto">
          <a:xfrm rot="-7282380">
            <a:off x="8985250" y="35052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79" name="Line 27">
            <a:extLst>
              <a:ext uri="{FF2B5EF4-FFF2-40B4-BE49-F238E27FC236}">
                <a16:creationId xmlns:a16="http://schemas.microsoft.com/office/drawing/2014/main" id="{D64DAC1A-FAF9-9C71-B5C4-A3A197838E4D}"/>
              </a:ext>
            </a:extLst>
          </p:cNvPr>
          <p:cNvSpPr>
            <a:spLocks noChangeShapeType="1"/>
          </p:cNvSpPr>
          <p:nvPr/>
        </p:nvSpPr>
        <p:spPr bwMode="auto">
          <a:xfrm flipH="1">
            <a:off x="2889250" y="2735263"/>
            <a:ext cx="0" cy="14478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9180" name="Line 28">
            <a:extLst>
              <a:ext uri="{FF2B5EF4-FFF2-40B4-BE49-F238E27FC236}">
                <a16:creationId xmlns:a16="http://schemas.microsoft.com/office/drawing/2014/main" id="{E82760FE-62B7-B604-A8DE-11D40ABD4712}"/>
              </a:ext>
            </a:extLst>
          </p:cNvPr>
          <p:cNvSpPr>
            <a:spLocks noChangeShapeType="1"/>
          </p:cNvSpPr>
          <p:nvPr/>
        </p:nvSpPr>
        <p:spPr bwMode="auto">
          <a:xfrm flipV="1">
            <a:off x="2905126" y="2887664"/>
            <a:ext cx="2574925" cy="873125"/>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9181" name="Oval 29">
            <a:extLst>
              <a:ext uri="{FF2B5EF4-FFF2-40B4-BE49-F238E27FC236}">
                <a16:creationId xmlns:a16="http://schemas.microsoft.com/office/drawing/2014/main" id="{96F4BDDE-99D8-4D32-7763-DD4624239431}"/>
              </a:ext>
            </a:extLst>
          </p:cNvPr>
          <p:cNvSpPr>
            <a:spLocks noChangeArrowheads="1"/>
          </p:cNvSpPr>
          <p:nvPr/>
        </p:nvSpPr>
        <p:spPr bwMode="auto">
          <a:xfrm rot="-7282380">
            <a:off x="3041650" y="37258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82" name="Oval 30">
            <a:extLst>
              <a:ext uri="{FF2B5EF4-FFF2-40B4-BE49-F238E27FC236}">
                <a16:creationId xmlns:a16="http://schemas.microsoft.com/office/drawing/2014/main" id="{BE72F229-2813-C8AB-4F9D-8C70EF8942F2}"/>
              </a:ext>
            </a:extLst>
          </p:cNvPr>
          <p:cNvSpPr>
            <a:spLocks noChangeArrowheads="1"/>
          </p:cNvSpPr>
          <p:nvPr/>
        </p:nvSpPr>
        <p:spPr bwMode="auto">
          <a:xfrm rot="-7282380">
            <a:off x="3117850" y="34972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83" name="Oval 31">
            <a:extLst>
              <a:ext uri="{FF2B5EF4-FFF2-40B4-BE49-F238E27FC236}">
                <a16:creationId xmlns:a16="http://schemas.microsoft.com/office/drawing/2014/main" id="{8DCBD2AD-EEC4-B3E5-FFBE-50C9E81499EE}"/>
              </a:ext>
            </a:extLst>
          </p:cNvPr>
          <p:cNvSpPr>
            <a:spLocks noChangeArrowheads="1"/>
          </p:cNvSpPr>
          <p:nvPr/>
        </p:nvSpPr>
        <p:spPr bwMode="auto">
          <a:xfrm rot="-7282380">
            <a:off x="5251450" y="27352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84" name="Oval 32">
            <a:extLst>
              <a:ext uri="{FF2B5EF4-FFF2-40B4-BE49-F238E27FC236}">
                <a16:creationId xmlns:a16="http://schemas.microsoft.com/office/drawing/2014/main" id="{9EB883FC-A73D-866B-7ED3-E32AA6E5EC1E}"/>
              </a:ext>
            </a:extLst>
          </p:cNvPr>
          <p:cNvSpPr>
            <a:spLocks noChangeArrowheads="1"/>
          </p:cNvSpPr>
          <p:nvPr/>
        </p:nvSpPr>
        <p:spPr bwMode="auto">
          <a:xfrm rot="-7282380">
            <a:off x="5022850" y="28876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85" name="Oval 33">
            <a:extLst>
              <a:ext uri="{FF2B5EF4-FFF2-40B4-BE49-F238E27FC236}">
                <a16:creationId xmlns:a16="http://schemas.microsoft.com/office/drawing/2014/main" id="{00EBAA74-9EA3-D226-9612-5DD33F411E17}"/>
              </a:ext>
            </a:extLst>
          </p:cNvPr>
          <p:cNvSpPr>
            <a:spLocks noChangeArrowheads="1"/>
          </p:cNvSpPr>
          <p:nvPr/>
        </p:nvSpPr>
        <p:spPr bwMode="auto">
          <a:xfrm rot="-7282380">
            <a:off x="3498850" y="34972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86" name="Oval 34">
            <a:extLst>
              <a:ext uri="{FF2B5EF4-FFF2-40B4-BE49-F238E27FC236}">
                <a16:creationId xmlns:a16="http://schemas.microsoft.com/office/drawing/2014/main" id="{8793E696-0B19-28A7-AE7D-1D137F1F7ECE}"/>
              </a:ext>
            </a:extLst>
          </p:cNvPr>
          <p:cNvSpPr>
            <a:spLocks noChangeArrowheads="1"/>
          </p:cNvSpPr>
          <p:nvPr/>
        </p:nvSpPr>
        <p:spPr bwMode="auto">
          <a:xfrm rot="-7282380">
            <a:off x="4870450" y="31162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87" name="Oval 35">
            <a:extLst>
              <a:ext uri="{FF2B5EF4-FFF2-40B4-BE49-F238E27FC236}">
                <a16:creationId xmlns:a16="http://schemas.microsoft.com/office/drawing/2014/main" id="{79D3B907-8908-4BD6-6C57-2C30B0F81867}"/>
              </a:ext>
            </a:extLst>
          </p:cNvPr>
          <p:cNvSpPr>
            <a:spLocks noChangeArrowheads="1"/>
          </p:cNvSpPr>
          <p:nvPr/>
        </p:nvSpPr>
        <p:spPr bwMode="auto">
          <a:xfrm rot="-7282380">
            <a:off x="4641850" y="28876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88" name="Oval 36">
            <a:extLst>
              <a:ext uri="{FF2B5EF4-FFF2-40B4-BE49-F238E27FC236}">
                <a16:creationId xmlns:a16="http://schemas.microsoft.com/office/drawing/2014/main" id="{BD05438C-EFF3-AC78-B5B4-CEF2BCAC379A}"/>
              </a:ext>
            </a:extLst>
          </p:cNvPr>
          <p:cNvSpPr>
            <a:spLocks noChangeArrowheads="1"/>
          </p:cNvSpPr>
          <p:nvPr/>
        </p:nvSpPr>
        <p:spPr bwMode="auto">
          <a:xfrm rot="-7282380">
            <a:off x="3346450" y="33448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89" name="Oval 37">
            <a:extLst>
              <a:ext uri="{FF2B5EF4-FFF2-40B4-BE49-F238E27FC236}">
                <a16:creationId xmlns:a16="http://schemas.microsoft.com/office/drawing/2014/main" id="{903EF37C-FF39-AC56-E4AE-7F19D23B149E}"/>
              </a:ext>
            </a:extLst>
          </p:cNvPr>
          <p:cNvSpPr>
            <a:spLocks noChangeArrowheads="1"/>
          </p:cNvSpPr>
          <p:nvPr/>
        </p:nvSpPr>
        <p:spPr bwMode="auto">
          <a:xfrm rot="-7282380">
            <a:off x="3727450" y="31162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endParaRPr lang="en-US" altLang="en-US" sz="2400"/>
          </a:p>
        </p:txBody>
      </p:sp>
      <p:sp>
        <p:nvSpPr>
          <p:cNvPr id="49190" name="Oval 38">
            <a:extLst>
              <a:ext uri="{FF2B5EF4-FFF2-40B4-BE49-F238E27FC236}">
                <a16:creationId xmlns:a16="http://schemas.microsoft.com/office/drawing/2014/main" id="{17199653-EAFA-A2BA-3976-EE67EC328838}"/>
              </a:ext>
            </a:extLst>
          </p:cNvPr>
          <p:cNvSpPr>
            <a:spLocks noChangeArrowheads="1"/>
          </p:cNvSpPr>
          <p:nvPr/>
        </p:nvSpPr>
        <p:spPr bwMode="auto">
          <a:xfrm rot="-7282380">
            <a:off x="4489450" y="32686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91" name="Oval 39">
            <a:extLst>
              <a:ext uri="{FF2B5EF4-FFF2-40B4-BE49-F238E27FC236}">
                <a16:creationId xmlns:a16="http://schemas.microsoft.com/office/drawing/2014/main" id="{602E3E6E-F7C2-388E-CE12-E374B698F8AA}"/>
              </a:ext>
            </a:extLst>
          </p:cNvPr>
          <p:cNvSpPr>
            <a:spLocks noChangeArrowheads="1"/>
          </p:cNvSpPr>
          <p:nvPr/>
        </p:nvSpPr>
        <p:spPr bwMode="auto">
          <a:xfrm rot="-7282380">
            <a:off x="4108450" y="34210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92" name="Oval 40">
            <a:extLst>
              <a:ext uri="{FF2B5EF4-FFF2-40B4-BE49-F238E27FC236}">
                <a16:creationId xmlns:a16="http://schemas.microsoft.com/office/drawing/2014/main" id="{CB54C58B-6F50-0F17-1D4D-EDD3C2164C7F}"/>
              </a:ext>
            </a:extLst>
          </p:cNvPr>
          <p:cNvSpPr>
            <a:spLocks noChangeArrowheads="1"/>
          </p:cNvSpPr>
          <p:nvPr/>
        </p:nvSpPr>
        <p:spPr bwMode="auto">
          <a:xfrm rot="-7282380">
            <a:off x="3803650" y="34972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93" name="Text Box 41">
            <a:extLst>
              <a:ext uri="{FF2B5EF4-FFF2-40B4-BE49-F238E27FC236}">
                <a16:creationId xmlns:a16="http://schemas.microsoft.com/office/drawing/2014/main" id="{EEC0BCE1-F241-C83D-F18C-EBB7DBAB77DB}"/>
              </a:ext>
            </a:extLst>
          </p:cNvPr>
          <p:cNvSpPr txBox="1">
            <a:spLocks noChangeArrowheads="1"/>
          </p:cNvSpPr>
          <p:nvPr/>
        </p:nvSpPr>
        <p:spPr bwMode="auto">
          <a:xfrm>
            <a:off x="2560638" y="242887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400" b="1">
                <a:solidFill>
                  <a:schemeClr val="bg1"/>
                </a:solidFill>
              </a:rPr>
              <a:t>Y</a:t>
            </a:r>
          </a:p>
        </p:txBody>
      </p:sp>
      <p:sp>
        <p:nvSpPr>
          <p:cNvPr id="49194" name="Line 42">
            <a:extLst>
              <a:ext uri="{FF2B5EF4-FFF2-40B4-BE49-F238E27FC236}">
                <a16:creationId xmlns:a16="http://schemas.microsoft.com/office/drawing/2014/main" id="{74E476F0-CF6C-79A0-CB1F-B76D210042E9}"/>
              </a:ext>
            </a:extLst>
          </p:cNvPr>
          <p:cNvSpPr>
            <a:spLocks noChangeShapeType="1"/>
          </p:cNvSpPr>
          <p:nvPr/>
        </p:nvSpPr>
        <p:spPr bwMode="auto">
          <a:xfrm>
            <a:off x="2889250" y="4183063"/>
            <a:ext cx="2286000" cy="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49195" name="Oval 43">
            <a:extLst>
              <a:ext uri="{FF2B5EF4-FFF2-40B4-BE49-F238E27FC236}">
                <a16:creationId xmlns:a16="http://schemas.microsoft.com/office/drawing/2014/main" id="{BCA813A9-7D11-1891-DBA2-A49EB0783D02}"/>
              </a:ext>
            </a:extLst>
          </p:cNvPr>
          <p:cNvSpPr>
            <a:spLocks noChangeArrowheads="1"/>
          </p:cNvSpPr>
          <p:nvPr/>
        </p:nvSpPr>
        <p:spPr bwMode="auto">
          <a:xfrm rot="-7282380">
            <a:off x="4184650" y="31924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96" name="Oval 44">
            <a:extLst>
              <a:ext uri="{FF2B5EF4-FFF2-40B4-BE49-F238E27FC236}">
                <a16:creationId xmlns:a16="http://schemas.microsoft.com/office/drawing/2014/main" id="{6382591E-37E6-BFE9-FCDD-6ACEB9AB64FF}"/>
              </a:ext>
            </a:extLst>
          </p:cNvPr>
          <p:cNvSpPr>
            <a:spLocks noChangeArrowheads="1"/>
          </p:cNvSpPr>
          <p:nvPr/>
        </p:nvSpPr>
        <p:spPr bwMode="auto">
          <a:xfrm rot="-7282380">
            <a:off x="4413250" y="29638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97" name="Oval 45">
            <a:extLst>
              <a:ext uri="{FF2B5EF4-FFF2-40B4-BE49-F238E27FC236}">
                <a16:creationId xmlns:a16="http://schemas.microsoft.com/office/drawing/2014/main" id="{182F05FE-7553-3FBA-3D58-5236AA429F57}"/>
              </a:ext>
            </a:extLst>
          </p:cNvPr>
          <p:cNvSpPr>
            <a:spLocks noChangeArrowheads="1"/>
          </p:cNvSpPr>
          <p:nvPr/>
        </p:nvSpPr>
        <p:spPr bwMode="auto">
          <a:xfrm rot="-7282380">
            <a:off x="3956050" y="31162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98" name="Oval 46">
            <a:extLst>
              <a:ext uri="{FF2B5EF4-FFF2-40B4-BE49-F238E27FC236}">
                <a16:creationId xmlns:a16="http://schemas.microsoft.com/office/drawing/2014/main" id="{8CBFDE19-A538-EC22-8A56-81A4183D5237}"/>
              </a:ext>
            </a:extLst>
          </p:cNvPr>
          <p:cNvSpPr>
            <a:spLocks noChangeArrowheads="1"/>
          </p:cNvSpPr>
          <p:nvPr/>
        </p:nvSpPr>
        <p:spPr bwMode="auto">
          <a:xfrm rot="-7282380">
            <a:off x="5251450" y="2963863"/>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49199" name="Text Box 51">
            <a:extLst>
              <a:ext uri="{FF2B5EF4-FFF2-40B4-BE49-F238E27FC236}">
                <a16:creationId xmlns:a16="http://schemas.microsoft.com/office/drawing/2014/main" id="{F5FF330F-0A72-FD38-5651-A20AD5A8E689}"/>
              </a:ext>
            </a:extLst>
          </p:cNvPr>
          <p:cNvSpPr txBox="1">
            <a:spLocks noChangeArrowheads="1"/>
          </p:cNvSpPr>
          <p:nvPr/>
        </p:nvSpPr>
        <p:spPr bwMode="auto">
          <a:xfrm>
            <a:off x="5099050" y="410527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400" b="1">
                <a:solidFill>
                  <a:schemeClr val="bg1"/>
                </a:solidFill>
              </a:rPr>
              <a:t>X</a:t>
            </a:r>
          </a:p>
        </p:txBody>
      </p:sp>
      <p:sp>
        <p:nvSpPr>
          <p:cNvPr id="49200" name="Text Box 52">
            <a:extLst>
              <a:ext uri="{FF2B5EF4-FFF2-40B4-BE49-F238E27FC236}">
                <a16:creationId xmlns:a16="http://schemas.microsoft.com/office/drawing/2014/main" id="{AC9E4B5A-A999-3133-C333-4DCD8E4D7E27}"/>
              </a:ext>
            </a:extLst>
          </p:cNvPr>
          <p:cNvSpPr txBox="1">
            <a:spLocks noChangeArrowheads="1"/>
          </p:cNvSpPr>
          <p:nvPr/>
        </p:nvSpPr>
        <p:spPr bwMode="auto">
          <a:xfrm>
            <a:off x="9137650" y="411321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400" b="1">
                <a:solidFill>
                  <a:schemeClr val="bg1"/>
                </a:solidFill>
              </a:rPr>
              <a:t>X</a:t>
            </a:r>
          </a:p>
        </p:txBody>
      </p:sp>
      <p:graphicFrame>
        <p:nvGraphicFramePr>
          <p:cNvPr id="49201" name="Object 67">
            <a:extLst>
              <a:ext uri="{FF2B5EF4-FFF2-40B4-BE49-F238E27FC236}">
                <a16:creationId xmlns:a16="http://schemas.microsoft.com/office/drawing/2014/main" id="{9198EEEB-EC23-A64E-F8E2-C1EA838839F5}"/>
              </a:ext>
            </a:extLst>
          </p:cNvPr>
          <p:cNvGraphicFramePr>
            <a:graphicFrameLocks noChangeAspect="1"/>
          </p:cNvGraphicFramePr>
          <p:nvPr/>
        </p:nvGraphicFramePr>
        <p:xfrm>
          <a:off x="3387726" y="4270375"/>
          <a:ext cx="1044575" cy="420688"/>
        </p:xfrm>
        <a:graphic>
          <a:graphicData uri="http://schemas.openxmlformats.org/presentationml/2006/ole">
            <mc:AlternateContent xmlns:mc="http://schemas.openxmlformats.org/markup-compatibility/2006">
              <mc:Choice xmlns:v="urn:schemas-microsoft-com:vml" Requires="v">
                <p:oleObj name="Equation" r:id="rId2" imgW="571252" imgH="228501" progId="Equation.3">
                  <p:embed/>
                </p:oleObj>
              </mc:Choice>
              <mc:Fallback>
                <p:oleObj name="Equation" r:id="rId2" imgW="571252" imgH="228501" progId="Equation.3">
                  <p:embed/>
                  <p:pic>
                    <p:nvPicPr>
                      <p:cNvPr id="49201" name="Object 67">
                        <a:extLst>
                          <a:ext uri="{FF2B5EF4-FFF2-40B4-BE49-F238E27FC236}">
                            <a16:creationId xmlns:a16="http://schemas.microsoft.com/office/drawing/2014/main" id="{9198EEEB-EC23-A64E-F8E2-C1EA83883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726" y="4270375"/>
                        <a:ext cx="1044575" cy="420688"/>
                      </a:xfrm>
                      <a:prstGeom prst="rect">
                        <a:avLst/>
                      </a:prstGeom>
                      <a:solidFill>
                        <a:srgbClr val="C7DAF7"/>
                      </a:solidFill>
                      <a:ln w="9525">
                        <a:solidFill>
                          <a:schemeClr val="tx1"/>
                        </a:solidFill>
                        <a:miter lim="800000"/>
                        <a:headEnd/>
                        <a:tailEnd/>
                      </a:ln>
                    </p:spPr>
                  </p:pic>
                </p:oleObj>
              </mc:Fallback>
            </mc:AlternateContent>
          </a:graphicData>
        </a:graphic>
      </p:graphicFrame>
      <p:graphicFrame>
        <p:nvGraphicFramePr>
          <p:cNvPr id="49202" name="Object 68">
            <a:extLst>
              <a:ext uri="{FF2B5EF4-FFF2-40B4-BE49-F238E27FC236}">
                <a16:creationId xmlns:a16="http://schemas.microsoft.com/office/drawing/2014/main" id="{4D0EC08F-A1F4-9CDD-5C4F-0EA1C6A9E8E9}"/>
              </a:ext>
            </a:extLst>
          </p:cNvPr>
          <p:cNvGraphicFramePr>
            <a:graphicFrameLocks noChangeAspect="1"/>
          </p:cNvGraphicFramePr>
          <p:nvPr/>
        </p:nvGraphicFramePr>
        <p:xfrm>
          <a:off x="7573963" y="4267201"/>
          <a:ext cx="1020762" cy="417513"/>
        </p:xfrm>
        <a:graphic>
          <a:graphicData uri="http://schemas.openxmlformats.org/presentationml/2006/ole">
            <mc:AlternateContent xmlns:mc="http://schemas.openxmlformats.org/markup-compatibility/2006">
              <mc:Choice xmlns:v="urn:schemas-microsoft-com:vml" Requires="v">
                <p:oleObj name="Equation" r:id="rId4" imgW="558800" imgH="228600" progId="Equation.3">
                  <p:embed/>
                </p:oleObj>
              </mc:Choice>
              <mc:Fallback>
                <p:oleObj name="Equation" r:id="rId4" imgW="558800" imgH="228600" progId="Equation.3">
                  <p:embed/>
                  <p:pic>
                    <p:nvPicPr>
                      <p:cNvPr id="49202" name="Object 68">
                        <a:extLst>
                          <a:ext uri="{FF2B5EF4-FFF2-40B4-BE49-F238E27FC236}">
                            <a16:creationId xmlns:a16="http://schemas.microsoft.com/office/drawing/2014/main" id="{4D0EC08F-A1F4-9CDD-5C4F-0EA1C6A9E8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3963" y="4267201"/>
                        <a:ext cx="1020762" cy="417513"/>
                      </a:xfrm>
                      <a:prstGeom prst="rect">
                        <a:avLst/>
                      </a:prstGeom>
                      <a:solidFill>
                        <a:srgbClr val="C7DAF7"/>
                      </a:solidFill>
                      <a:ln w="9525">
                        <a:solidFill>
                          <a:schemeClr val="tx1"/>
                        </a:solidFill>
                        <a:miter lim="800000"/>
                        <a:headEnd/>
                        <a:tailEnd/>
                      </a:ln>
                    </p:spPr>
                  </p:pic>
                </p:oleObj>
              </mc:Fallback>
            </mc:AlternateContent>
          </a:graphicData>
        </a:graphic>
      </p:graphicFrame>
      <p:sp>
        <p:nvSpPr>
          <p:cNvPr id="49203" name="Text Box 67">
            <a:extLst>
              <a:ext uri="{FF2B5EF4-FFF2-40B4-BE49-F238E27FC236}">
                <a16:creationId xmlns:a16="http://schemas.microsoft.com/office/drawing/2014/main" id="{4AC4E712-2C45-3633-B638-39B7358349CD}"/>
              </a:ext>
            </a:extLst>
          </p:cNvPr>
          <p:cNvSpPr txBox="1">
            <a:spLocks noChangeArrowheads="1"/>
          </p:cNvSpPr>
          <p:nvPr/>
        </p:nvSpPr>
        <p:spPr bwMode="auto">
          <a:xfrm>
            <a:off x="1981200" y="1073150"/>
            <a:ext cx="81168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a:solidFill>
                  <a:schemeClr val="bg1"/>
                </a:solidFill>
              </a:rPr>
              <a:t>The smaller the value of a standard error of estimate the closer are the dots to the regression line and better is the estimate based on the equation of the line</a:t>
            </a:r>
            <a:endParaRPr lang="en-US" altLang="en-US" sz="2800">
              <a:solidFill>
                <a:schemeClr val="bg1"/>
              </a:solidFill>
            </a:endParaRPr>
          </a:p>
        </p:txBody>
      </p:sp>
      <p:sp>
        <p:nvSpPr>
          <p:cNvPr id="49204" name="Text Box 70">
            <a:extLst>
              <a:ext uri="{FF2B5EF4-FFF2-40B4-BE49-F238E27FC236}">
                <a16:creationId xmlns:a16="http://schemas.microsoft.com/office/drawing/2014/main" id="{05C43CB3-8FA9-323C-5CCB-A20B4A34CF44}"/>
              </a:ext>
            </a:extLst>
          </p:cNvPr>
          <p:cNvSpPr txBox="1">
            <a:spLocks noChangeArrowheads="1"/>
          </p:cNvSpPr>
          <p:nvPr/>
        </p:nvSpPr>
        <p:spPr bwMode="auto">
          <a:xfrm>
            <a:off x="2590800" y="4684714"/>
            <a:ext cx="7467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000">
                <a:solidFill>
                  <a:schemeClr val="bg1"/>
                </a:solidFill>
              </a:rPr>
              <a:t>The magnitude of S</a:t>
            </a:r>
            <a:r>
              <a:rPr lang="en-US" altLang="en-US" sz="2000" baseline="-25000">
                <a:solidFill>
                  <a:schemeClr val="bg1"/>
                </a:solidFill>
              </a:rPr>
              <a:t>YX</a:t>
            </a:r>
            <a:r>
              <a:rPr lang="en-US" altLang="en-US" sz="2000">
                <a:solidFill>
                  <a:schemeClr val="bg1"/>
                </a:solidFill>
              </a:rPr>
              <a:t> should always be judged relative to the size of the Y values in the sample data</a:t>
            </a:r>
          </a:p>
        </p:txBody>
      </p:sp>
      <p:sp>
        <p:nvSpPr>
          <p:cNvPr id="49205" name="Text Box 71">
            <a:extLst>
              <a:ext uri="{FF2B5EF4-FFF2-40B4-BE49-F238E27FC236}">
                <a16:creationId xmlns:a16="http://schemas.microsoft.com/office/drawing/2014/main" id="{E8225535-F13B-D034-234F-358025A4A293}"/>
              </a:ext>
            </a:extLst>
          </p:cNvPr>
          <p:cNvSpPr txBox="1">
            <a:spLocks noChangeArrowheads="1"/>
          </p:cNvSpPr>
          <p:nvPr/>
        </p:nvSpPr>
        <p:spPr bwMode="auto">
          <a:xfrm>
            <a:off x="2590800" y="5537201"/>
            <a:ext cx="7467600" cy="720725"/>
          </a:xfrm>
          <a:prstGeom prst="rect">
            <a:avLst/>
          </a:prstGeom>
          <a:solidFill>
            <a:srgbClr val="C7DAF7"/>
          </a:solidFill>
          <a:ln w="19050" algn="ctr">
            <a:solidFill>
              <a:schemeClr val="tx1"/>
            </a:solidFill>
            <a:miter lim="800000"/>
            <a:headEnd/>
            <a:tailEnd/>
          </a:ln>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000"/>
              <a:t>i.e., S</a:t>
            </a:r>
            <a:r>
              <a:rPr lang="en-US" altLang="en-US" sz="2000" baseline="-25000"/>
              <a:t>YX</a:t>
            </a:r>
            <a:r>
              <a:rPr lang="en-US" altLang="en-US" sz="2000"/>
              <a:t> = $41.33K is</a:t>
            </a:r>
            <a:r>
              <a:rPr lang="en-US" altLang="en-US" sz="2000" baseline="-25000"/>
              <a:t> </a:t>
            </a:r>
            <a:r>
              <a:rPr lang="en-US" altLang="en-US" sz="2000"/>
              <a:t>moderately small relative to house prices in the $200K - $400K range</a:t>
            </a:r>
          </a:p>
        </p:txBody>
      </p:sp>
    </p:spTree>
    <p:extLst>
      <p:ext uri="{BB962C8B-B14F-4D97-AF65-F5344CB8AC3E}">
        <p14:creationId xmlns:p14="http://schemas.microsoft.com/office/powerpoint/2010/main" val="4128577855"/>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16198" name="Group 134">
            <a:extLst>
              <a:ext uri="{FF2B5EF4-FFF2-40B4-BE49-F238E27FC236}">
                <a16:creationId xmlns:a16="http://schemas.microsoft.com/office/drawing/2014/main" id="{D89D7A67-53D9-CE68-7C97-CE7D4343FF9B}"/>
              </a:ext>
            </a:extLst>
          </p:cNvPr>
          <p:cNvGraphicFramePr>
            <a:graphicFrameLocks noGrp="1"/>
          </p:cNvGraphicFramePr>
          <p:nvPr/>
        </p:nvGraphicFramePr>
        <p:xfrm>
          <a:off x="2057400" y="1371600"/>
          <a:ext cx="8229600" cy="4370384"/>
        </p:xfrm>
        <a:graphic>
          <a:graphicData uri="http://schemas.openxmlformats.org/drawingml/2006/table">
            <a:tbl>
              <a:tblPr/>
              <a:tblGrid>
                <a:gridCol w="16002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gridCol w="792163">
                  <a:extLst>
                    <a:ext uri="{9D8B030D-6E8A-4147-A177-3AD203B41FA5}">
                      <a16:colId xmlns:a16="http://schemas.microsoft.com/office/drawing/2014/main" val="20004"/>
                    </a:ext>
                  </a:extLst>
                </a:gridCol>
                <a:gridCol w="1252537">
                  <a:extLst>
                    <a:ext uri="{9D8B030D-6E8A-4147-A177-3AD203B41FA5}">
                      <a16:colId xmlns:a16="http://schemas.microsoft.com/office/drawing/2014/main" val="20005"/>
                    </a:ext>
                  </a:extLst>
                </a:gridCol>
                <a:gridCol w="990600">
                  <a:extLst>
                    <a:ext uri="{9D8B030D-6E8A-4147-A177-3AD203B41FA5}">
                      <a16:colId xmlns:a16="http://schemas.microsoft.com/office/drawing/2014/main" val="20006"/>
                    </a:ext>
                  </a:extLst>
                </a:gridCol>
              </a:tblGrid>
              <a:tr h="274633">
                <a:tc gridSpan="2">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dirty="0">
                          <a:ln>
                            <a:noFill/>
                          </a:ln>
                          <a:solidFill>
                            <a:schemeClr val="tx1"/>
                          </a:solidFill>
                          <a:effectLst/>
                          <a:latin typeface="Arial" panose="020B0604020202020204" pitchFamily="34" charset="0"/>
                          <a:cs typeface="Arial" panose="020B0604020202020204" pitchFamily="34" charset="0"/>
                        </a:rPr>
                        <a:t>Regression Statistics</a:t>
                      </a:r>
                      <a:endPar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0"/>
                  </a:ext>
                </a:extLst>
              </a:tr>
              <a:tr h="27463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Multiple R</a:t>
                      </a:r>
                    </a:p>
                  </a:txBody>
                  <a:tcPr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0.76211</a:t>
                      </a:r>
                    </a:p>
                  </a:txBody>
                  <a:tcPr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1"/>
                  </a:ext>
                </a:extLst>
              </a:tr>
              <a:tr h="274329">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R Square</a:t>
                      </a:r>
                    </a:p>
                  </a:txBody>
                  <a:tcPr anchor="b"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0.58082</a:t>
                      </a: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r h="27463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Adjusted R Square</a:t>
                      </a:r>
                    </a:p>
                  </a:txBody>
                  <a:tcPr anchor="b"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0.52842</a:t>
                      </a: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3"/>
                  </a:ext>
                </a:extLst>
              </a:tr>
              <a:tr h="279395">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Standard Error</a:t>
                      </a:r>
                    </a:p>
                  </a:txBody>
                  <a:tcPr anchor="b"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41.33032</a:t>
                      </a: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4"/>
                  </a:ext>
                </a:extLst>
              </a:tr>
              <a:tr h="274329">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Observations</a:t>
                      </a:r>
                    </a:p>
                  </a:txBody>
                  <a:tcPr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10</a:t>
                      </a:r>
                    </a:p>
                  </a:txBody>
                  <a:tcPr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5"/>
                  </a:ext>
                </a:extLst>
              </a:tr>
              <a:tr h="27463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6"/>
                  </a:ext>
                </a:extLst>
              </a:tr>
              <a:tr h="472461">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300" b="1" i="0" u="none" strike="noStrike" cap="none" normalizeH="0" baseline="0">
                          <a:ln>
                            <a:noFill/>
                          </a:ln>
                          <a:solidFill>
                            <a:schemeClr val="tx1"/>
                          </a:solidFill>
                          <a:effectLst/>
                          <a:latin typeface="Arial" panose="020B0604020202020204" pitchFamily="34" charset="0"/>
                          <a:cs typeface="Arial" panose="020B0604020202020204" pitchFamily="34" charset="0"/>
                        </a:rPr>
                        <a:t>ANOVA</a:t>
                      </a:r>
                    </a:p>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 </a:t>
                      </a:r>
                    </a:p>
                  </a:txBody>
                  <a:tcPr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df</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SS</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MS</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F</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Significance F</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7"/>
                  </a:ext>
                </a:extLst>
              </a:tr>
              <a:tr h="27463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Regression</a:t>
                      </a:r>
                    </a:p>
                  </a:txBody>
                  <a:tcPr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a:t>
                      </a:r>
                    </a:p>
                  </a:txBody>
                  <a:tcPr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18934.9348</a:t>
                      </a:r>
                    </a:p>
                  </a:txBody>
                  <a:tcPr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18934.9348</a:t>
                      </a:r>
                    </a:p>
                  </a:txBody>
                  <a:tcPr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11.0848</a:t>
                      </a:r>
                    </a:p>
                  </a:txBody>
                  <a:tcPr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0.01039</a:t>
                      </a:r>
                    </a:p>
                  </a:txBody>
                  <a:tcPr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8"/>
                  </a:ext>
                </a:extLst>
              </a:tr>
              <a:tr h="309557">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Residual</a:t>
                      </a:r>
                    </a:p>
                  </a:txBody>
                  <a:tcPr anchor="b"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8</a:t>
                      </a:r>
                    </a:p>
                  </a:txBody>
                  <a:tcPr anchor="b"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13665.5652</a:t>
                      </a:r>
                    </a:p>
                  </a:txBody>
                  <a:tcPr anchor="b" horzOverflow="overflow">
                    <a:lnL>
                      <a:noFill/>
                    </a:lnL>
                    <a:lnR>
                      <a:noFill/>
                    </a:lnR>
                    <a:lnT>
                      <a:noFill/>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1708.1957</a:t>
                      </a: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9"/>
                  </a:ext>
                </a:extLst>
              </a:tr>
              <a:tr h="27463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Total</a:t>
                      </a:r>
                    </a:p>
                  </a:txBody>
                  <a:tcPr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9</a:t>
                      </a:r>
                    </a:p>
                  </a:txBody>
                  <a:tcPr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32600.5000</a:t>
                      </a:r>
                    </a:p>
                  </a:txBody>
                  <a:tcPr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p>
                  </a:txBody>
                  <a:tcPr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p>
                  </a:txBody>
                  <a:tcPr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 </a:t>
                      </a:r>
                    </a:p>
                  </a:txBody>
                  <a:tcPr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10"/>
                  </a:ext>
                </a:extLst>
              </a:tr>
              <a:tr h="288920">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defTabSz="852488"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defTabSz="852488"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defTabSz="852488"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defTabSz="852488"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defTabSz="852488"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defTabSz="852488"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7463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 </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Coefficients</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Standard Error</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t Stat</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P-value</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Lower 95%</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altLang="en-US" sz="1200" b="1" i="1" u="none" strike="noStrike" cap="none" normalizeH="0" baseline="0">
                          <a:ln>
                            <a:noFill/>
                          </a:ln>
                          <a:solidFill>
                            <a:schemeClr val="tx1"/>
                          </a:solidFill>
                          <a:effectLst/>
                          <a:latin typeface="Arial" panose="020B0604020202020204" pitchFamily="34" charset="0"/>
                          <a:cs typeface="Arial" panose="020B0604020202020204" pitchFamily="34" charset="0"/>
                        </a:rPr>
                        <a:t>Upper 95%</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74633">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Intercept</a:t>
                      </a:r>
                    </a:p>
                  </a:txBody>
                  <a:tcPr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98.24833</a:t>
                      </a:r>
                    </a:p>
                  </a:txBody>
                  <a:tcPr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58.03348</a:t>
                      </a:r>
                    </a:p>
                  </a:txBody>
                  <a:tcPr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1.69296</a:t>
                      </a:r>
                    </a:p>
                  </a:txBody>
                  <a:tcPr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0.12892</a:t>
                      </a:r>
                    </a:p>
                  </a:txBody>
                  <a:tcPr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-35.57720</a:t>
                      </a:r>
                    </a:p>
                  </a:txBody>
                  <a:tcPr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232.07386</a:t>
                      </a:r>
                    </a:p>
                  </a:txBody>
                  <a:tcPr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extLst>
                  <a:ext uri="{0D108BD9-81ED-4DB2-BD59-A6C34878D82A}">
                    <a16:rowId xmlns:a16="http://schemas.microsoft.com/office/drawing/2014/main" val="10013"/>
                  </a:ext>
                </a:extLst>
              </a:tr>
              <a:tr h="274329">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Square Feet</a:t>
                      </a:r>
                    </a:p>
                  </a:txBody>
                  <a:tcPr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0.10977</a:t>
                      </a:r>
                    </a:p>
                  </a:txBody>
                  <a:tcPr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0.03297</a:t>
                      </a:r>
                    </a:p>
                  </a:txBody>
                  <a:tcPr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3.32938</a:t>
                      </a:r>
                    </a:p>
                  </a:txBody>
                  <a:tcPr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0.01039</a:t>
                      </a:r>
                    </a:p>
                  </a:txBody>
                  <a:tcPr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0.03374</a:t>
                      </a:r>
                    </a:p>
                  </a:txBody>
                  <a:tcPr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anose="05000000000000000000" pitchFamily="2" charset="2"/>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hlink"/>
                        </a:buClr>
                        <a:buSzPct val="55000"/>
                        <a:buFont typeface="Wingdings" panose="05000000000000000000" pitchFamily="2" charset="2"/>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2"/>
                        </a:buClr>
                        <a:buSzPct val="50000"/>
                        <a:buFont typeface="Wingdings" panose="05000000000000000000" pitchFamily="2" charset="2"/>
                        <a:defRPr>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folHlink"/>
                        </a:buClr>
                        <a:buSzPct val="55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FD2B4E"/>
                        </a:buClr>
                        <a:buSzPct val="50000"/>
                        <a:buFont typeface="Wingdings" panose="05000000000000000000" pitchFamily="2" charset="2"/>
                        <a:defRPr sz="16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0.18580</a:t>
                      </a:r>
                    </a:p>
                  </a:txBody>
                  <a:tcPr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bl>
          </a:graphicData>
        </a:graphic>
      </p:graphicFrame>
      <p:pic>
        <p:nvPicPr>
          <p:cNvPr id="50291" name="Picture 2" descr="house">
            <a:extLst>
              <a:ext uri="{FF2B5EF4-FFF2-40B4-BE49-F238E27FC236}">
                <a16:creationId xmlns:a16="http://schemas.microsoft.com/office/drawing/2014/main" id="{6C69993F-0923-E181-2099-826BE45A4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7938"/>
            <a:ext cx="9144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92" name="Oval 3">
            <a:extLst>
              <a:ext uri="{FF2B5EF4-FFF2-40B4-BE49-F238E27FC236}">
                <a16:creationId xmlns:a16="http://schemas.microsoft.com/office/drawing/2014/main" id="{8BFB8F7A-E86F-102F-7EE4-088AB5331C62}"/>
              </a:ext>
            </a:extLst>
          </p:cNvPr>
          <p:cNvSpPr>
            <a:spLocks noChangeArrowheads="1"/>
          </p:cNvSpPr>
          <p:nvPr/>
        </p:nvSpPr>
        <p:spPr bwMode="auto">
          <a:xfrm>
            <a:off x="1752600" y="2446338"/>
            <a:ext cx="3124200" cy="373062"/>
          </a:xfrm>
          <a:prstGeom prst="ellipse">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50293" name="Rectangle 5">
            <a:extLst>
              <a:ext uri="{FF2B5EF4-FFF2-40B4-BE49-F238E27FC236}">
                <a16:creationId xmlns:a16="http://schemas.microsoft.com/office/drawing/2014/main" id="{C6B8DFB7-C1BD-0FCF-BF27-6A14FA09776F}"/>
              </a:ext>
            </a:extLst>
          </p:cNvPr>
          <p:cNvSpPr>
            <a:spLocks noGrp="1" noChangeArrowheads="1"/>
          </p:cNvSpPr>
          <p:nvPr>
            <p:ph type="title"/>
          </p:nvPr>
        </p:nvSpPr>
        <p:spPr>
          <a:xfrm>
            <a:off x="2133600" y="228600"/>
            <a:ext cx="8077200" cy="762000"/>
          </a:xfrm>
        </p:spPr>
        <p:txBody>
          <a:bodyPr/>
          <a:lstStyle/>
          <a:p>
            <a:pPr eaLnBrk="1" hangingPunct="1"/>
            <a:r>
              <a:rPr lang="en-US" altLang="en-US" sz="2800"/>
              <a:t>Example: Standard Error of Estimate in Excel</a:t>
            </a:r>
          </a:p>
        </p:txBody>
      </p:sp>
      <p:sp>
        <p:nvSpPr>
          <p:cNvPr id="50294" name="Line 122">
            <a:extLst>
              <a:ext uri="{FF2B5EF4-FFF2-40B4-BE49-F238E27FC236}">
                <a16:creationId xmlns:a16="http://schemas.microsoft.com/office/drawing/2014/main" id="{F0F94230-226F-3D12-55B4-3F698DF4E732}"/>
              </a:ext>
            </a:extLst>
          </p:cNvPr>
          <p:cNvSpPr>
            <a:spLocks noChangeShapeType="1"/>
          </p:cNvSpPr>
          <p:nvPr/>
        </p:nvSpPr>
        <p:spPr bwMode="auto">
          <a:xfrm flipV="1">
            <a:off x="4876800" y="2133600"/>
            <a:ext cx="533400" cy="457200"/>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2400"/>
          </a:p>
        </p:txBody>
      </p:sp>
      <p:graphicFrame>
        <p:nvGraphicFramePr>
          <p:cNvPr id="50295" name="Object 124">
            <a:extLst>
              <a:ext uri="{FF2B5EF4-FFF2-40B4-BE49-F238E27FC236}">
                <a16:creationId xmlns:a16="http://schemas.microsoft.com/office/drawing/2014/main" id="{9669047B-92F2-CB84-4687-2F56C7BA781D}"/>
              </a:ext>
            </a:extLst>
          </p:cNvPr>
          <p:cNvGraphicFramePr>
            <a:graphicFrameLocks noChangeAspect="1"/>
          </p:cNvGraphicFramePr>
          <p:nvPr/>
        </p:nvGraphicFramePr>
        <p:xfrm>
          <a:off x="5410200" y="1828800"/>
          <a:ext cx="2687638" cy="528638"/>
        </p:xfrm>
        <a:graphic>
          <a:graphicData uri="http://schemas.openxmlformats.org/presentationml/2006/ole">
            <mc:AlternateContent xmlns:mc="http://schemas.openxmlformats.org/markup-compatibility/2006">
              <mc:Choice xmlns:v="urn:schemas-microsoft-com:vml" Requires="v">
                <p:oleObj name="Equation" r:id="rId3" imgW="1091726" imgH="215806" progId="Equation.3">
                  <p:embed/>
                </p:oleObj>
              </mc:Choice>
              <mc:Fallback>
                <p:oleObj name="Equation" r:id="rId3" imgW="1091726" imgH="215806" progId="Equation.3">
                  <p:embed/>
                  <p:pic>
                    <p:nvPicPr>
                      <p:cNvPr id="50295" name="Object 124">
                        <a:extLst>
                          <a:ext uri="{FF2B5EF4-FFF2-40B4-BE49-F238E27FC236}">
                            <a16:creationId xmlns:a16="http://schemas.microsoft.com/office/drawing/2014/main" id="{9669047B-92F2-CB84-4687-2F56C7BA7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828800"/>
                        <a:ext cx="2687638" cy="528638"/>
                      </a:xfrm>
                      <a:prstGeom prst="rect">
                        <a:avLst/>
                      </a:prstGeom>
                      <a:solidFill>
                        <a:srgbClr val="AAEFD1"/>
                      </a:solidFill>
                      <a:ln w="9525">
                        <a:solidFill>
                          <a:schemeClr val="tx1"/>
                        </a:solidFill>
                        <a:miter lim="800000"/>
                        <a:headEnd/>
                        <a:tailEnd/>
                      </a:ln>
                    </p:spPr>
                  </p:pic>
                </p:oleObj>
              </mc:Fallback>
            </mc:AlternateContent>
          </a:graphicData>
        </a:graphic>
      </p:graphicFrame>
    </p:spTree>
    <p:extLst>
      <p:ext uri="{BB962C8B-B14F-4D97-AF65-F5344CB8AC3E}">
        <p14:creationId xmlns:p14="http://schemas.microsoft.com/office/powerpoint/2010/main" val="3310496974"/>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FB446298-5062-6BF6-DD26-E3A4CC0D4512}"/>
              </a:ext>
            </a:extLst>
          </p:cNvPr>
          <p:cNvSpPr>
            <a:spLocks noGrp="1" noChangeArrowheads="1"/>
          </p:cNvSpPr>
          <p:nvPr>
            <p:ph type="title"/>
          </p:nvPr>
        </p:nvSpPr>
        <p:spPr>
          <a:xfrm>
            <a:off x="1828800" y="68263"/>
            <a:ext cx="7924800" cy="990600"/>
          </a:xfrm>
        </p:spPr>
        <p:txBody>
          <a:bodyPr/>
          <a:lstStyle/>
          <a:p>
            <a:pPr eaLnBrk="1" hangingPunct="1"/>
            <a:r>
              <a:rPr lang="en-US" altLang="en-US"/>
              <a:t>F-Test for Significance</a:t>
            </a:r>
          </a:p>
        </p:txBody>
      </p:sp>
      <p:sp>
        <p:nvSpPr>
          <p:cNvPr id="57347" name="Rectangle 3">
            <a:extLst>
              <a:ext uri="{FF2B5EF4-FFF2-40B4-BE49-F238E27FC236}">
                <a16:creationId xmlns:a16="http://schemas.microsoft.com/office/drawing/2014/main" id="{477923D9-92ED-7E79-F381-6AFB97AA2B79}"/>
              </a:ext>
            </a:extLst>
          </p:cNvPr>
          <p:cNvSpPr>
            <a:spLocks noGrp="1" noChangeArrowheads="1"/>
          </p:cNvSpPr>
          <p:nvPr>
            <p:ph idx="1"/>
          </p:nvPr>
        </p:nvSpPr>
        <p:spPr>
          <a:xfrm>
            <a:off x="1887538" y="2224088"/>
            <a:ext cx="8077200" cy="1890712"/>
          </a:xfrm>
        </p:spPr>
        <p:txBody>
          <a:bodyPr/>
          <a:lstStyle/>
          <a:p>
            <a:pPr eaLnBrk="1" hangingPunct="1">
              <a:defRPr/>
            </a:pPr>
            <a:r>
              <a:rPr lang="en-US" altLang="en-US" sz="3200" dirty="0"/>
              <a:t>F Test statistic:</a:t>
            </a:r>
          </a:p>
          <a:p>
            <a:pPr eaLnBrk="1" hangingPunct="1">
              <a:defRPr/>
            </a:pPr>
            <a:endParaRPr lang="en-US" altLang="en-US" sz="3600" dirty="0"/>
          </a:p>
          <a:p>
            <a:pPr eaLnBrk="1" hangingPunct="1">
              <a:buFont typeface="Wingdings" panose="05000000000000000000" pitchFamily="2" charset="2"/>
              <a:buNone/>
              <a:defRPr/>
            </a:pPr>
            <a:r>
              <a:rPr lang="en-US" altLang="en-US" sz="3200" dirty="0"/>
              <a:t>			</a:t>
            </a:r>
            <a:endParaRPr lang="en-US" altLang="en-US" sz="2400" dirty="0"/>
          </a:p>
          <a:p>
            <a:pPr marL="0" indent="0" eaLnBrk="1" hangingPunct="1">
              <a:buFont typeface="Wingdings" panose="05000000000000000000" pitchFamily="2" charset="2"/>
              <a:buNone/>
              <a:defRPr/>
            </a:pPr>
            <a:endParaRPr lang="en-US" altLang="en-US" sz="3200" dirty="0"/>
          </a:p>
          <a:p>
            <a:pPr eaLnBrk="1" hangingPunct="1">
              <a:defRPr/>
            </a:pPr>
            <a:endParaRPr lang="en-US" altLang="en-US" sz="1400" dirty="0"/>
          </a:p>
          <a:p>
            <a:pPr eaLnBrk="1" hangingPunct="1">
              <a:buFont typeface="Wingdings" panose="05000000000000000000" pitchFamily="2" charset="2"/>
              <a:buNone/>
              <a:defRPr/>
            </a:pPr>
            <a:r>
              <a:rPr lang="en-US" altLang="en-US" sz="3200" dirty="0"/>
              <a:t>   </a:t>
            </a:r>
            <a:endParaRPr lang="en-US" altLang="en-US" sz="2400" dirty="0"/>
          </a:p>
        </p:txBody>
      </p:sp>
      <p:graphicFrame>
        <p:nvGraphicFramePr>
          <p:cNvPr id="51204" name="Object 7">
            <a:extLst>
              <a:ext uri="{FF2B5EF4-FFF2-40B4-BE49-F238E27FC236}">
                <a16:creationId xmlns:a16="http://schemas.microsoft.com/office/drawing/2014/main" id="{5DC6B748-5843-704C-6A95-3798379E6091}"/>
              </a:ext>
            </a:extLst>
          </p:cNvPr>
          <p:cNvGraphicFramePr>
            <a:graphicFrameLocks noChangeAspect="1"/>
          </p:cNvGraphicFramePr>
          <p:nvPr/>
        </p:nvGraphicFramePr>
        <p:xfrm>
          <a:off x="3352801" y="2928939"/>
          <a:ext cx="2341563" cy="998537"/>
        </p:xfrm>
        <a:graphic>
          <a:graphicData uri="http://schemas.openxmlformats.org/presentationml/2006/ole">
            <mc:AlternateContent xmlns:mc="http://schemas.openxmlformats.org/markup-compatibility/2006">
              <mc:Choice xmlns:v="urn:schemas-microsoft-com:vml" Requires="v">
                <p:oleObj name="Equation" r:id="rId2" imgW="863225" imgH="368140" progId="Equation.3">
                  <p:embed/>
                </p:oleObj>
              </mc:Choice>
              <mc:Fallback>
                <p:oleObj name="Equation" r:id="rId2" imgW="863225" imgH="368140" progId="Equation.3">
                  <p:embed/>
                  <p:pic>
                    <p:nvPicPr>
                      <p:cNvPr id="51204" name="Object 7">
                        <a:extLst>
                          <a:ext uri="{FF2B5EF4-FFF2-40B4-BE49-F238E27FC236}">
                            <a16:creationId xmlns:a16="http://schemas.microsoft.com/office/drawing/2014/main" id="{5DC6B748-5843-704C-6A95-3798379E6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1" y="2928939"/>
                        <a:ext cx="2341563" cy="998537"/>
                      </a:xfrm>
                      <a:prstGeom prst="rect">
                        <a:avLst/>
                      </a:prstGeom>
                      <a:solidFill>
                        <a:srgbClr val="FDE0BD"/>
                      </a:solidFill>
                      <a:ln w="9525">
                        <a:solidFill>
                          <a:schemeClr val="tx1"/>
                        </a:solidFill>
                        <a:miter lim="800000"/>
                        <a:headEnd/>
                        <a:tailEnd/>
                      </a:ln>
                    </p:spPr>
                  </p:pic>
                </p:oleObj>
              </mc:Fallback>
            </mc:AlternateContent>
          </a:graphicData>
        </a:graphic>
      </p:graphicFrame>
      <p:sp>
        <p:nvSpPr>
          <p:cNvPr id="51205" name="Text Box 7">
            <a:extLst>
              <a:ext uri="{FF2B5EF4-FFF2-40B4-BE49-F238E27FC236}">
                <a16:creationId xmlns:a16="http://schemas.microsoft.com/office/drawing/2014/main" id="{232C8C35-D3C3-6B06-3ED6-59244C9F189E}"/>
              </a:ext>
            </a:extLst>
          </p:cNvPr>
          <p:cNvSpPr txBox="1">
            <a:spLocks noChangeArrowheads="1"/>
          </p:cNvSpPr>
          <p:nvPr/>
        </p:nvSpPr>
        <p:spPr bwMode="auto">
          <a:xfrm>
            <a:off x="2019300" y="4219576"/>
            <a:ext cx="81534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chemeClr val="bg1"/>
                </a:solidFill>
              </a:rPr>
              <a:t>where F</a:t>
            </a:r>
            <a:r>
              <a:rPr lang="en-US" altLang="en-US" sz="2000" baseline="-25000">
                <a:solidFill>
                  <a:schemeClr val="bg1"/>
                </a:solidFill>
              </a:rPr>
              <a:t>STAT</a:t>
            </a:r>
            <a:r>
              <a:rPr lang="en-US" altLang="en-US" sz="2000">
                <a:solidFill>
                  <a:schemeClr val="bg1"/>
                </a:solidFill>
              </a:rPr>
              <a:t> follows an F distribution with  </a:t>
            </a:r>
            <a:r>
              <a:rPr lang="en-US" altLang="en-US" sz="2000">
                <a:solidFill>
                  <a:srgbClr val="C1BAF8"/>
                </a:solidFill>
              </a:rPr>
              <a:t>k </a:t>
            </a:r>
            <a:r>
              <a:rPr lang="en-US" altLang="en-US" sz="2000"/>
              <a:t> </a:t>
            </a:r>
            <a:r>
              <a:rPr lang="en-US" altLang="en-US" sz="2000">
                <a:solidFill>
                  <a:schemeClr val="bg1"/>
                </a:solidFill>
              </a:rPr>
              <a:t>numerator  and </a:t>
            </a:r>
            <a:r>
              <a:rPr lang="en-US" altLang="en-US" sz="2000">
                <a:solidFill>
                  <a:srgbClr val="C1BAF8"/>
                </a:solidFill>
              </a:rPr>
              <a:t>(n – k - 1)  </a:t>
            </a:r>
            <a:r>
              <a:rPr lang="en-US" altLang="en-US" sz="2000">
                <a:solidFill>
                  <a:schemeClr val="bg1"/>
                </a:solidFill>
              </a:rPr>
              <a:t>denominator</a:t>
            </a:r>
            <a:r>
              <a:rPr lang="en-US" altLang="en-US" sz="2000"/>
              <a:t> </a:t>
            </a:r>
            <a:r>
              <a:rPr lang="en-US" altLang="en-US" sz="2000">
                <a:solidFill>
                  <a:srgbClr val="C1BAF8"/>
                </a:solidFill>
              </a:rPr>
              <a:t>degrees of freedom </a:t>
            </a:r>
          </a:p>
          <a:p>
            <a:pPr eaLnBrk="1" hangingPunct="1"/>
            <a:endParaRPr lang="en-US" altLang="en-US" sz="2000"/>
          </a:p>
          <a:p>
            <a:pPr eaLnBrk="1" hangingPunct="1"/>
            <a:r>
              <a:rPr lang="en-US" altLang="en-US" sz="2000">
                <a:solidFill>
                  <a:schemeClr val="bg1"/>
                </a:solidFill>
              </a:rPr>
              <a:t>(k = the number of independent variables in the regression model)</a:t>
            </a:r>
          </a:p>
        </p:txBody>
      </p:sp>
      <p:sp>
        <p:nvSpPr>
          <p:cNvPr id="2" name="Rectangle 1">
            <a:extLst>
              <a:ext uri="{FF2B5EF4-FFF2-40B4-BE49-F238E27FC236}">
                <a16:creationId xmlns:a16="http://schemas.microsoft.com/office/drawing/2014/main" id="{9D49C721-9FC5-DC63-CD2F-F560967EA549}"/>
              </a:ext>
            </a:extLst>
          </p:cNvPr>
          <p:cNvSpPr/>
          <p:nvPr/>
        </p:nvSpPr>
        <p:spPr>
          <a:xfrm>
            <a:off x="1905000" y="1249363"/>
            <a:ext cx="8458200" cy="830262"/>
          </a:xfrm>
          <a:prstGeom prst="rect">
            <a:avLst/>
          </a:prstGeom>
          <a:solidFill>
            <a:schemeClr val="accent5"/>
          </a:solidFill>
        </p:spPr>
        <p:txBody>
          <a:bodyPr wrap="square">
            <a:spAutoFit/>
          </a:bodyPr>
          <a:lstStyle/>
          <a:p>
            <a:pPr>
              <a:defRPr/>
            </a:pPr>
            <a:r>
              <a:rPr lang="en-US" sz="2400" dirty="0">
                <a:solidFill>
                  <a:srgbClr val="222222"/>
                </a:solidFill>
                <a:latin typeface="arial" panose="020B0604020202020204" pitchFamily="34" charset="0"/>
              </a:rPr>
              <a:t>The </a:t>
            </a:r>
            <a:r>
              <a:rPr lang="en-US" sz="2400" b="1" dirty="0">
                <a:solidFill>
                  <a:srgbClr val="222222"/>
                </a:solidFill>
                <a:latin typeface="arial" panose="020B0604020202020204" pitchFamily="34" charset="0"/>
              </a:rPr>
              <a:t>F</a:t>
            </a:r>
            <a:r>
              <a:rPr lang="en-US" sz="2400" dirty="0">
                <a:solidFill>
                  <a:srgbClr val="222222"/>
                </a:solidFill>
                <a:latin typeface="arial" panose="020B0604020202020204" pitchFamily="34" charset="0"/>
              </a:rPr>
              <a:t>-</a:t>
            </a:r>
            <a:r>
              <a:rPr lang="en-US" sz="2400" b="1" dirty="0">
                <a:solidFill>
                  <a:srgbClr val="222222"/>
                </a:solidFill>
                <a:latin typeface="arial" panose="020B0604020202020204" pitchFamily="34" charset="0"/>
              </a:rPr>
              <a:t>test</a:t>
            </a:r>
            <a:r>
              <a:rPr lang="en-US" sz="2400" dirty="0">
                <a:solidFill>
                  <a:srgbClr val="222222"/>
                </a:solidFill>
                <a:latin typeface="arial" panose="020B0604020202020204" pitchFamily="34" charset="0"/>
              </a:rPr>
              <a:t> of overall </a:t>
            </a:r>
            <a:r>
              <a:rPr lang="en-US" sz="2400" b="1" dirty="0">
                <a:solidFill>
                  <a:srgbClr val="222222"/>
                </a:solidFill>
                <a:latin typeface="arial" panose="020B0604020202020204" pitchFamily="34" charset="0"/>
              </a:rPr>
              <a:t>significance</a:t>
            </a:r>
            <a:r>
              <a:rPr lang="en-US" sz="2400" dirty="0">
                <a:solidFill>
                  <a:srgbClr val="222222"/>
                </a:solidFill>
                <a:latin typeface="arial" panose="020B0604020202020204" pitchFamily="34" charset="0"/>
              </a:rPr>
              <a:t> indicates whether your linear </a:t>
            </a:r>
            <a:r>
              <a:rPr lang="en-US" sz="2400" b="1" dirty="0">
                <a:solidFill>
                  <a:srgbClr val="222222"/>
                </a:solidFill>
                <a:latin typeface="arial" panose="020B0604020202020204" pitchFamily="34" charset="0"/>
              </a:rPr>
              <a:t>regression</a:t>
            </a:r>
            <a:r>
              <a:rPr lang="en-US" sz="2400" dirty="0">
                <a:solidFill>
                  <a:srgbClr val="222222"/>
                </a:solidFill>
                <a:latin typeface="arial" panose="020B0604020202020204" pitchFamily="34" charset="0"/>
              </a:rPr>
              <a:t> model provides a better fit to the data </a:t>
            </a:r>
            <a:endParaRPr lang="en-US" sz="2400" dirty="0"/>
          </a:p>
        </p:txBody>
      </p:sp>
    </p:spTree>
    <p:extLst>
      <p:ext uri="{BB962C8B-B14F-4D97-AF65-F5344CB8AC3E}">
        <p14:creationId xmlns:p14="http://schemas.microsoft.com/office/powerpoint/2010/main" val="2789618337"/>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86823" name="Group 103">
            <a:extLst>
              <a:ext uri="{FF2B5EF4-FFF2-40B4-BE49-F238E27FC236}">
                <a16:creationId xmlns:a16="http://schemas.microsoft.com/office/drawing/2014/main" id="{818A62FD-CB8A-5887-51BC-27BEF49F112A}"/>
              </a:ext>
            </a:extLst>
          </p:cNvPr>
          <p:cNvGraphicFramePr>
            <a:graphicFrameLocks noGrp="1"/>
          </p:cNvGraphicFramePr>
          <p:nvPr/>
        </p:nvGraphicFramePr>
        <p:xfrm>
          <a:off x="2133600" y="2209801"/>
          <a:ext cx="8247062" cy="3275013"/>
        </p:xfrm>
        <a:graphic>
          <a:graphicData uri="http://schemas.openxmlformats.org/drawingml/2006/table">
            <a:tbl>
              <a:tblPr/>
              <a:tblGrid>
                <a:gridCol w="1547801">
                  <a:extLst>
                    <a:ext uri="{9D8B030D-6E8A-4147-A177-3AD203B41FA5}">
                      <a16:colId xmlns:a16="http://schemas.microsoft.com/office/drawing/2014/main" val="20000"/>
                    </a:ext>
                  </a:extLst>
                </a:gridCol>
                <a:gridCol w="1119178">
                  <a:extLst>
                    <a:ext uri="{9D8B030D-6E8A-4147-A177-3AD203B41FA5}">
                      <a16:colId xmlns:a16="http://schemas.microsoft.com/office/drawing/2014/main" val="20001"/>
                    </a:ext>
                  </a:extLst>
                </a:gridCol>
                <a:gridCol w="1395402">
                  <a:extLst>
                    <a:ext uri="{9D8B030D-6E8A-4147-A177-3AD203B41FA5}">
                      <a16:colId xmlns:a16="http://schemas.microsoft.com/office/drawing/2014/main" val="20002"/>
                    </a:ext>
                  </a:extLst>
                </a:gridCol>
                <a:gridCol w="1079492">
                  <a:extLst>
                    <a:ext uri="{9D8B030D-6E8A-4147-A177-3AD203B41FA5}">
                      <a16:colId xmlns:a16="http://schemas.microsoft.com/office/drawing/2014/main" val="20003"/>
                    </a:ext>
                  </a:extLst>
                </a:gridCol>
                <a:gridCol w="862069">
                  <a:extLst>
                    <a:ext uri="{9D8B030D-6E8A-4147-A177-3AD203B41FA5}">
                      <a16:colId xmlns:a16="http://schemas.microsoft.com/office/drawing/2014/main" val="20004"/>
                    </a:ext>
                  </a:extLst>
                </a:gridCol>
                <a:gridCol w="1252528">
                  <a:extLst>
                    <a:ext uri="{9D8B030D-6E8A-4147-A177-3AD203B41FA5}">
                      <a16:colId xmlns:a16="http://schemas.microsoft.com/office/drawing/2014/main" val="20005"/>
                    </a:ext>
                  </a:extLst>
                </a:gridCol>
                <a:gridCol w="990592">
                  <a:extLst>
                    <a:ext uri="{9D8B030D-6E8A-4147-A177-3AD203B41FA5}">
                      <a16:colId xmlns:a16="http://schemas.microsoft.com/office/drawing/2014/main" val="20006"/>
                    </a:ext>
                  </a:extLst>
                </a:gridCol>
              </a:tblGrid>
              <a:tr h="274377">
                <a:tc gridSpan="2">
                  <a:txBody>
                    <a:body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sz="1200" b="1" i="1" u="none" strike="noStrike" cap="none" normalizeH="0" baseline="0" dirty="0">
                          <a:ln>
                            <a:noFill/>
                          </a:ln>
                          <a:solidFill>
                            <a:schemeClr val="tx1"/>
                          </a:solidFill>
                          <a:effectLst/>
                          <a:latin typeface="Arial" charset="0"/>
                          <a:cs typeface="Arial" charset="0"/>
                        </a:rPr>
                        <a:t>Regression Statistics</a:t>
                      </a:r>
                      <a:endParaRPr kumimoji="0" lang="en-US" sz="1200" b="1" i="0" u="none" strike="noStrike" cap="none" normalizeH="0" baseline="0" dirty="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0"/>
                  </a:ext>
                </a:extLst>
              </a:tr>
              <a:tr h="274377">
                <a:tc>
                  <a:txBody>
                    <a:body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dirty="0">
                          <a:ln>
                            <a:noFill/>
                          </a:ln>
                          <a:solidFill>
                            <a:schemeClr val="tx1"/>
                          </a:solidFill>
                          <a:effectLst/>
                          <a:latin typeface="Arial" charset="0"/>
                          <a:cs typeface="Arial" charset="0"/>
                        </a:rPr>
                        <a:t>Multiple R</a:t>
                      </a:r>
                    </a:p>
                  </a:txBody>
                  <a:tcPr marL="91439" marR="91439" marT="45729" marB="45729"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a:ln>
                            <a:noFill/>
                          </a:ln>
                          <a:solidFill>
                            <a:schemeClr val="tx1"/>
                          </a:solidFill>
                          <a:effectLst/>
                          <a:latin typeface="Arial" charset="0"/>
                          <a:cs typeface="Arial" charset="0"/>
                        </a:rPr>
                        <a:t>0.76211</a:t>
                      </a:r>
                    </a:p>
                  </a:txBody>
                  <a:tcPr marL="91439" marR="91439" marT="45729" marB="45729"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1"/>
                  </a:ext>
                </a:extLst>
              </a:tr>
              <a:tr h="274695">
                <a:tc>
                  <a:txBody>
                    <a:body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a:ln>
                            <a:noFill/>
                          </a:ln>
                          <a:solidFill>
                            <a:schemeClr val="tx1"/>
                          </a:solidFill>
                          <a:effectLst/>
                          <a:latin typeface="Arial" charset="0"/>
                          <a:cs typeface="Arial" charset="0"/>
                        </a:rPr>
                        <a:t>R Square</a:t>
                      </a: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a:ln>
                            <a:noFill/>
                          </a:ln>
                          <a:solidFill>
                            <a:schemeClr val="tx1"/>
                          </a:solidFill>
                          <a:effectLst/>
                          <a:latin typeface="Arial" charset="0"/>
                          <a:cs typeface="Arial" charset="0"/>
                        </a:rPr>
                        <a:t>0.58082</a:t>
                      </a: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r h="274377">
                <a:tc>
                  <a:txBody>
                    <a:body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a:ln>
                            <a:noFill/>
                          </a:ln>
                          <a:solidFill>
                            <a:schemeClr val="tx1"/>
                          </a:solidFill>
                          <a:effectLst/>
                          <a:latin typeface="Arial" charset="0"/>
                          <a:cs typeface="Arial" charset="0"/>
                        </a:rPr>
                        <a:t>Adjusted R Square</a:t>
                      </a: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a:ln>
                            <a:noFill/>
                          </a:ln>
                          <a:solidFill>
                            <a:schemeClr val="tx1"/>
                          </a:solidFill>
                          <a:effectLst/>
                          <a:latin typeface="Arial" charset="0"/>
                          <a:cs typeface="Arial" charset="0"/>
                        </a:rPr>
                        <a:t>0.52842</a:t>
                      </a: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3"/>
                  </a:ext>
                </a:extLst>
              </a:tr>
              <a:tr h="274377">
                <a:tc>
                  <a:txBody>
                    <a:body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a:ln>
                            <a:noFill/>
                          </a:ln>
                          <a:solidFill>
                            <a:schemeClr val="tx1"/>
                          </a:solidFill>
                          <a:effectLst/>
                          <a:latin typeface="Arial" charset="0"/>
                          <a:cs typeface="Arial" charset="0"/>
                        </a:rPr>
                        <a:t>Standard Error</a:t>
                      </a: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a:ln>
                            <a:noFill/>
                          </a:ln>
                          <a:solidFill>
                            <a:schemeClr val="tx1"/>
                          </a:solidFill>
                          <a:effectLst/>
                          <a:latin typeface="Arial" charset="0"/>
                          <a:cs typeface="Arial" charset="0"/>
                        </a:rPr>
                        <a:t>41.33032</a:t>
                      </a: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4"/>
                  </a:ext>
                </a:extLst>
              </a:tr>
              <a:tr h="274377">
                <a:tc>
                  <a:txBody>
                    <a:body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a:ln>
                            <a:noFill/>
                          </a:ln>
                          <a:solidFill>
                            <a:schemeClr val="tx1"/>
                          </a:solidFill>
                          <a:effectLst/>
                          <a:latin typeface="Arial" charset="0"/>
                          <a:cs typeface="Arial" charset="0"/>
                        </a:rPr>
                        <a:t>Observations</a:t>
                      </a:r>
                    </a:p>
                  </a:txBody>
                  <a:tcPr marL="91439" marR="91439" marT="45729" marB="45729"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a:ln>
                            <a:noFill/>
                          </a:ln>
                          <a:solidFill>
                            <a:schemeClr val="tx1"/>
                          </a:solidFill>
                          <a:effectLst/>
                          <a:latin typeface="Arial" charset="0"/>
                          <a:cs typeface="Arial" charset="0"/>
                        </a:rPr>
                        <a:t>10</a:t>
                      </a:r>
                    </a:p>
                  </a:txBody>
                  <a:tcPr marL="91439" marR="91439" marT="45729" marB="45729"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5"/>
                  </a:ext>
                </a:extLst>
              </a:tr>
              <a:tr h="274377">
                <a:tc>
                  <a:txBody>
                    <a:bodyPr/>
                    <a:lstStyle/>
                    <a:p>
                      <a:pPr marL="0" marR="0" lvl="0" indent="0" algn="l" defTabSz="914400" rtl="0" eaLnBrk="1" fontAlgn="b" latinLnBrk="0" hangingPunct="1">
                        <a:lnSpc>
                          <a:spcPct val="100000"/>
                        </a:lnSpc>
                        <a:spcBef>
                          <a:spcPct val="0"/>
                        </a:spcBef>
                        <a:spcAft>
                          <a:spcPct val="0"/>
                        </a:spcAft>
                        <a:buClrTx/>
                        <a:buSzPct val="100000"/>
                        <a:buFontTx/>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dirty="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6"/>
                  </a:ext>
                </a:extLst>
              </a:tr>
              <a:tr h="473171">
                <a:tc>
                  <a:txBody>
                    <a:body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sz="1300" b="1" i="0" u="none" strike="noStrike" cap="none" normalizeH="0" baseline="0">
                          <a:ln>
                            <a:noFill/>
                          </a:ln>
                          <a:solidFill>
                            <a:schemeClr val="tx1"/>
                          </a:solidFill>
                          <a:effectLst/>
                          <a:latin typeface="Arial" charset="0"/>
                          <a:cs typeface="Arial" charset="0"/>
                        </a:rPr>
                        <a:t>ANOVA</a:t>
                      </a:r>
                    </a:p>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sz="1200" b="1" i="1" u="none" strike="noStrike" cap="none" normalizeH="0" baseline="0">
                          <a:ln>
                            <a:noFill/>
                          </a:ln>
                          <a:solidFill>
                            <a:schemeClr val="tx1"/>
                          </a:solidFill>
                          <a:effectLst/>
                          <a:latin typeface="Arial" charset="0"/>
                          <a:cs typeface="Arial" charset="0"/>
                        </a:rPr>
                        <a:t> </a:t>
                      </a:r>
                    </a:p>
                  </a:txBody>
                  <a:tcPr marL="91439" marR="91439" marT="45729" marB="45729"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sz="1200" b="1" i="1" u="none" strike="noStrike" cap="none" normalizeH="0" baseline="0">
                          <a:ln>
                            <a:noFill/>
                          </a:ln>
                          <a:solidFill>
                            <a:schemeClr val="tx1"/>
                          </a:solidFill>
                          <a:effectLst/>
                          <a:latin typeface="Arial" charset="0"/>
                          <a:cs typeface="Arial" charset="0"/>
                        </a:rPr>
                        <a:t>df</a:t>
                      </a: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sz="1200" b="1" i="1" u="none" strike="noStrike" cap="none" normalizeH="0" baseline="0">
                          <a:ln>
                            <a:noFill/>
                          </a:ln>
                          <a:solidFill>
                            <a:schemeClr val="tx1"/>
                          </a:solidFill>
                          <a:effectLst/>
                          <a:latin typeface="Arial" charset="0"/>
                          <a:cs typeface="Arial" charset="0"/>
                        </a:rPr>
                        <a:t>SS</a:t>
                      </a: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sz="1200" b="1" i="1" u="none" strike="noStrike" cap="none" normalizeH="0" baseline="0">
                          <a:ln>
                            <a:noFill/>
                          </a:ln>
                          <a:solidFill>
                            <a:schemeClr val="tx1"/>
                          </a:solidFill>
                          <a:effectLst/>
                          <a:latin typeface="Arial" charset="0"/>
                          <a:cs typeface="Arial" charset="0"/>
                        </a:rPr>
                        <a:t>MS</a:t>
                      </a: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sz="1200" b="1" i="1" u="none" strike="noStrike" cap="none" normalizeH="0" baseline="0">
                          <a:ln>
                            <a:noFill/>
                          </a:ln>
                          <a:solidFill>
                            <a:schemeClr val="tx1"/>
                          </a:solidFill>
                          <a:effectLst/>
                          <a:latin typeface="Arial" charset="0"/>
                          <a:cs typeface="Arial" charset="0"/>
                        </a:rPr>
                        <a:t>F</a:t>
                      </a: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Pct val="100000"/>
                        <a:buFontTx/>
                        <a:buNone/>
                        <a:tabLst/>
                      </a:pPr>
                      <a:r>
                        <a:rPr kumimoji="0" lang="en-US" sz="1200" b="1" i="1" u="none" strike="noStrike" cap="none" normalizeH="0" baseline="0">
                          <a:ln>
                            <a:noFill/>
                          </a:ln>
                          <a:solidFill>
                            <a:schemeClr val="tx1"/>
                          </a:solidFill>
                          <a:effectLst/>
                          <a:latin typeface="Arial" charset="0"/>
                          <a:cs typeface="Arial" charset="0"/>
                        </a:rPr>
                        <a:t>Significance F</a:t>
                      </a: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7"/>
                  </a:ext>
                </a:extLst>
              </a:tr>
              <a:tr h="304821">
                <a:tc>
                  <a:txBody>
                    <a:body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a:ln>
                            <a:noFill/>
                          </a:ln>
                          <a:solidFill>
                            <a:schemeClr val="tx1"/>
                          </a:solidFill>
                          <a:effectLst/>
                          <a:latin typeface="Arial" charset="0"/>
                          <a:cs typeface="Arial" charset="0"/>
                        </a:rPr>
                        <a:t>Regression</a:t>
                      </a:r>
                    </a:p>
                  </a:txBody>
                  <a:tcPr marL="91439" marR="91439" marT="45729" marB="45729"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dirty="0">
                          <a:ln>
                            <a:noFill/>
                          </a:ln>
                          <a:solidFill>
                            <a:schemeClr val="tx1"/>
                          </a:solidFill>
                          <a:effectLst/>
                          <a:latin typeface="Arial" charset="0"/>
                          <a:cs typeface="Arial" charset="0"/>
                        </a:rPr>
                        <a:t>1</a:t>
                      </a:r>
                    </a:p>
                  </a:txBody>
                  <a:tcPr marL="91439" marR="91439" marT="45729" marB="45729"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a:ln>
                            <a:noFill/>
                          </a:ln>
                          <a:solidFill>
                            <a:schemeClr val="tx1"/>
                          </a:solidFill>
                          <a:effectLst/>
                          <a:latin typeface="Arial" charset="0"/>
                          <a:cs typeface="Arial" charset="0"/>
                        </a:rPr>
                        <a:t>18934.9348</a:t>
                      </a:r>
                    </a:p>
                  </a:txBody>
                  <a:tcPr marL="91439" marR="91439" marT="45729" marB="45729"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dirty="0">
                          <a:ln>
                            <a:noFill/>
                          </a:ln>
                          <a:solidFill>
                            <a:schemeClr val="tx1"/>
                          </a:solidFill>
                          <a:effectLst/>
                          <a:latin typeface="Arial" charset="0"/>
                          <a:cs typeface="Arial" charset="0"/>
                        </a:rPr>
                        <a:t>18934.9348</a:t>
                      </a:r>
                    </a:p>
                  </a:txBody>
                  <a:tcPr marL="91439" marR="91439" marT="45729" marB="45729"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sz="1400" b="1" i="0" u="none" strike="noStrike" cap="none" normalizeH="0" baseline="0" dirty="0">
                          <a:ln>
                            <a:noFill/>
                          </a:ln>
                          <a:solidFill>
                            <a:schemeClr val="tx1"/>
                          </a:solidFill>
                          <a:effectLst/>
                          <a:latin typeface="Arial" charset="0"/>
                          <a:cs typeface="Arial" charset="0"/>
                        </a:rPr>
                        <a:t>11.0848</a:t>
                      </a:r>
                      <a:endParaRPr kumimoji="0" lang="en-US" sz="1200" b="1" i="0" u="none" strike="noStrike" cap="none" normalizeH="0" baseline="0" dirty="0">
                        <a:ln>
                          <a:noFill/>
                        </a:ln>
                        <a:solidFill>
                          <a:schemeClr val="tx1"/>
                        </a:solidFill>
                        <a:effectLst/>
                        <a:latin typeface="Arial" charset="0"/>
                        <a:cs typeface="Arial" charset="0"/>
                      </a:endParaRPr>
                    </a:p>
                  </a:txBody>
                  <a:tcPr marL="91439" marR="91439" marT="45729" marB="45729"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accent1"/>
                    </a:solidFill>
                  </a:tcPr>
                </a:tc>
                <a:tc>
                  <a:txBody>
                    <a:body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sz="1400" b="1" i="0" u="none" strike="noStrike" cap="none" normalizeH="0" baseline="0" dirty="0">
                          <a:ln>
                            <a:noFill/>
                          </a:ln>
                          <a:solidFill>
                            <a:schemeClr val="tx1"/>
                          </a:solidFill>
                          <a:effectLst/>
                          <a:latin typeface="Arial" charset="0"/>
                          <a:cs typeface="Arial" charset="0"/>
                        </a:rPr>
                        <a:t>0.01039</a:t>
                      </a:r>
                    </a:p>
                  </a:txBody>
                  <a:tcPr marL="91439" marR="91439" marT="45729" marB="45729" anchor="b"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accent2"/>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8"/>
                  </a:ext>
                </a:extLst>
              </a:tr>
              <a:tr h="301687">
                <a:tc>
                  <a:txBody>
                    <a:body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a:ln>
                            <a:noFill/>
                          </a:ln>
                          <a:solidFill>
                            <a:schemeClr val="tx1"/>
                          </a:solidFill>
                          <a:effectLst/>
                          <a:latin typeface="Arial" charset="0"/>
                          <a:cs typeface="Arial" charset="0"/>
                        </a:rPr>
                        <a:t>Residual</a:t>
                      </a: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a:ln>
                            <a:noFill/>
                          </a:ln>
                          <a:solidFill>
                            <a:schemeClr val="tx1"/>
                          </a:solidFill>
                          <a:effectLst/>
                          <a:latin typeface="Arial" charset="0"/>
                          <a:cs typeface="Arial" charset="0"/>
                        </a:rPr>
                        <a:t>8</a:t>
                      </a: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a:ln>
                            <a:noFill/>
                          </a:ln>
                          <a:solidFill>
                            <a:schemeClr val="tx1"/>
                          </a:solidFill>
                          <a:effectLst/>
                          <a:latin typeface="Arial" charset="0"/>
                          <a:cs typeface="Arial" charset="0"/>
                        </a:rPr>
                        <a:t>13665.5652</a:t>
                      </a: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dirty="0">
                          <a:ln>
                            <a:noFill/>
                          </a:ln>
                          <a:solidFill>
                            <a:schemeClr val="tx1"/>
                          </a:solidFill>
                          <a:effectLst/>
                          <a:latin typeface="Arial" charset="0"/>
                          <a:cs typeface="Arial" charset="0"/>
                        </a:rPr>
                        <a:t>1708.1957</a:t>
                      </a: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dirty="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dirty="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9"/>
                  </a:ext>
                </a:extLst>
              </a:tr>
              <a:tr h="274377">
                <a:tc>
                  <a:txBody>
                    <a:body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a:ln>
                            <a:noFill/>
                          </a:ln>
                          <a:solidFill>
                            <a:schemeClr val="tx1"/>
                          </a:solidFill>
                          <a:effectLst/>
                          <a:latin typeface="Arial" charset="0"/>
                          <a:cs typeface="Arial" charset="0"/>
                        </a:rPr>
                        <a:t>Total</a:t>
                      </a:r>
                    </a:p>
                  </a:txBody>
                  <a:tcPr marL="91439" marR="91439" marT="45729" marB="45729"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a:ln>
                            <a:noFill/>
                          </a:ln>
                          <a:solidFill>
                            <a:schemeClr val="tx1"/>
                          </a:solidFill>
                          <a:effectLst/>
                          <a:latin typeface="Arial" charset="0"/>
                          <a:cs typeface="Arial" charset="0"/>
                        </a:rPr>
                        <a:t>9</a:t>
                      </a:r>
                    </a:p>
                  </a:txBody>
                  <a:tcPr marL="91439" marR="91439" marT="45729" marB="45729"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a:ln>
                            <a:noFill/>
                          </a:ln>
                          <a:solidFill>
                            <a:schemeClr val="tx1"/>
                          </a:solidFill>
                          <a:effectLst/>
                          <a:latin typeface="Arial" charset="0"/>
                          <a:cs typeface="Arial" charset="0"/>
                        </a:rPr>
                        <a:t>32600.5000</a:t>
                      </a:r>
                    </a:p>
                  </a:txBody>
                  <a:tcPr marL="91439" marR="91439" marT="45729" marB="45729"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a:ln>
                            <a:noFill/>
                          </a:ln>
                          <a:solidFill>
                            <a:schemeClr val="tx1"/>
                          </a:solidFill>
                          <a:effectLst/>
                          <a:latin typeface="Arial" charset="0"/>
                          <a:cs typeface="Arial" charset="0"/>
                        </a:rPr>
                        <a:t> </a:t>
                      </a:r>
                    </a:p>
                  </a:txBody>
                  <a:tcPr marL="91439" marR="91439" marT="45729" marB="45729"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a:ln>
                            <a:noFill/>
                          </a:ln>
                          <a:solidFill>
                            <a:schemeClr val="tx1"/>
                          </a:solidFill>
                          <a:effectLst/>
                          <a:latin typeface="Arial" charset="0"/>
                          <a:cs typeface="Arial" charset="0"/>
                        </a:rPr>
                        <a:t> </a:t>
                      </a:r>
                    </a:p>
                  </a:txBody>
                  <a:tcPr marL="91439" marR="91439" marT="45729" marB="45729"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Pct val="100000"/>
                        <a:buFontTx/>
                        <a:buNone/>
                        <a:tabLst/>
                      </a:pPr>
                      <a:r>
                        <a:rPr kumimoji="0" lang="en-US" sz="1200" b="1" i="0" u="none" strike="noStrike" cap="none" normalizeH="0" baseline="0">
                          <a:ln>
                            <a:noFill/>
                          </a:ln>
                          <a:solidFill>
                            <a:schemeClr val="tx1"/>
                          </a:solidFill>
                          <a:effectLst/>
                          <a:latin typeface="Arial" charset="0"/>
                          <a:cs typeface="Arial" charset="0"/>
                        </a:rPr>
                        <a:t> </a:t>
                      </a:r>
                    </a:p>
                  </a:txBody>
                  <a:tcPr marL="91439" marR="91439" marT="45729" marB="45729"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dirty="0">
                        <a:ln>
                          <a:noFill/>
                        </a:ln>
                        <a:solidFill>
                          <a:schemeClr val="tx1"/>
                        </a:solidFill>
                        <a:effectLst/>
                        <a:latin typeface="Arial" charset="0"/>
                        <a:cs typeface="Arial" charset="0"/>
                      </a:endParaRPr>
                    </a:p>
                  </a:txBody>
                  <a:tcPr marL="91439" marR="91439" marT="45729" marB="45729" anchor="b" horzOverflow="overflow">
                    <a:lnL>
                      <a:noFill/>
                    </a:lnL>
                    <a:lnR>
                      <a:noFill/>
                    </a:lnR>
                    <a:lnT>
                      <a:noFill/>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bl>
          </a:graphicData>
        </a:graphic>
      </p:graphicFrame>
      <p:sp>
        <p:nvSpPr>
          <p:cNvPr id="52308" name="Rectangle 2">
            <a:extLst>
              <a:ext uri="{FF2B5EF4-FFF2-40B4-BE49-F238E27FC236}">
                <a16:creationId xmlns:a16="http://schemas.microsoft.com/office/drawing/2014/main" id="{88996728-3F74-76D8-B73E-0180193B15B2}"/>
              </a:ext>
            </a:extLst>
          </p:cNvPr>
          <p:cNvSpPr>
            <a:spLocks noGrp="1" noChangeArrowheads="1"/>
          </p:cNvSpPr>
          <p:nvPr>
            <p:ph type="title"/>
          </p:nvPr>
        </p:nvSpPr>
        <p:spPr>
          <a:xfrm>
            <a:off x="1905000" y="249238"/>
            <a:ext cx="7924800" cy="990600"/>
          </a:xfrm>
        </p:spPr>
        <p:txBody>
          <a:bodyPr/>
          <a:lstStyle/>
          <a:p>
            <a:pPr eaLnBrk="1" hangingPunct="1"/>
            <a:r>
              <a:rPr lang="en-US" altLang="en-US" sz="3200"/>
              <a:t>F-Test for Significance: Excel Output</a:t>
            </a:r>
          </a:p>
        </p:txBody>
      </p:sp>
      <p:graphicFrame>
        <p:nvGraphicFramePr>
          <p:cNvPr id="52309" name="Object 89">
            <a:extLst>
              <a:ext uri="{FF2B5EF4-FFF2-40B4-BE49-F238E27FC236}">
                <a16:creationId xmlns:a16="http://schemas.microsoft.com/office/drawing/2014/main" id="{FABCDF66-2E33-DFE3-C762-3834768A75A1}"/>
              </a:ext>
            </a:extLst>
          </p:cNvPr>
          <p:cNvGraphicFramePr>
            <a:graphicFrameLocks noChangeAspect="1"/>
          </p:cNvGraphicFramePr>
          <p:nvPr/>
        </p:nvGraphicFramePr>
        <p:xfrm>
          <a:off x="5168900" y="2540000"/>
          <a:ext cx="4573588" cy="736600"/>
        </p:xfrm>
        <a:graphic>
          <a:graphicData uri="http://schemas.openxmlformats.org/presentationml/2006/ole">
            <mc:AlternateContent xmlns:mc="http://schemas.openxmlformats.org/markup-compatibility/2006">
              <mc:Choice xmlns:v="urn:schemas-microsoft-com:vml" Requires="v">
                <p:oleObj name="Equation" r:id="rId2" imgW="2273300" imgH="368300" progId="Equation.3">
                  <p:embed/>
                </p:oleObj>
              </mc:Choice>
              <mc:Fallback>
                <p:oleObj name="Equation" r:id="rId2" imgW="2273300" imgH="368300" progId="Equation.3">
                  <p:embed/>
                  <p:pic>
                    <p:nvPicPr>
                      <p:cNvPr id="52309" name="Object 89">
                        <a:extLst>
                          <a:ext uri="{FF2B5EF4-FFF2-40B4-BE49-F238E27FC236}">
                            <a16:creationId xmlns:a16="http://schemas.microsoft.com/office/drawing/2014/main" id="{FABCDF66-2E33-DFE3-C762-3834768A7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8900" y="2540000"/>
                        <a:ext cx="4573588" cy="736600"/>
                      </a:xfrm>
                      <a:prstGeom prst="rect">
                        <a:avLst/>
                      </a:prstGeom>
                      <a:solidFill>
                        <a:srgbClr val="C7DAF7"/>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2310" name="Line 89">
            <a:extLst>
              <a:ext uri="{FF2B5EF4-FFF2-40B4-BE49-F238E27FC236}">
                <a16:creationId xmlns:a16="http://schemas.microsoft.com/office/drawing/2014/main" id="{6B313A7C-994B-EDC6-A1DA-A610FF97D306}"/>
              </a:ext>
            </a:extLst>
          </p:cNvPr>
          <p:cNvSpPr>
            <a:spLocks noChangeShapeType="1"/>
          </p:cNvSpPr>
          <p:nvPr/>
        </p:nvSpPr>
        <p:spPr bwMode="auto">
          <a:xfrm flipV="1">
            <a:off x="4724400" y="4038600"/>
            <a:ext cx="381000" cy="533400"/>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2400"/>
          </a:p>
        </p:txBody>
      </p:sp>
      <p:sp>
        <p:nvSpPr>
          <p:cNvPr id="52311" name="Line 90">
            <a:extLst>
              <a:ext uri="{FF2B5EF4-FFF2-40B4-BE49-F238E27FC236}">
                <a16:creationId xmlns:a16="http://schemas.microsoft.com/office/drawing/2014/main" id="{25471050-CA05-70A0-A143-917BBC5E855E}"/>
              </a:ext>
            </a:extLst>
          </p:cNvPr>
          <p:cNvSpPr>
            <a:spLocks noChangeShapeType="1"/>
          </p:cNvSpPr>
          <p:nvPr/>
        </p:nvSpPr>
        <p:spPr bwMode="auto">
          <a:xfrm flipV="1">
            <a:off x="7848600" y="3124200"/>
            <a:ext cx="990600" cy="1447800"/>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2400"/>
          </a:p>
        </p:txBody>
      </p:sp>
      <p:sp>
        <p:nvSpPr>
          <p:cNvPr id="52312" name="Line 91">
            <a:extLst>
              <a:ext uri="{FF2B5EF4-FFF2-40B4-BE49-F238E27FC236}">
                <a16:creationId xmlns:a16="http://schemas.microsoft.com/office/drawing/2014/main" id="{70E96AC5-633D-3F5E-B597-C199EE49BA8D}"/>
              </a:ext>
            </a:extLst>
          </p:cNvPr>
          <p:cNvSpPr>
            <a:spLocks noChangeShapeType="1"/>
          </p:cNvSpPr>
          <p:nvPr/>
        </p:nvSpPr>
        <p:spPr bwMode="auto">
          <a:xfrm flipV="1">
            <a:off x="9296400" y="4191000"/>
            <a:ext cx="304800" cy="381000"/>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2400"/>
          </a:p>
        </p:txBody>
      </p:sp>
      <p:sp>
        <p:nvSpPr>
          <p:cNvPr id="52313" name="Text Box 92">
            <a:extLst>
              <a:ext uri="{FF2B5EF4-FFF2-40B4-BE49-F238E27FC236}">
                <a16:creationId xmlns:a16="http://schemas.microsoft.com/office/drawing/2014/main" id="{BBA59C89-3CA8-A173-D234-2712E6AA5956}"/>
              </a:ext>
            </a:extLst>
          </p:cNvPr>
          <p:cNvSpPr txBox="1">
            <a:spLocks noChangeArrowheads="1"/>
          </p:cNvSpPr>
          <p:nvPr/>
        </p:nvSpPr>
        <p:spPr bwMode="auto">
          <a:xfrm>
            <a:off x="5105400" y="3505201"/>
            <a:ext cx="2362200" cy="581025"/>
          </a:xfrm>
          <a:prstGeom prst="rect">
            <a:avLst/>
          </a:prstGeom>
          <a:solidFill>
            <a:srgbClr val="C7DAF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b="1"/>
              <a:t>With 1 and 8 degrees of freedom</a:t>
            </a:r>
          </a:p>
        </p:txBody>
      </p:sp>
      <p:sp>
        <p:nvSpPr>
          <p:cNvPr id="52314" name="Text Box 93">
            <a:extLst>
              <a:ext uri="{FF2B5EF4-FFF2-40B4-BE49-F238E27FC236}">
                <a16:creationId xmlns:a16="http://schemas.microsoft.com/office/drawing/2014/main" id="{E053D914-7192-432F-9243-5D9DC43EE7FC}"/>
              </a:ext>
            </a:extLst>
          </p:cNvPr>
          <p:cNvSpPr txBox="1">
            <a:spLocks noChangeArrowheads="1"/>
          </p:cNvSpPr>
          <p:nvPr/>
        </p:nvSpPr>
        <p:spPr bwMode="auto">
          <a:xfrm>
            <a:off x="9067800" y="3581401"/>
            <a:ext cx="1295400" cy="581025"/>
          </a:xfrm>
          <a:prstGeom prst="rect">
            <a:avLst/>
          </a:prstGeom>
          <a:solidFill>
            <a:srgbClr val="C7DAF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b="1"/>
              <a:t>p-value for the F-Test</a:t>
            </a:r>
          </a:p>
        </p:txBody>
      </p:sp>
      <p:sp>
        <p:nvSpPr>
          <p:cNvPr id="3" name="Rectangle 2">
            <a:extLst>
              <a:ext uri="{FF2B5EF4-FFF2-40B4-BE49-F238E27FC236}">
                <a16:creationId xmlns:a16="http://schemas.microsoft.com/office/drawing/2014/main" id="{7C1D49C2-486F-29CB-9F0B-2D94174C29C8}"/>
              </a:ext>
            </a:extLst>
          </p:cNvPr>
          <p:cNvSpPr/>
          <p:nvPr/>
        </p:nvSpPr>
        <p:spPr>
          <a:xfrm>
            <a:off x="3748088" y="4606925"/>
            <a:ext cx="9906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2400"/>
          </a:p>
        </p:txBody>
      </p:sp>
    </p:spTree>
    <p:extLst>
      <p:ext uri="{BB962C8B-B14F-4D97-AF65-F5344CB8AC3E}">
        <p14:creationId xmlns:p14="http://schemas.microsoft.com/office/powerpoint/2010/main" val="2885865674"/>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2B730688-F074-523E-ACBE-431A7716ADCB}"/>
              </a:ext>
            </a:extLst>
          </p:cNvPr>
          <p:cNvSpPr>
            <a:spLocks noChangeArrowheads="1"/>
          </p:cNvSpPr>
          <p:nvPr/>
        </p:nvSpPr>
        <p:spPr bwMode="auto">
          <a:xfrm>
            <a:off x="1905000" y="1752600"/>
            <a:ext cx="3810000" cy="914400"/>
          </a:xfrm>
          <a:prstGeom prst="rect">
            <a:avLst/>
          </a:prstGeom>
          <a:solidFill>
            <a:srgbClr val="FDE0BD"/>
          </a:solidFill>
          <a:ln w="9525" algn="ctr">
            <a:solidFill>
              <a:schemeClr val="tx1"/>
            </a:solidFill>
            <a:miter lim="800000"/>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53251" name="Rectangle 25">
            <a:extLst>
              <a:ext uri="{FF2B5EF4-FFF2-40B4-BE49-F238E27FC236}">
                <a16:creationId xmlns:a16="http://schemas.microsoft.com/office/drawing/2014/main" id="{5C7220AA-3818-5557-A14A-D902DC96891E}"/>
              </a:ext>
            </a:extLst>
          </p:cNvPr>
          <p:cNvSpPr>
            <a:spLocks noGrp="1" noChangeArrowheads="1"/>
          </p:cNvSpPr>
          <p:nvPr>
            <p:ph type="title"/>
          </p:nvPr>
        </p:nvSpPr>
        <p:spPr>
          <a:xfrm>
            <a:off x="1905000" y="122238"/>
            <a:ext cx="7924800" cy="990600"/>
          </a:xfrm>
        </p:spPr>
        <p:txBody>
          <a:bodyPr/>
          <a:lstStyle/>
          <a:p>
            <a:pPr defTabSz="914400" eaLnBrk="1" hangingPunct="1"/>
            <a:r>
              <a:rPr lang="en-US" altLang="en-US"/>
              <a:t>F Test for Significance</a:t>
            </a:r>
          </a:p>
        </p:txBody>
      </p:sp>
      <p:sp>
        <p:nvSpPr>
          <p:cNvPr id="53252" name="Rectangle 3">
            <a:extLst>
              <a:ext uri="{FF2B5EF4-FFF2-40B4-BE49-F238E27FC236}">
                <a16:creationId xmlns:a16="http://schemas.microsoft.com/office/drawing/2014/main" id="{783AC7DC-2B3A-02CB-B816-033FEB11ADCB}"/>
              </a:ext>
            </a:extLst>
          </p:cNvPr>
          <p:cNvSpPr>
            <a:spLocks noGrp="1" noChangeArrowheads="1"/>
          </p:cNvSpPr>
          <p:nvPr>
            <p:ph idx="1"/>
          </p:nvPr>
        </p:nvSpPr>
        <p:spPr>
          <a:xfrm>
            <a:off x="2133600" y="1746251"/>
            <a:ext cx="8077200" cy="4532313"/>
          </a:xfrm>
        </p:spPr>
        <p:txBody>
          <a:bodyPr lIns="90488" tIns="44450" rIns="90488" bIns="44450"/>
          <a:lstStyle/>
          <a:p>
            <a:pPr eaLnBrk="1" hangingPunct="1">
              <a:buFont typeface="Wingdings" panose="05000000000000000000" pitchFamily="2" charset="2"/>
              <a:buNone/>
            </a:pPr>
            <a:r>
              <a:rPr lang="en-US" altLang="en-US" sz="2400" b="1">
                <a:solidFill>
                  <a:schemeClr val="tx1"/>
                </a:solidFill>
              </a:rPr>
              <a:t>H</a:t>
            </a:r>
            <a:r>
              <a:rPr lang="en-US" altLang="en-US" sz="2400" b="1" baseline="-25000">
                <a:solidFill>
                  <a:schemeClr val="tx1"/>
                </a:solidFill>
              </a:rPr>
              <a:t>0</a:t>
            </a:r>
            <a:r>
              <a:rPr lang="en-US" altLang="en-US" sz="2400" b="1">
                <a:solidFill>
                  <a:schemeClr val="tx1"/>
                </a:solidFill>
              </a:rPr>
              <a:t>: </a:t>
            </a:r>
            <a:r>
              <a:rPr lang="el-GR" altLang="en-US" sz="2400" b="1">
                <a:solidFill>
                  <a:schemeClr val="tx1"/>
                </a:solidFill>
              </a:rPr>
              <a:t>β</a:t>
            </a:r>
            <a:r>
              <a:rPr lang="en-US" altLang="en-US" sz="2400" b="1">
                <a:solidFill>
                  <a:schemeClr val="tx1"/>
                </a:solidFill>
              </a:rPr>
              <a:t> = 0</a:t>
            </a:r>
          </a:p>
          <a:p>
            <a:pPr eaLnBrk="1" hangingPunct="1">
              <a:buFont typeface="Wingdings" panose="05000000000000000000" pitchFamily="2" charset="2"/>
              <a:buNone/>
            </a:pPr>
            <a:r>
              <a:rPr lang="en-US" altLang="en-US" sz="2400" b="1">
                <a:solidFill>
                  <a:schemeClr val="tx1"/>
                </a:solidFill>
              </a:rPr>
              <a:t>H</a:t>
            </a:r>
            <a:r>
              <a:rPr lang="en-US" altLang="en-US" sz="2400" b="1" baseline="-25000">
                <a:solidFill>
                  <a:schemeClr val="tx1"/>
                </a:solidFill>
              </a:rPr>
              <a:t>1</a:t>
            </a:r>
            <a:r>
              <a:rPr lang="en-US" altLang="en-US" sz="2400" b="1">
                <a:solidFill>
                  <a:schemeClr val="tx1"/>
                </a:solidFill>
              </a:rPr>
              <a:t>: </a:t>
            </a:r>
            <a:r>
              <a:rPr lang="el-GR" altLang="en-US" sz="2400" b="1">
                <a:solidFill>
                  <a:schemeClr val="tx1"/>
                </a:solidFill>
              </a:rPr>
              <a:t>β</a:t>
            </a:r>
            <a:r>
              <a:rPr lang="en-US" altLang="en-US" sz="2400" b="1">
                <a:solidFill>
                  <a:schemeClr val="tx1"/>
                </a:solidFill>
              </a:rPr>
              <a:t> ≠ 0</a:t>
            </a:r>
          </a:p>
          <a:p>
            <a:pPr eaLnBrk="1" hangingPunct="1">
              <a:buFont typeface="Wingdings" panose="05000000000000000000" pitchFamily="2" charset="2"/>
              <a:buNone/>
            </a:pPr>
            <a:r>
              <a:rPr lang="en-US" altLang="en-US" sz="2400">
                <a:sym typeface="Symbol" panose="05050102010706020507" pitchFamily="18" charset="2"/>
              </a:rPr>
              <a:t></a:t>
            </a:r>
            <a:r>
              <a:rPr lang="en-US" altLang="en-US" sz="2400"/>
              <a:t> = 0.05</a:t>
            </a:r>
          </a:p>
          <a:p>
            <a:pPr eaLnBrk="1" hangingPunct="1">
              <a:buFont typeface="Wingdings" panose="05000000000000000000" pitchFamily="2" charset="2"/>
              <a:buNone/>
            </a:pPr>
            <a:r>
              <a:rPr lang="en-US" altLang="en-US" sz="2400"/>
              <a:t>df</a:t>
            </a:r>
            <a:r>
              <a:rPr lang="en-US" altLang="en-US" sz="2400" baseline="-25000"/>
              <a:t>1</a:t>
            </a:r>
            <a:r>
              <a:rPr lang="en-US" altLang="en-US" sz="2400"/>
              <a:t>= 1      df</a:t>
            </a:r>
            <a:r>
              <a:rPr lang="en-US" altLang="en-US" sz="2400" baseline="-25000"/>
              <a:t>2</a:t>
            </a:r>
            <a:r>
              <a:rPr lang="en-US" altLang="en-US" sz="2400"/>
              <a:t> = 8 </a:t>
            </a:r>
            <a:endParaRPr lang="en-US" altLang="en-US" sz="2400" b="1"/>
          </a:p>
        </p:txBody>
      </p:sp>
      <p:sp>
        <p:nvSpPr>
          <p:cNvPr id="53253" name="Rectangle 4">
            <a:extLst>
              <a:ext uri="{FF2B5EF4-FFF2-40B4-BE49-F238E27FC236}">
                <a16:creationId xmlns:a16="http://schemas.microsoft.com/office/drawing/2014/main" id="{1843C3F4-3AFA-EF14-A46B-7E2E8D21C037}"/>
              </a:ext>
            </a:extLst>
          </p:cNvPr>
          <p:cNvSpPr>
            <a:spLocks noChangeArrowheads="1"/>
          </p:cNvSpPr>
          <p:nvPr/>
        </p:nvSpPr>
        <p:spPr bwMode="auto">
          <a:xfrm>
            <a:off x="5943600" y="1676400"/>
            <a:ext cx="3810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20000"/>
              </a:spcBef>
            </a:pPr>
            <a:r>
              <a:rPr lang="en-US" altLang="en-US" sz="2800" b="1">
                <a:solidFill>
                  <a:schemeClr val="bg1"/>
                </a:solidFill>
              </a:rPr>
              <a:t>Test Statistic: </a:t>
            </a:r>
            <a:endParaRPr lang="en-US" altLang="en-US" sz="2800">
              <a:solidFill>
                <a:schemeClr val="bg1"/>
              </a:solidFill>
            </a:endParaRPr>
          </a:p>
          <a:p>
            <a:pPr>
              <a:spcBef>
                <a:spcPct val="20000"/>
              </a:spcBef>
            </a:pPr>
            <a:endParaRPr lang="en-US" altLang="en-US" sz="2800"/>
          </a:p>
          <a:p>
            <a:pPr>
              <a:spcBef>
                <a:spcPct val="20000"/>
              </a:spcBef>
            </a:pPr>
            <a:endParaRPr lang="en-US" altLang="en-US" sz="2800"/>
          </a:p>
          <a:p>
            <a:pPr>
              <a:spcBef>
                <a:spcPct val="20000"/>
              </a:spcBef>
            </a:pPr>
            <a:r>
              <a:rPr lang="en-US" altLang="en-US" sz="2800" b="1">
                <a:solidFill>
                  <a:srgbClr val="C1BAF8"/>
                </a:solidFill>
              </a:rPr>
              <a:t>Decision:</a:t>
            </a:r>
            <a:endParaRPr lang="en-US" altLang="en-US" sz="2800">
              <a:solidFill>
                <a:srgbClr val="C1BAF8"/>
              </a:solidFill>
            </a:endParaRPr>
          </a:p>
          <a:p>
            <a:pPr>
              <a:spcBef>
                <a:spcPct val="20000"/>
              </a:spcBef>
            </a:pPr>
            <a:endParaRPr lang="en-US" altLang="en-US" sz="2800"/>
          </a:p>
          <a:p>
            <a:pPr>
              <a:spcBef>
                <a:spcPct val="20000"/>
              </a:spcBef>
            </a:pPr>
            <a:endParaRPr lang="en-US" altLang="en-US" sz="2800" b="1">
              <a:solidFill>
                <a:schemeClr val="folHlink"/>
              </a:solidFill>
            </a:endParaRPr>
          </a:p>
          <a:p>
            <a:pPr>
              <a:spcBef>
                <a:spcPct val="20000"/>
              </a:spcBef>
            </a:pPr>
            <a:r>
              <a:rPr lang="en-US" altLang="en-US" sz="2800" b="1">
                <a:solidFill>
                  <a:srgbClr val="C1BAF8"/>
                </a:solidFill>
              </a:rPr>
              <a:t>Conclusion:</a:t>
            </a:r>
            <a:endParaRPr lang="en-US" altLang="en-US" sz="2800">
              <a:solidFill>
                <a:srgbClr val="C1BAF8"/>
              </a:solidFill>
            </a:endParaRPr>
          </a:p>
          <a:p>
            <a:pPr latinLnBrk="1">
              <a:spcBef>
                <a:spcPct val="20000"/>
              </a:spcBef>
            </a:pPr>
            <a:endParaRPr lang="en-US" altLang="en-US" sz="2800"/>
          </a:p>
        </p:txBody>
      </p:sp>
      <p:sp>
        <p:nvSpPr>
          <p:cNvPr id="53254" name="Rectangle 5">
            <a:extLst>
              <a:ext uri="{FF2B5EF4-FFF2-40B4-BE49-F238E27FC236}">
                <a16:creationId xmlns:a16="http://schemas.microsoft.com/office/drawing/2014/main" id="{CCBD99E1-327F-CB57-BAF2-CE3DDDCDB3CF}"/>
              </a:ext>
            </a:extLst>
          </p:cNvPr>
          <p:cNvSpPr>
            <a:spLocks noChangeArrowheads="1"/>
          </p:cNvSpPr>
          <p:nvPr/>
        </p:nvSpPr>
        <p:spPr bwMode="auto">
          <a:xfrm>
            <a:off x="6172200" y="3733801"/>
            <a:ext cx="3733800" cy="525463"/>
          </a:xfrm>
          <a:prstGeom prst="rect">
            <a:avLst/>
          </a:prstGeom>
          <a:solidFill>
            <a:srgbClr val="FDE0BD"/>
          </a:solidFill>
          <a:ln w="9525">
            <a:solidFill>
              <a:schemeClr val="tx1"/>
            </a:solidFill>
            <a:miter lim="800000"/>
            <a:headEnd/>
            <a:tailEnd/>
          </a:ln>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800"/>
              <a:t>Reject H</a:t>
            </a:r>
            <a:r>
              <a:rPr lang="en-US" altLang="en-US" sz="2800" baseline="-25000"/>
              <a:t>0</a:t>
            </a:r>
            <a:r>
              <a:rPr lang="en-US" altLang="en-US" sz="2800"/>
              <a:t> at  </a:t>
            </a:r>
            <a:r>
              <a:rPr lang="en-US" altLang="en-US" sz="2800" b="1">
                <a:latin typeface="Symbol" panose="05050102010706020507" pitchFamily="18" charset="2"/>
              </a:rPr>
              <a:t></a:t>
            </a:r>
            <a:r>
              <a:rPr lang="en-US" altLang="en-US" sz="2800"/>
              <a:t> = 0.05</a:t>
            </a:r>
          </a:p>
        </p:txBody>
      </p:sp>
      <p:sp>
        <p:nvSpPr>
          <p:cNvPr id="59399" name="Rectangle 6">
            <a:extLst>
              <a:ext uri="{FF2B5EF4-FFF2-40B4-BE49-F238E27FC236}">
                <a16:creationId xmlns:a16="http://schemas.microsoft.com/office/drawing/2014/main" id="{A112CCA1-7207-6036-F702-93480BC61EAE}"/>
              </a:ext>
            </a:extLst>
          </p:cNvPr>
          <p:cNvSpPr>
            <a:spLocks noChangeArrowheads="1"/>
          </p:cNvSpPr>
          <p:nvPr/>
        </p:nvSpPr>
        <p:spPr bwMode="auto">
          <a:xfrm>
            <a:off x="6019800" y="5251451"/>
            <a:ext cx="4495800" cy="828675"/>
          </a:xfrm>
          <a:prstGeom prst="rect">
            <a:avLst/>
          </a:prstGeom>
          <a:solidFill>
            <a:schemeClr val="accent5"/>
          </a:solidFill>
          <a:ln>
            <a:noFill/>
          </a:ln>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defRPr/>
            </a:pPr>
            <a:r>
              <a:rPr lang="en-US" altLang="en-US" sz="2400" dirty="0"/>
              <a:t>There is sufficient evidence that house size affects selling price</a:t>
            </a:r>
          </a:p>
        </p:txBody>
      </p:sp>
      <p:sp>
        <p:nvSpPr>
          <p:cNvPr id="53256" name="Freeform 7">
            <a:extLst>
              <a:ext uri="{FF2B5EF4-FFF2-40B4-BE49-F238E27FC236}">
                <a16:creationId xmlns:a16="http://schemas.microsoft.com/office/drawing/2014/main" id="{7B2376B3-CA4B-DAE2-F31F-98CE4BC16D96}"/>
              </a:ext>
            </a:extLst>
          </p:cNvPr>
          <p:cNvSpPr>
            <a:spLocks/>
          </p:cNvSpPr>
          <p:nvPr/>
        </p:nvSpPr>
        <p:spPr bwMode="auto">
          <a:xfrm>
            <a:off x="3575050" y="5486400"/>
            <a:ext cx="1555750" cy="223838"/>
          </a:xfrm>
          <a:custGeom>
            <a:avLst/>
            <a:gdLst>
              <a:gd name="T0" fmla="*/ 2147483646 w 980"/>
              <a:gd name="T1" fmla="*/ 2147483646 h 154"/>
              <a:gd name="T2" fmla="*/ 0 w 980"/>
              <a:gd name="T3" fmla="*/ 0 h 154"/>
              <a:gd name="T4" fmla="*/ 2147483646 w 980"/>
              <a:gd name="T5" fmla="*/ 2147483646 h 154"/>
              <a:gd name="T6" fmla="*/ 2147483646 w 980"/>
              <a:gd name="T7" fmla="*/ 2147483646 h 154"/>
              <a:gd name="T8" fmla="*/ 2147483646 w 980"/>
              <a:gd name="T9" fmla="*/ 2147483646 h 154"/>
              <a:gd name="T10" fmla="*/ 2147483646 w 980"/>
              <a:gd name="T11" fmla="*/ 2147483646 h 154"/>
              <a:gd name="T12" fmla="*/ 2147483646 w 980"/>
              <a:gd name="T13" fmla="*/ 2147483646 h 154"/>
              <a:gd name="T14" fmla="*/ 2147483646 w 980"/>
              <a:gd name="T15" fmla="*/ 2147483646 h 154"/>
              <a:gd name="T16" fmla="*/ 2147483646 w 980"/>
              <a:gd name="T17" fmla="*/ 2147483646 h 154"/>
              <a:gd name="T18" fmla="*/ 2147483646 w 980"/>
              <a:gd name="T19" fmla="*/ 2147483646 h 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80"/>
              <a:gd name="T31" fmla="*/ 0 h 154"/>
              <a:gd name="T32" fmla="*/ 980 w 980"/>
              <a:gd name="T33" fmla="*/ 154 h 1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80" h="154">
                <a:moveTo>
                  <a:pt x="4" y="154"/>
                </a:moveTo>
                <a:lnTo>
                  <a:pt x="0" y="0"/>
                </a:lnTo>
                <a:lnTo>
                  <a:pt x="83" y="39"/>
                </a:lnTo>
                <a:lnTo>
                  <a:pt x="154" y="61"/>
                </a:lnTo>
                <a:lnTo>
                  <a:pt x="209" y="76"/>
                </a:lnTo>
                <a:lnTo>
                  <a:pt x="283" y="91"/>
                </a:lnTo>
                <a:lnTo>
                  <a:pt x="428" y="111"/>
                </a:lnTo>
                <a:lnTo>
                  <a:pt x="592" y="126"/>
                </a:lnTo>
                <a:lnTo>
                  <a:pt x="979" y="141"/>
                </a:lnTo>
                <a:lnTo>
                  <a:pt x="980" y="154"/>
                </a:lnTo>
              </a:path>
            </a:pathLst>
          </a:custGeom>
          <a:solidFill>
            <a:schemeClr val="accent2"/>
          </a:solidFill>
          <a:ln>
            <a:noFill/>
          </a:ln>
          <a:extLst>
            <a:ext uri="{91240B29-F687-4F45-9708-019B960494DF}">
              <a14:hiddenLine xmlns:a14="http://schemas.microsoft.com/office/drawing/2010/main" w="9525" cap="flat" cmpd="sng">
                <a:solidFill>
                  <a:srgbClr val="000000"/>
                </a:solidFill>
                <a:prstDash val="solid"/>
                <a:miter lim="800000"/>
                <a:headEnd type="none" w="med" len="med"/>
                <a:tailEnd type="none" w="med" len="med"/>
              </a14:hiddenLine>
            </a:ext>
          </a:extLst>
        </p:spPr>
        <p:txBody>
          <a:bodyPr wrap="none"/>
          <a:lstStyle/>
          <a:p>
            <a:endParaRPr lang="en-IN" sz="2400"/>
          </a:p>
        </p:txBody>
      </p:sp>
      <p:sp>
        <p:nvSpPr>
          <p:cNvPr id="53257" name="Freeform 8">
            <a:extLst>
              <a:ext uri="{FF2B5EF4-FFF2-40B4-BE49-F238E27FC236}">
                <a16:creationId xmlns:a16="http://schemas.microsoft.com/office/drawing/2014/main" id="{210C9D3B-0287-C267-C953-57849DAF6B05}"/>
              </a:ext>
            </a:extLst>
          </p:cNvPr>
          <p:cNvSpPr>
            <a:spLocks/>
          </p:cNvSpPr>
          <p:nvPr/>
        </p:nvSpPr>
        <p:spPr bwMode="auto">
          <a:xfrm>
            <a:off x="1897064" y="4100514"/>
            <a:ext cx="3513137" cy="1614487"/>
          </a:xfrm>
          <a:custGeom>
            <a:avLst/>
            <a:gdLst>
              <a:gd name="T0" fmla="*/ 0 w 3388"/>
              <a:gd name="T1" fmla="*/ 0 h 1023"/>
              <a:gd name="T2" fmla="*/ 0 w 3388"/>
              <a:gd name="T3" fmla="*/ 2147483646 h 1023"/>
              <a:gd name="T4" fmla="*/ 2147483646 w 3388"/>
              <a:gd name="T5" fmla="*/ 2147483646 h 1023"/>
              <a:gd name="T6" fmla="*/ 0 60000 65536"/>
              <a:gd name="T7" fmla="*/ 0 60000 65536"/>
              <a:gd name="T8" fmla="*/ 0 60000 65536"/>
              <a:gd name="T9" fmla="*/ 0 w 3388"/>
              <a:gd name="T10" fmla="*/ 0 h 1023"/>
              <a:gd name="T11" fmla="*/ 3388 w 3388"/>
              <a:gd name="T12" fmla="*/ 1023 h 1023"/>
            </a:gdLst>
            <a:ahLst/>
            <a:cxnLst>
              <a:cxn ang="T6">
                <a:pos x="T0" y="T1"/>
              </a:cxn>
              <a:cxn ang="T7">
                <a:pos x="T2" y="T3"/>
              </a:cxn>
              <a:cxn ang="T8">
                <a:pos x="T4" y="T5"/>
              </a:cxn>
            </a:cxnLst>
            <a:rect l="T9" t="T10" r="T11" b="T12"/>
            <a:pathLst>
              <a:path w="3388" h="1023">
                <a:moveTo>
                  <a:pt x="0" y="0"/>
                </a:moveTo>
                <a:lnTo>
                  <a:pt x="0" y="1022"/>
                </a:lnTo>
                <a:lnTo>
                  <a:pt x="3387" y="1022"/>
                </a:lnTo>
              </a:path>
            </a:pathLst>
          </a:custGeom>
          <a:noFill/>
          <a:ln w="25400" cap="rnd" cmpd="sng">
            <a:solidFill>
              <a:schemeClr val="bg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IN" sz="2400"/>
          </a:p>
        </p:txBody>
      </p:sp>
      <p:sp>
        <p:nvSpPr>
          <p:cNvPr id="53258" name="Rectangle 9">
            <a:extLst>
              <a:ext uri="{FF2B5EF4-FFF2-40B4-BE49-F238E27FC236}">
                <a16:creationId xmlns:a16="http://schemas.microsoft.com/office/drawing/2014/main" id="{A4E95950-8539-DE35-3284-BE33B5B64E9C}"/>
              </a:ext>
            </a:extLst>
          </p:cNvPr>
          <p:cNvSpPr>
            <a:spLocks noChangeArrowheads="1"/>
          </p:cNvSpPr>
          <p:nvPr/>
        </p:nvSpPr>
        <p:spPr bwMode="auto">
          <a:xfrm>
            <a:off x="1676400" y="5486401"/>
            <a:ext cx="4572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a:solidFill>
                  <a:schemeClr val="bg1"/>
                </a:solidFill>
              </a:rPr>
              <a:t>0</a:t>
            </a:r>
            <a:r>
              <a:rPr lang="en-US" altLang="en-US" sz="3600" b="1">
                <a:solidFill>
                  <a:schemeClr val="bg1"/>
                </a:solidFill>
              </a:rPr>
              <a:t> </a:t>
            </a:r>
          </a:p>
        </p:txBody>
      </p:sp>
      <p:sp>
        <p:nvSpPr>
          <p:cNvPr id="53259" name="Line 10">
            <a:extLst>
              <a:ext uri="{FF2B5EF4-FFF2-40B4-BE49-F238E27FC236}">
                <a16:creationId xmlns:a16="http://schemas.microsoft.com/office/drawing/2014/main" id="{280E4998-6668-2F0A-89F2-79FE0E9A10C0}"/>
              </a:ext>
            </a:extLst>
          </p:cNvPr>
          <p:cNvSpPr>
            <a:spLocks noChangeShapeType="1"/>
          </p:cNvSpPr>
          <p:nvPr/>
        </p:nvSpPr>
        <p:spPr bwMode="auto">
          <a:xfrm>
            <a:off x="2039939" y="4419600"/>
            <a:ext cx="3175"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2400"/>
          </a:p>
        </p:txBody>
      </p:sp>
      <p:sp>
        <p:nvSpPr>
          <p:cNvPr id="53260" name="Freeform 11">
            <a:extLst>
              <a:ext uri="{FF2B5EF4-FFF2-40B4-BE49-F238E27FC236}">
                <a16:creationId xmlns:a16="http://schemas.microsoft.com/office/drawing/2014/main" id="{BFECDB62-5ADD-A757-8341-935752D8A68D}"/>
              </a:ext>
            </a:extLst>
          </p:cNvPr>
          <p:cNvSpPr>
            <a:spLocks/>
          </p:cNvSpPr>
          <p:nvPr/>
        </p:nvSpPr>
        <p:spPr bwMode="auto">
          <a:xfrm>
            <a:off x="1905000" y="4343400"/>
            <a:ext cx="3429000" cy="1392238"/>
          </a:xfrm>
          <a:custGeom>
            <a:avLst/>
            <a:gdLst>
              <a:gd name="T0" fmla="*/ 0 w 3492"/>
              <a:gd name="T1" fmla="*/ 2147483646 h 1021"/>
              <a:gd name="T2" fmla="*/ 2147483646 w 3492"/>
              <a:gd name="T3" fmla="*/ 2147483646 h 1021"/>
              <a:gd name="T4" fmla="*/ 2147483646 w 3492"/>
              <a:gd name="T5" fmla="*/ 2147483646 h 1021"/>
              <a:gd name="T6" fmla="*/ 2147483646 w 3492"/>
              <a:gd name="T7" fmla="*/ 2147483646 h 1021"/>
              <a:gd name="T8" fmla="*/ 2147483646 w 3492"/>
              <a:gd name="T9" fmla="*/ 2147483646 h 1021"/>
              <a:gd name="T10" fmla="*/ 0 60000 65536"/>
              <a:gd name="T11" fmla="*/ 0 60000 65536"/>
              <a:gd name="T12" fmla="*/ 0 60000 65536"/>
              <a:gd name="T13" fmla="*/ 0 60000 65536"/>
              <a:gd name="T14" fmla="*/ 0 60000 65536"/>
              <a:gd name="T15" fmla="*/ 0 w 3492"/>
              <a:gd name="T16" fmla="*/ 0 h 1021"/>
              <a:gd name="T17" fmla="*/ 3492 w 3492"/>
              <a:gd name="T18" fmla="*/ 1021 h 1021"/>
            </a:gdLst>
            <a:ahLst/>
            <a:cxnLst>
              <a:cxn ang="T10">
                <a:pos x="T0" y="T1"/>
              </a:cxn>
              <a:cxn ang="T11">
                <a:pos x="T2" y="T3"/>
              </a:cxn>
              <a:cxn ang="T12">
                <a:pos x="T4" y="T5"/>
              </a:cxn>
              <a:cxn ang="T13">
                <a:pos x="T6" y="T7"/>
              </a:cxn>
              <a:cxn ang="T14">
                <a:pos x="T8" y="T9"/>
              </a:cxn>
            </a:cxnLst>
            <a:rect l="T15" t="T16" r="T17" b="T18"/>
            <a:pathLst>
              <a:path w="3492" h="1021">
                <a:moveTo>
                  <a:pt x="0" y="1011"/>
                </a:moveTo>
                <a:cubicBezTo>
                  <a:pt x="27" y="982"/>
                  <a:pt x="43" y="1005"/>
                  <a:pt x="162" y="837"/>
                </a:cubicBezTo>
                <a:cubicBezTo>
                  <a:pt x="281" y="669"/>
                  <a:pt x="453" y="0"/>
                  <a:pt x="714" y="3"/>
                </a:cubicBezTo>
                <a:cubicBezTo>
                  <a:pt x="975" y="6"/>
                  <a:pt x="1265" y="689"/>
                  <a:pt x="1728" y="855"/>
                </a:cubicBezTo>
                <a:cubicBezTo>
                  <a:pt x="2191" y="1021"/>
                  <a:pt x="3125" y="969"/>
                  <a:pt x="3492" y="999"/>
                </a:cubicBezTo>
              </a:path>
            </a:pathLst>
          </a:custGeom>
          <a:noFill/>
          <a:ln w="38100" cap="flat" cmpd="sng">
            <a:solidFill>
              <a:srgbClr val="C1BAF8"/>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IN" sz="2400"/>
          </a:p>
        </p:txBody>
      </p:sp>
      <p:sp>
        <p:nvSpPr>
          <p:cNvPr id="53261" name="Line 12">
            <a:extLst>
              <a:ext uri="{FF2B5EF4-FFF2-40B4-BE49-F238E27FC236}">
                <a16:creationId xmlns:a16="http://schemas.microsoft.com/office/drawing/2014/main" id="{D381AC3B-D5FA-4641-204F-4B94FAF25959}"/>
              </a:ext>
            </a:extLst>
          </p:cNvPr>
          <p:cNvSpPr>
            <a:spLocks noChangeShapeType="1"/>
          </p:cNvSpPr>
          <p:nvPr/>
        </p:nvSpPr>
        <p:spPr bwMode="auto">
          <a:xfrm>
            <a:off x="3581400" y="5486400"/>
            <a:ext cx="1588" cy="22860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2400"/>
          </a:p>
        </p:txBody>
      </p:sp>
      <p:sp>
        <p:nvSpPr>
          <p:cNvPr id="53262" name="Line 13">
            <a:extLst>
              <a:ext uri="{FF2B5EF4-FFF2-40B4-BE49-F238E27FC236}">
                <a16:creationId xmlns:a16="http://schemas.microsoft.com/office/drawing/2014/main" id="{E1042D3D-4153-3ABE-3E7A-9EBF99B0F77B}"/>
              </a:ext>
            </a:extLst>
          </p:cNvPr>
          <p:cNvSpPr>
            <a:spLocks noChangeShapeType="1"/>
          </p:cNvSpPr>
          <p:nvPr/>
        </p:nvSpPr>
        <p:spPr bwMode="auto">
          <a:xfrm flipH="1">
            <a:off x="3886200" y="5257800"/>
            <a:ext cx="228600" cy="304800"/>
          </a:xfrm>
          <a:prstGeom prst="line">
            <a:avLst/>
          </a:prstGeom>
          <a:noFill/>
          <a:ln w="9525">
            <a:solidFill>
              <a:schemeClr val="bg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2400"/>
          </a:p>
        </p:txBody>
      </p:sp>
      <p:sp>
        <p:nvSpPr>
          <p:cNvPr id="53263" name="Text Box 14">
            <a:extLst>
              <a:ext uri="{FF2B5EF4-FFF2-40B4-BE49-F238E27FC236}">
                <a16:creationId xmlns:a16="http://schemas.microsoft.com/office/drawing/2014/main" id="{52AF83C3-B5C7-9DF3-6331-84505E85BDFB}"/>
              </a:ext>
            </a:extLst>
          </p:cNvPr>
          <p:cNvSpPr txBox="1">
            <a:spLocks noChangeArrowheads="1"/>
          </p:cNvSpPr>
          <p:nvPr/>
        </p:nvSpPr>
        <p:spPr bwMode="auto">
          <a:xfrm>
            <a:off x="3429000" y="4953001"/>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solidFill>
                  <a:schemeClr val="bg1"/>
                </a:solidFill>
                <a:sym typeface="Symbol" panose="05050102010706020507" pitchFamily="18" charset="2"/>
              </a:rPr>
              <a:t> = .05</a:t>
            </a:r>
            <a:endParaRPr lang="en-US" altLang="en-US" sz="2000" baseline="-25000">
              <a:solidFill>
                <a:schemeClr val="bg1"/>
              </a:solidFill>
              <a:sym typeface="Symbol" panose="05050102010706020507" pitchFamily="18" charset="2"/>
            </a:endParaRPr>
          </a:p>
        </p:txBody>
      </p:sp>
      <p:sp>
        <p:nvSpPr>
          <p:cNvPr id="53264" name="Rectangle 15">
            <a:extLst>
              <a:ext uri="{FF2B5EF4-FFF2-40B4-BE49-F238E27FC236}">
                <a16:creationId xmlns:a16="http://schemas.microsoft.com/office/drawing/2014/main" id="{D48CD79E-98C4-1881-30B6-3FF0D9BF464B}"/>
              </a:ext>
            </a:extLst>
          </p:cNvPr>
          <p:cNvSpPr>
            <a:spLocks noChangeArrowheads="1"/>
          </p:cNvSpPr>
          <p:nvPr/>
        </p:nvSpPr>
        <p:spPr bwMode="auto">
          <a:xfrm>
            <a:off x="3124200" y="6096000"/>
            <a:ext cx="152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000" b="1">
                <a:solidFill>
                  <a:schemeClr val="hlink"/>
                </a:solidFill>
              </a:rPr>
              <a:t>F</a:t>
            </a:r>
            <a:r>
              <a:rPr lang="en-US" altLang="en-US" sz="2000" b="1" baseline="-25000">
                <a:solidFill>
                  <a:schemeClr val="hlink"/>
                </a:solidFill>
                <a:sym typeface="Symbol" panose="05050102010706020507" pitchFamily="18" charset="2"/>
              </a:rPr>
              <a:t>.05 </a:t>
            </a:r>
            <a:r>
              <a:rPr lang="en-US" altLang="en-US" sz="2000" b="1">
                <a:solidFill>
                  <a:schemeClr val="hlink"/>
                </a:solidFill>
              </a:rPr>
              <a:t>= 5.32</a:t>
            </a:r>
          </a:p>
        </p:txBody>
      </p:sp>
      <p:sp>
        <p:nvSpPr>
          <p:cNvPr id="53265" name="Line 16">
            <a:extLst>
              <a:ext uri="{FF2B5EF4-FFF2-40B4-BE49-F238E27FC236}">
                <a16:creationId xmlns:a16="http://schemas.microsoft.com/office/drawing/2014/main" id="{9C398D18-0304-62B9-F2F3-816ADA780BD3}"/>
              </a:ext>
            </a:extLst>
          </p:cNvPr>
          <p:cNvSpPr>
            <a:spLocks noChangeShapeType="1"/>
          </p:cNvSpPr>
          <p:nvPr/>
        </p:nvSpPr>
        <p:spPr bwMode="auto">
          <a:xfrm flipV="1">
            <a:off x="3581400" y="5715000"/>
            <a:ext cx="0" cy="457200"/>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2400"/>
          </a:p>
        </p:txBody>
      </p:sp>
      <p:sp>
        <p:nvSpPr>
          <p:cNvPr id="53266" name="Line 17">
            <a:extLst>
              <a:ext uri="{FF2B5EF4-FFF2-40B4-BE49-F238E27FC236}">
                <a16:creationId xmlns:a16="http://schemas.microsoft.com/office/drawing/2014/main" id="{784E469B-606B-6448-6F98-7449AC073280}"/>
              </a:ext>
            </a:extLst>
          </p:cNvPr>
          <p:cNvSpPr>
            <a:spLocks noChangeShapeType="1"/>
          </p:cNvSpPr>
          <p:nvPr/>
        </p:nvSpPr>
        <p:spPr bwMode="auto">
          <a:xfrm flipH="1">
            <a:off x="1981200" y="5943600"/>
            <a:ext cx="1600200" cy="0"/>
          </a:xfrm>
          <a:prstGeom prst="line">
            <a:avLst/>
          </a:prstGeom>
          <a:noFill/>
          <a:ln w="9525">
            <a:solidFill>
              <a:schemeClr val="bg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IN" sz="2400"/>
          </a:p>
        </p:txBody>
      </p:sp>
      <p:sp>
        <p:nvSpPr>
          <p:cNvPr id="53267" name="Line 18">
            <a:extLst>
              <a:ext uri="{FF2B5EF4-FFF2-40B4-BE49-F238E27FC236}">
                <a16:creationId xmlns:a16="http://schemas.microsoft.com/office/drawing/2014/main" id="{C16273B2-C9AB-1123-D2C4-14814E69CE74}"/>
              </a:ext>
            </a:extLst>
          </p:cNvPr>
          <p:cNvSpPr>
            <a:spLocks noChangeShapeType="1"/>
          </p:cNvSpPr>
          <p:nvPr/>
        </p:nvSpPr>
        <p:spPr bwMode="auto">
          <a:xfrm flipH="1">
            <a:off x="3581400" y="5943600"/>
            <a:ext cx="1752600" cy="0"/>
          </a:xfrm>
          <a:prstGeom prst="line">
            <a:avLst/>
          </a:prstGeom>
          <a:noFill/>
          <a:ln w="9525">
            <a:solidFill>
              <a:schemeClr val="bg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IN" sz="2400"/>
          </a:p>
        </p:txBody>
      </p:sp>
      <p:sp>
        <p:nvSpPr>
          <p:cNvPr id="53268" name="Rectangle 19">
            <a:extLst>
              <a:ext uri="{FF2B5EF4-FFF2-40B4-BE49-F238E27FC236}">
                <a16:creationId xmlns:a16="http://schemas.microsoft.com/office/drawing/2014/main" id="{7601DDA5-C611-2F13-D929-D5A27153228B}"/>
              </a:ext>
            </a:extLst>
          </p:cNvPr>
          <p:cNvSpPr>
            <a:spLocks noChangeArrowheads="1"/>
          </p:cNvSpPr>
          <p:nvPr/>
        </p:nvSpPr>
        <p:spPr bwMode="auto">
          <a:xfrm>
            <a:off x="3886200" y="58674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1400">
                <a:solidFill>
                  <a:schemeClr val="bg1"/>
                </a:solidFill>
              </a:rPr>
              <a:t>Reject H</a:t>
            </a:r>
            <a:r>
              <a:rPr lang="en-US" altLang="en-US" sz="1400" baseline="-25000">
                <a:solidFill>
                  <a:schemeClr val="bg1"/>
                </a:solidFill>
              </a:rPr>
              <a:t>0</a:t>
            </a:r>
          </a:p>
        </p:txBody>
      </p:sp>
      <p:sp>
        <p:nvSpPr>
          <p:cNvPr id="53269" name="Rectangle 20">
            <a:extLst>
              <a:ext uri="{FF2B5EF4-FFF2-40B4-BE49-F238E27FC236}">
                <a16:creationId xmlns:a16="http://schemas.microsoft.com/office/drawing/2014/main" id="{5C3D9F3B-3EA0-D455-E154-D3D10F1CC4A3}"/>
              </a:ext>
            </a:extLst>
          </p:cNvPr>
          <p:cNvSpPr>
            <a:spLocks noChangeArrowheads="1"/>
          </p:cNvSpPr>
          <p:nvPr/>
        </p:nvSpPr>
        <p:spPr bwMode="auto">
          <a:xfrm>
            <a:off x="2286000" y="5867401"/>
            <a:ext cx="914400" cy="48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1400">
                <a:solidFill>
                  <a:schemeClr val="bg1"/>
                </a:solidFill>
              </a:rPr>
              <a:t>Do not </a:t>
            </a:r>
          </a:p>
          <a:p>
            <a:pPr>
              <a:lnSpc>
                <a:spcPct val="20000"/>
              </a:lnSpc>
              <a:spcBef>
                <a:spcPct val="50000"/>
              </a:spcBef>
            </a:pPr>
            <a:r>
              <a:rPr lang="en-US" altLang="en-US" sz="1400">
                <a:solidFill>
                  <a:schemeClr val="bg1"/>
                </a:solidFill>
              </a:rPr>
              <a:t>reject H</a:t>
            </a:r>
            <a:r>
              <a:rPr lang="en-US" altLang="en-US" sz="1400" baseline="-25000">
                <a:solidFill>
                  <a:schemeClr val="bg1"/>
                </a:solidFill>
              </a:rPr>
              <a:t>0</a:t>
            </a:r>
          </a:p>
        </p:txBody>
      </p:sp>
      <p:graphicFrame>
        <p:nvGraphicFramePr>
          <p:cNvPr id="53270" name="Object 22">
            <a:extLst>
              <a:ext uri="{FF2B5EF4-FFF2-40B4-BE49-F238E27FC236}">
                <a16:creationId xmlns:a16="http://schemas.microsoft.com/office/drawing/2014/main" id="{FBE8C1D4-B229-9608-74F7-5C8D6A4E950F}"/>
              </a:ext>
            </a:extLst>
          </p:cNvPr>
          <p:cNvGraphicFramePr>
            <a:graphicFrameLocks noChangeAspect="1"/>
          </p:cNvGraphicFramePr>
          <p:nvPr/>
        </p:nvGraphicFramePr>
        <p:xfrm>
          <a:off x="6157914" y="2236788"/>
          <a:ext cx="2865437" cy="800100"/>
        </p:xfrm>
        <a:graphic>
          <a:graphicData uri="http://schemas.openxmlformats.org/presentationml/2006/ole">
            <mc:AlternateContent xmlns:mc="http://schemas.openxmlformats.org/markup-compatibility/2006">
              <mc:Choice xmlns:v="urn:schemas-microsoft-com:vml" Requires="v">
                <p:oleObj name="Equation" r:id="rId2" imgW="1295400" imgH="368300" progId="Equation.3">
                  <p:embed/>
                </p:oleObj>
              </mc:Choice>
              <mc:Fallback>
                <p:oleObj name="Equation" r:id="rId2" imgW="1295400" imgH="368300" progId="Equation.3">
                  <p:embed/>
                  <p:pic>
                    <p:nvPicPr>
                      <p:cNvPr id="53270" name="Object 22">
                        <a:extLst>
                          <a:ext uri="{FF2B5EF4-FFF2-40B4-BE49-F238E27FC236}">
                            <a16:creationId xmlns:a16="http://schemas.microsoft.com/office/drawing/2014/main" id="{FBE8C1D4-B229-9608-74F7-5C8D6A4E9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914" y="2236788"/>
                        <a:ext cx="2865437" cy="800100"/>
                      </a:xfrm>
                      <a:prstGeom prst="rect">
                        <a:avLst/>
                      </a:prstGeom>
                      <a:solidFill>
                        <a:srgbClr val="C7DAF7"/>
                      </a:solidFill>
                      <a:ln w="9525">
                        <a:solidFill>
                          <a:schemeClr val="tx1"/>
                        </a:solidFill>
                        <a:miter lim="800000"/>
                        <a:headEnd/>
                        <a:tailEnd/>
                      </a:ln>
                    </p:spPr>
                  </p:pic>
                </p:oleObj>
              </mc:Fallback>
            </mc:AlternateContent>
          </a:graphicData>
        </a:graphic>
      </p:graphicFrame>
      <p:sp>
        <p:nvSpPr>
          <p:cNvPr id="53271" name="Line 22">
            <a:extLst>
              <a:ext uri="{FF2B5EF4-FFF2-40B4-BE49-F238E27FC236}">
                <a16:creationId xmlns:a16="http://schemas.microsoft.com/office/drawing/2014/main" id="{2CEE8611-F5B9-D39F-2377-C9204C707B34}"/>
              </a:ext>
            </a:extLst>
          </p:cNvPr>
          <p:cNvSpPr>
            <a:spLocks noChangeShapeType="1"/>
          </p:cNvSpPr>
          <p:nvPr/>
        </p:nvSpPr>
        <p:spPr bwMode="auto">
          <a:xfrm>
            <a:off x="4953000" y="3886200"/>
            <a:ext cx="0" cy="1752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53272" name="Line 23">
            <a:extLst>
              <a:ext uri="{FF2B5EF4-FFF2-40B4-BE49-F238E27FC236}">
                <a16:creationId xmlns:a16="http://schemas.microsoft.com/office/drawing/2014/main" id="{6EFD58F4-9531-FE93-BA44-BF2BCFAACC09}"/>
              </a:ext>
            </a:extLst>
          </p:cNvPr>
          <p:cNvSpPr>
            <a:spLocks noChangeShapeType="1"/>
          </p:cNvSpPr>
          <p:nvPr/>
        </p:nvSpPr>
        <p:spPr bwMode="auto">
          <a:xfrm flipV="1">
            <a:off x="4953000" y="2743200"/>
            <a:ext cx="1219200" cy="11430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53273" name="Rectangle 24">
            <a:extLst>
              <a:ext uri="{FF2B5EF4-FFF2-40B4-BE49-F238E27FC236}">
                <a16:creationId xmlns:a16="http://schemas.microsoft.com/office/drawing/2014/main" id="{A5EE022B-CEF2-07FF-7004-364A565859E7}"/>
              </a:ext>
            </a:extLst>
          </p:cNvPr>
          <p:cNvSpPr>
            <a:spLocks noChangeArrowheads="1"/>
          </p:cNvSpPr>
          <p:nvPr/>
        </p:nvSpPr>
        <p:spPr bwMode="auto">
          <a:xfrm>
            <a:off x="2971800" y="3733800"/>
            <a:ext cx="13716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000" b="1">
                <a:solidFill>
                  <a:schemeClr val="hlink"/>
                </a:solidFill>
              </a:rPr>
              <a:t>Critical Value:  </a:t>
            </a:r>
          </a:p>
          <a:p>
            <a:pPr>
              <a:spcBef>
                <a:spcPct val="50000"/>
              </a:spcBef>
            </a:pPr>
            <a:r>
              <a:rPr lang="en-US" altLang="en-US" sz="2000" b="1">
                <a:solidFill>
                  <a:schemeClr val="hlink"/>
                </a:solidFill>
              </a:rPr>
              <a:t>F</a:t>
            </a:r>
            <a:r>
              <a:rPr lang="en-US" altLang="en-US" sz="2000" b="1" baseline="-25000">
                <a:solidFill>
                  <a:schemeClr val="hlink"/>
                </a:solidFill>
                <a:sym typeface="Symbol" panose="05050102010706020507" pitchFamily="18" charset="2"/>
              </a:rPr>
              <a:t> </a:t>
            </a:r>
            <a:r>
              <a:rPr lang="en-US" altLang="en-US" sz="2000" b="1">
                <a:solidFill>
                  <a:schemeClr val="hlink"/>
                </a:solidFill>
              </a:rPr>
              <a:t>= 5.32</a:t>
            </a:r>
          </a:p>
        </p:txBody>
      </p:sp>
      <p:sp>
        <p:nvSpPr>
          <p:cNvPr id="53274" name="Text Box 27">
            <a:extLst>
              <a:ext uri="{FF2B5EF4-FFF2-40B4-BE49-F238E27FC236}">
                <a16:creationId xmlns:a16="http://schemas.microsoft.com/office/drawing/2014/main" id="{FFDE3856-37A4-6C8C-4B23-FB201C282139}"/>
              </a:ext>
            </a:extLst>
          </p:cNvPr>
          <p:cNvSpPr txBox="1">
            <a:spLocks noChangeArrowheads="1"/>
          </p:cNvSpPr>
          <p:nvPr/>
        </p:nvSpPr>
        <p:spPr bwMode="auto">
          <a:xfrm>
            <a:off x="5334000" y="56388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solidFill>
                  <a:schemeClr val="bg1"/>
                </a:solidFill>
              </a:rPr>
              <a:t>F</a:t>
            </a:r>
          </a:p>
        </p:txBody>
      </p:sp>
      <p:sp>
        <p:nvSpPr>
          <p:cNvPr id="53275" name="AutoShape 28">
            <a:extLst>
              <a:ext uri="{FF2B5EF4-FFF2-40B4-BE49-F238E27FC236}">
                <a16:creationId xmlns:a16="http://schemas.microsoft.com/office/drawing/2014/main" id="{404D85C2-BE7C-23CB-37DF-CDE90D86FE04}"/>
              </a:ext>
            </a:extLst>
          </p:cNvPr>
          <p:cNvSpPr>
            <a:spLocks/>
          </p:cNvSpPr>
          <p:nvPr/>
        </p:nvSpPr>
        <p:spPr bwMode="auto">
          <a:xfrm rot="-5400000">
            <a:off x="3086100" y="2400300"/>
            <a:ext cx="228600" cy="2438400"/>
          </a:xfrm>
          <a:prstGeom prst="leftBrace">
            <a:avLst>
              <a:gd name="adj1" fmla="val 88889"/>
              <a:gd name="adj2" fmla="val 50000"/>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solidFill>
                <a:schemeClr val="bg1"/>
              </a:solidFill>
            </a:endParaRPr>
          </a:p>
        </p:txBody>
      </p:sp>
      <p:sp>
        <p:nvSpPr>
          <p:cNvPr id="53276" name="Text Box 80">
            <a:extLst>
              <a:ext uri="{FF2B5EF4-FFF2-40B4-BE49-F238E27FC236}">
                <a16:creationId xmlns:a16="http://schemas.microsoft.com/office/drawing/2014/main" id="{03FB474F-C019-64F0-2B60-98C0D860D25E}"/>
              </a:ext>
            </a:extLst>
          </p:cNvPr>
          <p:cNvSpPr txBox="1">
            <a:spLocks noChangeArrowheads="1"/>
          </p:cNvSpPr>
          <p:nvPr/>
        </p:nvSpPr>
        <p:spPr bwMode="auto">
          <a:xfrm>
            <a:off x="8991600" y="850901"/>
            <a:ext cx="1474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000" i="1">
                <a:solidFill>
                  <a:srgbClr val="FEA402"/>
                </a:solidFill>
              </a:rPr>
              <a:t>(continued)</a:t>
            </a:r>
          </a:p>
        </p:txBody>
      </p:sp>
    </p:spTree>
    <p:extLst>
      <p:ext uri="{BB962C8B-B14F-4D97-AF65-F5344CB8AC3E}">
        <p14:creationId xmlns:p14="http://schemas.microsoft.com/office/powerpoint/2010/main" val="1904240984"/>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4826264-D1D4-958F-476A-EA5155BD07B0}"/>
              </a:ext>
            </a:extLst>
          </p:cNvPr>
          <p:cNvSpPr>
            <a:spLocks noGrp="1" noChangeArrowheads="1"/>
          </p:cNvSpPr>
          <p:nvPr>
            <p:ph type="title"/>
          </p:nvPr>
        </p:nvSpPr>
        <p:spPr>
          <a:xfrm>
            <a:off x="2133600" y="228600"/>
            <a:ext cx="7924800" cy="914400"/>
          </a:xfrm>
        </p:spPr>
        <p:txBody>
          <a:bodyPr/>
          <a:lstStyle/>
          <a:p>
            <a:pPr eaLnBrk="1" hangingPunct="1">
              <a:lnSpc>
                <a:spcPct val="80000"/>
              </a:lnSpc>
            </a:pPr>
            <a:r>
              <a:rPr lang="en-US" altLang="en-US"/>
              <a:t>Inferences About the Slope</a:t>
            </a:r>
          </a:p>
        </p:txBody>
      </p:sp>
      <p:sp>
        <p:nvSpPr>
          <p:cNvPr id="54275" name="Rectangle 3">
            <a:extLst>
              <a:ext uri="{FF2B5EF4-FFF2-40B4-BE49-F238E27FC236}">
                <a16:creationId xmlns:a16="http://schemas.microsoft.com/office/drawing/2014/main" id="{56CE7D20-8BC7-AC94-5125-675774929E58}"/>
              </a:ext>
            </a:extLst>
          </p:cNvPr>
          <p:cNvSpPr>
            <a:spLocks noGrp="1" noChangeArrowheads="1"/>
          </p:cNvSpPr>
          <p:nvPr>
            <p:ph idx="1"/>
          </p:nvPr>
        </p:nvSpPr>
        <p:spPr>
          <a:xfrm>
            <a:off x="2133600" y="1492250"/>
            <a:ext cx="8077200" cy="2819400"/>
          </a:xfrm>
        </p:spPr>
        <p:txBody>
          <a:bodyPr/>
          <a:lstStyle/>
          <a:p>
            <a:pPr eaLnBrk="1" hangingPunct="1"/>
            <a:r>
              <a:rPr lang="en-US" altLang="en-US"/>
              <a:t>The standard error of the regression slope coefficient (b</a:t>
            </a:r>
            <a:r>
              <a:rPr lang="en-US" altLang="en-US" baseline="-25000"/>
              <a:t>1</a:t>
            </a:r>
            <a:r>
              <a:rPr lang="en-US" altLang="en-US"/>
              <a:t>) is estimated by</a:t>
            </a:r>
          </a:p>
        </p:txBody>
      </p:sp>
      <p:graphicFrame>
        <p:nvGraphicFramePr>
          <p:cNvPr id="54276" name="Object 8">
            <a:extLst>
              <a:ext uri="{FF2B5EF4-FFF2-40B4-BE49-F238E27FC236}">
                <a16:creationId xmlns:a16="http://schemas.microsoft.com/office/drawing/2014/main" id="{4AF56F88-EFFF-76BE-4D49-6361B69BB337}"/>
              </a:ext>
            </a:extLst>
          </p:cNvPr>
          <p:cNvGraphicFramePr>
            <a:graphicFrameLocks noChangeAspect="1"/>
          </p:cNvGraphicFramePr>
          <p:nvPr/>
        </p:nvGraphicFramePr>
        <p:xfrm>
          <a:off x="3762375" y="2743200"/>
          <a:ext cx="4667250" cy="1252538"/>
        </p:xfrm>
        <a:graphic>
          <a:graphicData uri="http://schemas.openxmlformats.org/presentationml/2006/ole">
            <mc:AlternateContent xmlns:mc="http://schemas.openxmlformats.org/markup-compatibility/2006">
              <mc:Choice xmlns:v="urn:schemas-microsoft-com:vml" Requires="v">
                <p:oleObj name="Equation" r:id="rId2" imgW="1892300" imgH="508000" progId="Equation.3">
                  <p:embed/>
                </p:oleObj>
              </mc:Choice>
              <mc:Fallback>
                <p:oleObj name="Equation" r:id="rId2" imgW="1892300" imgH="508000" progId="Equation.3">
                  <p:embed/>
                  <p:pic>
                    <p:nvPicPr>
                      <p:cNvPr id="54276" name="Object 8">
                        <a:extLst>
                          <a:ext uri="{FF2B5EF4-FFF2-40B4-BE49-F238E27FC236}">
                            <a16:creationId xmlns:a16="http://schemas.microsoft.com/office/drawing/2014/main" id="{4AF56F88-EFFF-76BE-4D49-6361B69BB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75" y="2743200"/>
                        <a:ext cx="4667250" cy="1252538"/>
                      </a:xfrm>
                      <a:prstGeom prst="rect">
                        <a:avLst/>
                      </a:prstGeom>
                      <a:solidFill>
                        <a:srgbClr val="FDE0BD"/>
                      </a:solidFill>
                      <a:ln w="9525">
                        <a:solidFill>
                          <a:schemeClr val="tx1"/>
                        </a:solidFill>
                        <a:miter lim="800000"/>
                        <a:headEnd/>
                        <a:tailEnd/>
                      </a:ln>
                    </p:spPr>
                  </p:pic>
                </p:oleObj>
              </mc:Fallback>
            </mc:AlternateContent>
          </a:graphicData>
        </a:graphic>
      </p:graphicFrame>
      <p:sp>
        <p:nvSpPr>
          <p:cNvPr id="181253" name="Rectangle 5">
            <a:extLst>
              <a:ext uri="{FF2B5EF4-FFF2-40B4-BE49-F238E27FC236}">
                <a16:creationId xmlns:a16="http://schemas.microsoft.com/office/drawing/2014/main" id="{BADF4CE4-99E9-B212-A4E1-9BE17627DEBA}"/>
              </a:ext>
            </a:extLst>
          </p:cNvPr>
          <p:cNvSpPr>
            <a:spLocks noChangeArrowheads="1"/>
          </p:cNvSpPr>
          <p:nvPr/>
        </p:nvSpPr>
        <p:spPr bwMode="auto">
          <a:xfrm>
            <a:off x="2209800" y="4389438"/>
            <a:ext cx="8153400" cy="2000250"/>
          </a:xfrm>
          <a:prstGeom prst="rect">
            <a:avLst/>
          </a:prstGeom>
          <a:solidFill>
            <a:schemeClr val="bg1"/>
          </a:solidFill>
          <a:ln w="19050" algn="ctr">
            <a:noFill/>
            <a:miter lim="800000"/>
            <a:headEnd/>
            <a:tailEnd/>
          </a:ln>
          <a:effectLst/>
        </p:spPr>
        <p:txBody>
          <a:bodyPr wrap="square">
            <a:spAutoFit/>
          </a:bodyPr>
          <a:lstStyle/>
          <a:p>
            <a:pPr>
              <a:defRPr/>
            </a:pPr>
            <a:r>
              <a:rPr lang="en-US" sz="2000" dirty="0">
                <a:solidFill>
                  <a:srgbClr val="000000"/>
                </a:solidFill>
                <a:cs typeface="+mn-cs"/>
              </a:rPr>
              <a:t>where:</a:t>
            </a:r>
          </a:p>
          <a:p>
            <a:pPr>
              <a:lnSpc>
                <a:spcPct val="160000"/>
              </a:lnSpc>
              <a:defRPr/>
            </a:pPr>
            <a:r>
              <a:rPr lang="en-US" sz="2000" dirty="0">
                <a:solidFill>
                  <a:srgbClr val="990000"/>
                </a:solidFill>
                <a:effectLst>
                  <a:outerShdw blurRad="38100" dist="38100" dir="2700000" algn="tl">
                    <a:srgbClr val="000000"/>
                  </a:outerShdw>
                </a:effectLst>
                <a:cs typeface="+mn-cs"/>
              </a:rPr>
              <a:t>	</a:t>
            </a:r>
            <a:r>
              <a:rPr lang="en-US" sz="2000" dirty="0">
                <a:solidFill>
                  <a:srgbClr val="000000"/>
                </a:solidFill>
                <a:cs typeface="+mn-cs"/>
              </a:rPr>
              <a:t>= Estimate of the standard error of the slope</a:t>
            </a:r>
          </a:p>
          <a:p>
            <a:pPr>
              <a:lnSpc>
                <a:spcPct val="120000"/>
              </a:lnSpc>
              <a:defRPr/>
            </a:pPr>
            <a:endParaRPr lang="en-US" sz="2000" dirty="0">
              <a:solidFill>
                <a:srgbClr val="000000"/>
              </a:solidFill>
              <a:cs typeface="+mn-cs"/>
            </a:endParaRPr>
          </a:p>
          <a:p>
            <a:pPr>
              <a:lnSpc>
                <a:spcPct val="120000"/>
              </a:lnSpc>
              <a:defRPr/>
            </a:pPr>
            <a:r>
              <a:rPr lang="en-US" sz="2000" dirty="0">
                <a:solidFill>
                  <a:srgbClr val="000000"/>
                </a:solidFill>
                <a:cs typeface="+mn-cs"/>
              </a:rPr>
              <a:t>		     = Standard error of the estimate</a:t>
            </a:r>
          </a:p>
          <a:p>
            <a:pPr>
              <a:lnSpc>
                <a:spcPct val="120000"/>
              </a:lnSpc>
              <a:defRPr/>
            </a:pPr>
            <a:endParaRPr lang="en-US" sz="2000" dirty="0">
              <a:solidFill>
                <a:srgbClr val="000000"/>
              </a:solidFill>
              <a:cs typeface="+mn-cs"/>
            </a:endParaRPr>
          </a:p>
        </p:txBody>
      </p:sp>
      <p:graphicFrame>
        <p:nvGraphicFramePr>
          <p:cNvPr id="54278" name="Object 9">
            <a:extLst>
              <a:ext uri="{FF2B5EF4-FFF2-40B4-BE49-F238E27FC236}">
                <a16:creationId xmlns:a16="http://schemas.microsoft.com/office/drawing/2014/main" id="{E6AFB64E-96DC-766F-FFEC-274EDBA1488C}"/>
              </a:ext>
            </a:extLst>
          </p:cNvPr>
          <p:cNvGraphicFramePr>
            <a:graphicFrameLocks noChangeAspect="1"/>
          </p:cNvGraphicFramePr>
          <p:nvPr/>
        </p:nvGraphicFramePr>
        <p:xfrm>
          <a:off x="2590801" y="4824413"/>
          <a:ext cx="568325" cy="565150"/>
        </p:xfrm>
        <a:graphic>
          <a:graphicData uri="http://schemas.openxmlformats.org/presentationml/2006/ole">
            <mc:AlternateContent xmlns:mc="http://schemas.openxmlformats.org/markup-compatibility/2006">
              <mc:Choice xmlns:v="urn:schemas-microsoft-com:vml" Requires="v">
                <p:oleObj name="Equation" r:id="rId4" imgW="241195" imgH="241195" progId="Equation.3">
                  <p:embed/>
                </p:oleObj>
              </mc:Choice>
              <mc:Fallback>
                <p:oleObj name="Equation" r:id="rId4" imgW="241195" imgH="241195" progId="Equation.3">
                  <p:embed/>
                  <p:pic>
                    <p:nvPicPr>
                      <p:cNvPr id="54278" name="Object 9">
                        <a:extLst>
                          <a:ext uri="{FF2B5EF4-FFF2-40B4-BE49-F238E27FC236}">
                            <a16:creationId xmlns:a16="http://schemas.microsoft.com/office/drawing/2014/main" id="{E6AFB64E-96DC-766F-FFEC-274EDBA148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1" y="4824413"/>
                        <a:ext cx="56832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79" name="Object 10">
            <a:extLst>
              <a:ext uri="{FF2B5EF4-FFF2-40B4-BE49-F238E27FC236}">
                <a16:creationId xmlns:a16="http://schemas.microsoft.com/office/drawing/2014/main" id="{B9D9CAE8-C1E7-E83E-9E25-36F50DDA4908}"/>
              </a:ext>
            </a:extLst>
          </p:cNvPr>
          <p:cNvGraphicFramePr>
            <a:graphicFrameLocks noChangeAspect="1"/>
          </p:cNvGraphicFramePr>
          <p:nvPr/>
        </p:nvGraphicFramePr>
        <p:xfrm>
          <a:off x="2659064" y="5434013"/>
          <a:ext cx="1684337" cy="842962"/>
        </p:xfrm>
        <a:graphic>
          <a:graphicData uri="http://schemas.openxmlformats.org/presentationml/2006/ole">
            <mc:AlternateContent xmlns:mc="http://schemas.openxmlformats.org/markup-compatibility/2006">
              <mc:Choice xmlns:v="urn:schemas-microsoft-com:vml" Requires="v">
                <p:oleObj name="Equation" r:id="rId6" imgW="888614" imgH="444307" progId="Equation.3">
                  <p:embed/>
                </p:oleObj>
              </mc:Choice>
              <mc:Fallback>
                <p:oleObj name="Equation" r:id="rId6" imgW="888614" imgH="444307" progId="Equation.3">
                  <p:embed/>
                  <p:pic>
                    <p:nvPicPr>
                      <p:cNvPr id="54279" name="Object 10">
                        <a:extLst>
                          <a:ext uri="{FF2B5EF4-FFF2-40B4-BE49-F238E27FC236}">
                            <a16:creationId xmlns:a16="http://schemas.microsoft.com/office/drawing/2014/main" id="{B9D9CAE8-C1E7-E83E-9E25-36F50DDA49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9064" y="5434013"/>
                        <a:ext cx="1684337"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90049068"/>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F62FAEB1-6C7D-2093-00B7-70459C8C40C1}"/>
              </a:ext>
            </a:extLst>
          </p:cNvPr>
          <p:cNvSpPr>
            <a:spLocks noGrp="1" noChangeArrowheads="1"/>
          </p:cNvSpPr>
          <p:nvPr>
            <p:ph type="title"/>
          </p:nvPr>
        </p:nvSpPr>
        <p:spPr>
          <a:xfrm>
            <a:off x="1905000" y="257175"/>
            <a:ext cx="8382000" cy="990600"/>
          </a:xfrm>
        </p:spPr>
        <p:txBody>
          <a:bodyPr/>
          <a:lstStyle/>
          <a:p>
            <a:pPr eaLnBrk="1" hangingPunct="1"/>
            <a:r>
              <a:rPr lang="en-US" altLang="en-US"/>
              <a:t>Inferences About the Slope: t-test</a:t>
            </a:r>
          </a:p>
        </p:txBody>
      </p:sp>
      <p:sp>
        <p:nvSpPr>
          <p:cNvPr id="55299" name="Rectangle 3">
            <a:extLst>
              <a:ext uri="{FF2B5EF4-FFF2-40B4-BE49-F238E27FC236}">
                <a16:creationId xmlns:a16="http://schemas.microsoft.com/office/drawing/2014/main" id="{36D4D8E2-9843-43C8-957E-7BFEC89836DC}"/>
              </a:ext>
            </a:extLst>
          </p:cNvPr>
          <p:cNvSpPr>
            <a:spLocks noGrp="1" noChangeArrowheads="1"/>
          </p:cNvSpPr>
          <p:nvPr>
            <p:ph idx="1"/>
          </p:nvPr>
        </p:nvSpPr>
        <p:spPr>
          <a:xfrm>
            <a:off x="2057400" y="1571626"/>
            <a:ext cx="8077200" cy="4532313"/>
          </a:xfrm>
        </p:spPr>
        <p:txBody>
          <a:bodyPr/>
          <a:lstStyle/>
          <a:p>
            <a:pPr eaLnBrk="1" hangingPunct="1">
              <a:lnSpc>
                <a:spcPct val="90000"/>
              </a:lnSpc>
            </a:pPr>
            <a:r>
              <a:rPr lang="en-US" altLang="en-US" b="1"/>
              <a:t>t-test for a population slope</a:t>
            </a:r>
          </a:p>
          <a:p>
            <a:pPr lvl="1" eaLnBrk="1" hangingPunct="1">
              <a:lnSpc>
                <a:spcPct val="90000"/>
              </a:lnSpc>
            </a:pPr>
            <a:r>
              <a:rPr lang="en-US" altLang="en-US"/>
              <a:t>Is there a linear relationship between X and Y?</a:t>
            </a:r>
          </a:p>
          <a:p>
            <a:pPr eaLnBrk="1" hangingPunct="1">
              <a:lnSpc>
                <a:spcPct val="90000"/>
              </a:lnSpc>
            </a:pPr>
            <a:r>
              <a:rPr lang="en-US" altLang="en-US"/>
              <a:t>Null and alternative hypotheses</a:t>
            </a:r>
          </a:p>
          <a:p>
            <a:pPr lvl="1" eaLnBrk="1" hangingPunct="1">
              <a:lnSpc>
                <a:spcPct val="90000"/>
              </a:lnSpc>
            </a:pPr>
            <a:r>
              <a:rPr lang="en-US" altLang="en-US">
                <a:solidFill>
                  <a:schemeClr val="accent1"/>
                </a:solidFill>
              </a:rPr>
              <a:t>  </a:t>
            </a:r>
            <a:r>
              <a:rPr lang="en-US" altLang="en-US" b="1">
                <a:solidFill>
                  <a:schemeClr val="accent1"/>
                </a:solidFill>
              </a:rPr>
              <a:t>H</a:t>
            </a:r>
            <a:r>
              <a:rPr lang="en-US" altLang="en-US" b="1" baseline="-25000">
                <a:solidFill>
                  <a:schemeClr val="accent1"/>
                </a:solidFill>
              </a:rPr>
              <a:t>0</a:t>
            </a:r>
            <a:r>
              <a:rPr lang="en-US" altLang="en-US" b="1">
                <a:solidFill>
                  <a:schemeClr val="accent1"/>
                </a:solidFill>
              </a:rPr>
              <a:t>:  </a:t>
            </a:r>
            <a:r>
              <a:rPr lang="el-GR" altLang="en-US" b="1">
                <a:solidFill>
                  <a:schemeClr val="accent1"/>
                </a:solidFill>
              </a:rPr>
              <a:t>β</a:t>
            </a:r>
            <a:r>
              <a:rPr lang="en-US" altLang="en-US" b="1" baseline="-25000">
                <a:solidFill>
                  <a:schemeClr val="accent1"/>
                </a:solidFill>
              </a:rPr>
              <a:t>1</a:t>
            </a:r>
            <a:r>
              <a:rPr lang="en-US" altLang="en-US" b="1">
                <a:solidFill>
                  <a:schemeClr val="accent1"/>
                </a:solidFill>
              </a:rPr>
              <a:t> = 0</a:t>
            </a:r>
            <a:r>
              <a:rPr lang="en-US" altLang="en-US"/>
              <a:t>	(no linear relationship)</a:t>
            </a:r>
          </a:p>
          <a:p>
            <a:pPr lvl="1" eaLnBrk="1" hangingPunct="1">
              <a:lnSpc>
                <a:spcPct val="90000"/>
              </a:lnSpc>
            </a:pPr>
            <a:r>
              <a:rPr lang="en-US" altLang="en-US"/>
              <a:t>  </a:t>
            </a:r>
            <a:r>
              <a:rPr lang="en-US" altLang="en-US" b="1">
                <a:solidFill>
                  <a:schemeClr val="accent1"/>
                </a:solidFill>
              </a:rPr>
              <a:t>H</a:t>
            </a:r>
            <a:r>
              <a:rPr lang="en-US" altLang="en-US" b="1" baseline="-25000">
                <a:solidFill>
                  <a:schemeClr val="accent1"/>
                </a:solidFill>
              </a:rPr>
              <a:t>1</a:t>
            </a:r>
            <a:r>
              <a:rPr lang="en-US" altLang="en-US" b="1">
                <a:solidFill>
                  <a:schemeClr val="accent1"/>
                </a:solidFill>
              </a:rPr>
              <a:t>:  </a:t>
            </a:r>
            <a:r>
              <a:rPr lang="el-GR" altLang="en-US" b="1">
                <a:solidFill>
                  <a:schemeClr val="accent1"/>
                </a:solidFill>
              </a:rPr>
              <a:t>β</a:t>
            </a:r>
            <a:r>
              <a:rPr lang="en-US" altLang="en-US" b="1" baseline="-25000">
                <a:solidFill>
                  <a:schemeClr val="accent1"/>
                </a:solidFill>
              </a:rPr>
              <a:t>1</a:t>
            </a:r>
            <a:r>
              <a:rPr lang="en-US" altLang="en-US" b="1">
                <a:solidFill>
                  <a:schemeClr val="accent1"/>
                </a:solidFill>
              </a:rPr>
              <a:t> </a:t>
            </a:r>
            <a:r>
              <a:rPr lang="en-US" altLang="en-US" b="1">
                <a:solidFill>
                  <a:schemeClr val="accent1"/>
                </a:solidFill>
                <a:cs typeface="Times New Roman" panose="02020603050405020304" pitchFamily="18" charset="0"/>
              </a:rPr>
              <a:t>≠</a:t>
            </a:r>
            <a:r>
              <a:rPr lang="en-US" altLang="en-US" b="1">
                <a:solidFill>
                  <a:schemeClr val="accent1"/>
                </a:solidFill>
              </a:rPr>
              <a:t> 0</a:t>
            </a:r>
            <a:r>
              <a:rPr lang="en-US" altLang="en-US"/>
              <a:t>	(linear relationship does exist)</a:t>
            </a:r>
          </a:p>
          <a:p>
            <a:pPr eaLnBrk="1" hangingPunct="1">
              <a:lnSpc>
                <a:spcPct val="90000"/>
              </a:lnSpc>
            </a:pPr>
            <a:r>
              <a:rPr lang="en-US" altLang="en-US"/>
              <a:t>Test statistic</a:t>
            </a:r>
            <a:r>
              <a:rPr lang="en-US" altLang="en-US" sz="3100"/>
              <a:t>  </a:t>
            </a:r>
          </a:p>
        </p:txBody>
      </p:sp>
      <p:graphicFrame>
        <p:nvGraphicFramePr>
          <p:cNvPr id="55300" name="Object 6">
            <a:extLst>
              <a:ext uri="{FF2B5EF4-FFF2-40B4-BE49-F238E27FC236}">
                <a16:creationId xmlns:a16="http://schemas.microsoft.com/office/drawing/2014/main" id="{AAC0902B-C6C7-29E0-6A8F-DD930B9E1404}"/>
              </a:ext>
            </a:extLst>
          </p:cNvPr>
          <p:cNvGraphicFramePr>
            <a:graphicFrameLocks noChangeAspect="1"/>
          </p:cNvGraphicFramePr>
          <p:nvPr/>
        </p:nvGraphicFramePr>
        <p:xfrm>
          <a:off x="4422776" y="4246564"/>
          <a:ext cx="2778125" cy="1296987"/>
        </p:xfrm>
        <a:graphic>
          <a:graphicData uri="http://schemas.openxmlformats.org/presentationml/2006/ole">
            <mc:AlternateContent xmlns:mc="http://schemas.openxmlformats.org/markup-compatibility/2006">
              <mc:Choice xmlns:v="urn:schemas-microsoft-com:vml" Requires="v">
                <p:oleObj name="Equation" r:id="rId2" imgW="977900" imgH="457200" progId="Equation.3">
                  <p:embed/>
                </p:oleObj>
              </mc:Choice>
              <mc:Fallback>
                <p:oleObj name="Equation" r:id="rId2" imgW="977900" imgH="457200" progId="Equation.3">
                  <p:embed/>
                  <p:pic>
                    <p:nvPicPr>
                      <p:cNvPr id="55300" name="Object 6">
                        <a:extLst>
                          <a:ext uri="{FF2B5EF4-FFF2-40B4-BE49-F238E27FC236}">
                            <a16:creationId xmlns:a16="http://schemas.microsoft.com/office/drawing/2014/main" id="{AAC0902B-C6C7-29E0-6A8F-DD930B9E1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776" y="4246564"/>
                        <a:ext cx="2778125" cy="12969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1" name="Object 7">
            <a:extLst>
              <a:ext uri="{FF2B5EF4-FFF2-40B4-BE49-F238E27FC236}">
                <a16:creationId xmlns:a16="http://schemas.microsoft.com/office/drawing/2014/main" id="{4B592D6F-5D44-99CB-F1ED-0F6091A80BCC}"/>
              </a:ext>
            </a:extLst>
          </p:cNvPr>
          <p:cNvGraphicFramePr>
            <a:graphicFrameLocks noChangeAspect="1"/>
          </p:cNvGraphicFramePr>
          <p:nvPr/>
        </p:nvGraphicFramePr>
        <p:xfrm>
          <a:off x="4916488" y="5727700"/>
          <a:ext cx="1676400" cy="419100"/>
        </p:xfrm>
        <a:graphic>
          <a:graphicData uri="http://schemas.openxmlformats.org/presentationml/2006/ole">
            <mc:AlternateContent xmlns:mc="http://schemas.openxmlformats.org/markup-compatibility/2006">
              <mc:Choice xmlns:v="urn:schemas-microsoft-com:vml" Requires="v">
                <p:oleObj name="Equation" r:id="rId4" imgW="710891" imgH="177723" progId="Equation.3">
                  <p:embed/>
                </p:oleObj>
              </mc:Choice>
              <mc:Fallback>
                <p:oleObj name="Equation" r:id="rId4" imgW="710891" imgH="177723" progId="Equation.3">
                  <p:embed/>
                  <p:pic>
                    <p:nvPicPr>
                      <p:cNvPr id="55301" name="Object 7">
                        <a:extLst>
                          <a:ext uri="{FF2B5EF4-FFF2-40B4-BE49-F238E27FC236}">
                            <a16:creationId xmlns:a16="http://schemas.microsoft.com/office/drawing/2014/main" id="{4B592D6F-5D44-99CB-F1ED-0F6091A80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6488" y="5727700"/>
                        <a:ext cx="1676400" cy="419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2" name="Rectangle 6">
            <a:extLst>
              <a:ext uri="{FF2B5EF4-FFF2-40B4-BE49-F238E27FC236}">
                <a16:creationId xmlns:a16="http://schemas.microsoft.com/office/drawing/2014/main" id="{C766841B-23B6-1CF6-347D-0BBB66025B4C}"/>
              </a:ext>
            </a:extLst>
          </p:cNvPr>
          <p:cNvSpPr>
            <a:spLocks noChangeArrowheads="1"/>
          </p:cNvSpPr>
          <p:nvPr/>
        </p:nvSpPr>
        <p:spPr bwMode="auto">
          <a:xfrm>
            <a:off x="7696200" y="4267201"/>
            <a:ext cx="28194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1800">
                <a:solidFill>
                  <a:schemeClr val="bg1"/>
                </a:solidFill>
                <a:latin typeface="Times New Roman" panose="02020603050405020304" pitchFamily="18" charset="0"/>
              </a:rPr>
              <a:t>where:</a:t>
            </a:r>
          </a:p>
          <a:p>
            <a:pPr>
              <a:spcBef>
                <a:spcPct val="50000"/>
              </a:spcBef>
            </a:pPr>
            <a:r>
              <a:rPr lang="en-US" altLang="en-US" sz="1800">
                <a:solidFill>
                  <a:schemeClr val="bg1"/>
                </a:solidFill>
                <a:latin typeface="Times New Roman" panose="02020603050405020304" pitchFamily="18" charset="0"/>
              </a:rPr>
              <a:t> b</a:t>
            </a:r>
            <a:r>
              <a:rPr lang="en-US" altLang="en-US" sz="1800" baseline="-25000">
                <a:solidFill>
                  <a:schemeClr val="bg1"/>
                </a:solidFill>
                <a:latin typeface="Times New Roman" panose="02020603050405020304" pitchFamily="18" charset="0"/>
              </a:rPr>
              <a:t>1</a:t>
            </a:r>
            <a:r>
              <a:rPr lang="en-US" altLang="en-US" sz="1800">
                <a:solidFill>
                  <a:schemeClr val="bg1"/>
                </a:solidFill>
                <a:latin typeface="Times New Roman" panose="02020603050405020304" pitchFamily="18" charset="0"/>
              </a:rPr>
              <a:t> = regression slope</a:t>
            </a:r>
          </a:p>
          <a:p>
            <a:pPr>
              <a:lnSpc>
                <a:spcPct val="30000"/>
              </a:lnSpc>
              <a:spcBef>
                <a:spcPct val="50000"/>
              </a:spcBef>
            </a:pPr>
            <a:r>
              <a:rPr lang="en-US" altLang="en-US" sz="1800">
                <a:solidFill>
                  <a:schemeClr val="bg1"/>
                </a:solidFill>
                <a:latin typeface="Times New Roman" panose="02020603050405020304" pitchFamily="18" charset="0"/>
              </a:rPr>
              <a:t>         coefficient</a:t>
            </a:r>
          </a:p>
          <a:p>
            <a:pPr>
              <a:spcBef>
                <a:spcPct val="50000"/>
              </a:spcBef>
            </a:pPr>
            <a:r>
              <a:rPr lang="en-US" altLang="en-US" sz="1800">
                <a:solidFill>
                  <a:schemeClr val="bg1"/>
                </a:solidFill>
                <a:latin typeface="Times New Roman" panose="02020603050405020304" pitchFamily="18" charset="0"/>
              </a:rPr>
              <a:t> </a:t>
            </a:r>
            <a:r>
              <a:rPr lang="el-GR" altLang="en-US" sz="1800">
                <a:solidFill>
                  <a:schemeClr val="bg1"/>
                </a:solidFill>
                <a:latin typeface="Times New Roman" panose="02020603050405020304" pitchFamily="18" charset="0"/>
                <a:sym typeface="Symbol" panose="05050102010706020507" pitchFamily="18" charset="2"/>
              </a:rPr>
              <a:t>β</a:t>
            </a:r>
            <a:r>
              <a:rPr lang="en-US" altLang="en-US" sz="1800" baseline="-25000">
                <a:solidFill>
                  <a:schemeClr val="bg1"/>
                </a:solidFill>
                <a:latin typeface="Times New Roman" panose="02020603050405020304" pitchFamily="18" charset="0"/>
                <a:sym typeface="Symbol" panose="05050102010706020507" pitchFamily="18" charset="2"/>
              </a:rPr>
              <a:t>1</a:t>
            </a:r>
            <a:r>
              <a:rPr lang="en-US" altLang="en-US" sz="1800">
                <a:solidFill>
                  <a:schemeClr val="bg1"/>
                </a:solidFill>
                <a:latin typeface="Times New Roman" panose="02020603050405020304" pitchFamily="18" charset="0"/>
              </a:rPr>
              <a:t> = hypothesized slope</a:t>
            </a:r>
          </a:p>
          <a:p>
            <a:pPr>
              <a:spcBef>
                <a:spcPct val="50000"/>
              </a:spcBef>
            </a:pPr>
            <a:r>
              <a:rPr lang="en-US" altLang="en-US" sz="1800">
                <a:solidFill>
                  <a:schemeClr val="bg1"/>
                </a:solidFill>
                <a:latin typeface="Times New Roman" panose="02020603050405020304" pitchFamily="18" charset="0"/>
              </a:rPr>
              <a:t> S</a:t>
            </a:r>
            <a:r>
              <a:rPr lang="en-US" altLang="en-US" sz="1800" baseline="-25000">
                <a:solidFill>
                  <a:schemeClr val="bg1"/>
                </a:solidFill>
                <a:latin typeface="Times New Roman" panose="02020603050405020304" pitchFamily="18" charset="0"/>
              </a:rPr>
              <a:t>b1</a:t>
            </a:r>
            <a:r>
              <a:rPr lang="en-US" altLang="en-US" sz="1800">
                <a:solidFill>
                  <a:schemeClr val="bg1"/>
                </a:solidFill>
                <a:latin typeface="Times New Roman" panose="02020603050405020304" pitchFamily="18" charset="0"/>
              </a:rPr>
              <a:t> = standard</a:t>
            </a:r>
          </a:p>
          <a:p>
            <a:pPr>
              <a:lnSpc>
                <a:spcPct val="30000"/>
              </a:lnSpc>
              <a:spcBef>
                <a:spcPct val="50000"/>
              </a:spcBef>
            </a:pPr>
            <a:r>
              <a:rPr lang="en-US" altLang="en-US" sz="1800">
                <a:solidFill>
                  <a:schemeClr val="bg1"/>
                </a:solidFill>
                <a:latin typeface="Times New Roman" panose="02020603050405020304" pitchFamily="18" charset="0"/>
              </a:rPr>
              <a:t>          error of the slope</a:t>
            </a:r>
          </a:p>
        </p:txBody>
      </p:sp>
    </p:spTree>
    <p:extLst>
      <p:ext uri="{BB962C8B-B14F-4D97-AF65-F5344CB8AC3E}">
        <p14:creationId xmlns:p14="http://schemas.microsoft.com/office/powerpoint/2010/main" val="86665873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A4C817F2-D450-7B85-50D5-58E5AD4004D7}"/>
              </a:ext>
            </a:extLst>
          </p:cNvPr>
          <p:cNvSpPr>
            <a:spLocks noGrp="1" noChangeArrowheads="1"/>
          </p:cNvSpPr>
          <p:nvPr>
            <p:ph type="title"/>
          </p:nvPr>
        </p:nvSpPr>
        <p:spPr>
          <a:xfrm>
            <a:off x="2776539" y="536575"/>
            <a:ext cx="7793037" cy="762000"/>
          </a:xfrm>
        </p:spPr>
        <p:txBody>
          <a:bodyPr/>
          <a:lstStyle/>
          <a:p>
            <a:pPr eaLnBrk="1" hangingPunct="1"/>
            <a:r>
              <a:rPr lang="en-US" altLang="en-US" sz="4000"/>
              <a:t>Scatter Plot Examples</a:t>
            </a:r>
          </a:p>
        </p:txBody>
      </p:sp>
      <p:sp>
        <p:nvSpPr>
          <p:cNvPr id="9221" name="Line 5">
            <a:extLst>
              <a:ext uri="{FF2B5EF4-FFF2-40B4-BE49-F238E27FC236}">
                <a16:creationId xmlns:a16="http://schemas.microsoft.com/office/drawing/2014/main" id="{DA68C33C-507E-FF60-968A-AC4F05BDBC01}"/>
              </a:ext>
            </a:extLst>
          </p:cNvPr>
          <p:cNvSpPr>
            <a:spLocks noChangeShapeType="1"/>
          </p:cNvSpPr>
          <p:nvPr/>
        </p:nvSpPr>
        <p:spPr bwMode="auto">
          <a:xfrm>
            <a:off x="2667000" y="4724400"/>
            <a:ext cx="0" cy="144780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p>
        </p:txBody>
      </p:sp>
      <p:sp>
        <p:nvSpPr>
          <p:cNvPr id="9222" name="Oval 7">
            <a:extLst>
              <a:ext uri="{FF2B5EF4-FFF2-40B4-BE49-F238E27FC236}">
                <a16:creationId xmlns:a16="http://schemas.microsoft.com/office/drawing/2014/main" id="{CE83007F-7AE7-8101-F952-6C2A68809215}"/>
              </a:ext>
            </a:extLst>
          </p:cNvPr>
          <p:cNvSpPr>
            <a:spLocks noChangeArrowheads="1"/>
          </p:cNvSpPr>
          <p:nvPr/>
        </p:nvSpPr>
        <p:spPr bwMode="auto">
          <a:xfrm rot="-7282380">
            <a:off x="4191000" y="58674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23" name="Oval 8">
            <a:extLst>
              <a:ext uri="{FF2B5EF4-FFF2-40B4-BE49-F238E27FC236}">
                <a16:creationId xmlns:a16="http://schemas.microsoft.com/office/drawing/2014/main" id="{8D6E8B75-8B0F-5887-A387-F33C19E991BF}"/>
              </a:ext>
            </a:extLst>
          </p:cNvPr>
          <p:cNvSpPr>
            <a:spLocks noChangeArrowheads="1"/>
          </p:cNvSpPr>
          <p:nvPr/>
        </p:nvSpPr>
        <p:spPr bwMode="auto">
          <a:xfrm rot="-7282380">
            <a:off x="2895600" y="49530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24" name="Oval 9">
            <a:extLst>
              <a:ext uri="{FF2B5EF4-FFF2-40B4-BE49-F238E27FC236}">
                <a16:creationId xmlns:a16="http://schemas.microsoft.com/office/drawing/2014/main" id="{E3CDA685-612D-FA08-626C-5FF20AE0917B}"/>
              </a:ext>
            </a:extLst>
          </p:cNvPr>
          <p:cNvSpPr>
            <a:spLocks noChangeArrowheads="1"/>
          </p:cNvSpPr>
          <p:nvPr/>
        </p:nvSpPr>
        <p:spPr bwMode="auto">
          <a:xfrm rot="-7282380">
            <a:off x="4648200" y="57912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25" name="Oval 11">
            <a:extLst>
              <a:ext uri="{FF2B5EF4-FFF2-40B4-BE49-F238E27FC236}">
                <a16:creationId xmlns:a16="http://schemas.microsoft.com/office/drawing/2014/main" id="{6945800B-90F7-6452-B25B-A148D200DD56}"/>
              </a:ext>
            </a:extLst>
          </p:cNvPr>
          <p:cNvSpPr>
            <a:spLocks noChangeArrowheads="1"/>
          </p:cNvSpPr>
          <p:nvPr/>
        </p:nvSpPr>
        <p:spPr bwMode="auto">
          <a:xfrm rot="-7282380">
            <a:off x="3276600" y="48006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26" name="Oval 13">
            <a:extLst>
              <a:ext uri="{FF2B5EF4-FFF2-40B4-BE49-F238E27FC236}">
                <a16:creationId xmlns:a16="http://schemas.microsoft.com/office/drawing/2014/main" id="{00B83F7A-9D31-94EA-F083-15A0912B1BF7}"/>
              </a:ext>
            </a:extLst>
          </p:cNvPr>
          <p:cNvSpPr>
            <a:spLocks noChangeArrowheads="1"/>
          </p:cNvSpPr>
          <p:nvPr/>
        </p:nvSpPr>
        <p:spPr bwMode="auto">
          <a:xfrm rot="-7282380">
            <a:off x="4038600" y="54864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27" name="Oval 14">
            <a:extLst>
              <a:ext uri="{FF2B5EF4-FFF2-40B4-BE49-F238E27FC236}">
                <a16:creationId xmlns:a16="http://schemas.microsoft.com/office/drawing/2014/main" id="{7A98AD80-C7E5-3AEF-528F-C5366C69BD88}"/>
              </a:ext>
            </a:extLst>
          </p:cNvPr>
          <p:cNvSpPr>
            <a:spLocks noChangeArrowheads="1"/>
          </p:cNvSpPr>
          <p:nvPr/>
        </p:nvSpPr>
        <p:spPr bwMode="auto">
          <a:xfrm rot="-7282380">
            <a:off x="4343400" y="56388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28" name="Oval 15">
            <a:extLst>
              <a:ext uri="{FF2B5EF4-FFF2-40B4-BE49-F238E27FC236}">
                <a16:creationId xmlns:a16="http://schemas.microsoft.com/office/drawing/2014/main" id="{871F4A31-0796-EC01-05EA-6EACE0EF666F}"/>
              </a:ext>
            </a:extLst>
          </p:cNvPr>
          <p:cNvSpPr>
            <a:spLocks noChangeArrowheads="1"/>
          </p:cNvSpPr>
          <p:nvPr/>
        </p:nvSpPr>
        <p:spPr bwMode="auto">
          <a:xfrm rot="-7282380">
            <a:off x="3581400" y="50292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29" name="Oval 16">
            <a:extLst>
              <a:ext uri="{FF2B5EF4-FFF2-40B4-BE49-F238E27FC236}">
                <a16:creationId xmlns:a16="http://schemas.microsoft.com/office/drawing/2014/main" id="{E7001143-D033-DA16-9482-059CBA0E38F8}"/>
              </a:ext>
            </a:extLst>
          </p:cNvPr>
          <p:cNvSpPr>
            <a:spLocks noChangeArrowheads="1"/>
          </p:cNvSpPr>
          <p:nvPr/>
        </p:nvSpPr>
        <p:spPr bwMode="auto">
          <a:xfrm rot="-7282380">
            <a:off x="2819400" y="47244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30" name="Oval 17">
            <a:extLst>
              <a:ext uri="{FF2B5EF4-FFF2-40B4-BE49-F238E27FC236}">
                <a16:creationId xmlns:a16="http://schemas.microsoft.com/office/drawing/2014/main" id="{59B23BD7-DC0B-F5FF-C094-366A0E10446C}"/>
              </a:ext>
            </a:extLst>
          </p:cNvPr>
          <p:cNvSpPr>
            <a:spLocks noChangeArrowheads="1"/>
          </p:cNvSpPr>
          <p:nvPr/>
        </p:nvSpPr>
        <p:spPr bwMode="auto">
          <a:xfrm rot="-7282380">
            <a:off x="3124200" y="51054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31" name="Oval 18">
            <a:extLst>
              <a:ext uri="{FF2B5EF4-FFF2-40B4-BE49-F238E27FC236}">
                <a16:creationId xmlns:a16="http://schemas.microsoft.com/office/drawing/2014/main" id="{9CC3E77F-B58F-6544-BD50-8A21E0ABBEAB}"/>
              </a:ext>
            </a:extLst>
          </p:cNvPr>
          <p:cNvSpPr>
            <a:spLocks noChangeArrowheads="1"/>
          </p:cNvSpPr>
          <p:nvPr/>
        </p:nvSpPr>
        <p:spPr bwMode="auto">
          <a:xfrm rot="-7282380">
            <a:off x="3352800" y="53340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endParaRPr lang="en-US" altLang="en-US" sz="2400">
              <a:latin typeface="Times New Roman" panose="02020603050405020304" pitchFamily="18" charset="0"/>
            </a:endParaRPr>
          </a:p>
        </p:txBody>
      </p:sp>
      <p:sp>
        <p:nvSpPr>
          <p:cNvPr id="9232" name="Oval 19">
            <a:extLst>
              <a:ext uri="{FF2B5EF4-FFF2-40B4-BE49-F238E27FC236}">
                <a16:creationId xmlns:a16="http://schemas.microsoft.com/office/drawing/2014/main" id="{6C6D8C9E-285F-25C5-CA5C-9E4B4078EA08}"/>
              </a:ext>
            </a:extLst>
          </p:cNvPr>
          <p:cNvSpPr>
            <a:spLocks noChangeArrowheads="1"/>
          </p:cNvSpPr>
          <p:nvPr/>
        </p:nvSpPr>
        <p:spPr bwMode="auto">
          <a:xfrm rot="-7282380">
            <a:off x="3962400" y="57150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33" name="Oval 20">
            <a:extLst>
              <a:ext uri="{FF2B5EF4-FFF2-40B4-BE49-F238E27FC236}">
                <a16:creationId xmlns:a16="http://schemas.microsoft.com/office/drawing/2014/main" id="{6038DF1A-C67C-2C36-76A6-67708DF93D69}"/>
              </a:ext>
            </a:extLst>
          </p:cNvPr>
          <p:cNvSpPr>
            <a:spLocks noChangeArrowheads="1"/>
          </p:cNvSpPr>
          <p:nvPr/>
        </p:nvSpPr>
        <p:spPr bwMode="auto">
          <a:xfrm rot="-7282380">
            <a:off x="3886200" y="52578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34" name="Oval 21">
            <a:extLst>
              <a:ext uri="{FF2B5EF4-FFF2-40B4-BE49-F238E27FC236}">
                <a16:creationId xmlns:a16="http://schemas.microsoft.com/office/drawing/2014/main" id="{948F5925-B5C0-2834-927B-00E8267DD3BE}"/>
              </a:ext>
            </a:extLst>
          </p:cNvPr>
          <p:cNvSpPr>
            <a:spLocks noChangeArrowheads="1"/>
          </p:cNvSpPr>
          <p:nvPr/>
        </p:nvSpPr>
        <p:spPr bwMode="auto">
          <a:xfrm rot="-7282380">
            <a:off x="3657600" y="54102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35" name="Text Box 22">
            <a:extLst>
              <a:ext uri="{FF2B5EF4-FFF2-40B4-BE49-F238E27FC236}">
                <a16:creationId xmlns:a16="http://schemas.microsoft.com/office/drawing/2014/main" id="{0C5311F5-1428-7D5C-CBE2-D28E4C485536}"/>
              </a:ext>
            </a:extLst>
          </p:cNvPr>
          <p:cNvSpPr txBox="1">
            <a:spLocks noChangeArrowheads="1"/>
          </p:cNvSpPr>
          <p:nvPr/>
        </p:nvSpPr>
        <p:spPr bwMode="auto">
          <a:xfrm>
            <a:off x="2209800" y="4465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y</a:t>
            </a:r>
          </a:p>
        </p:txBody>
      </p:sp>
      <p:sp>
        <p:nvSpPr>
          <p:cNvPr id="9236" name="Line 23">
            <a:extLst>
              <a:ext uri="{FF2B5EF4-FFF2-40B4-BE49-F238E27FC236}">
                <a16:creationId xmlns:a16="http://schemas.microsoft.com/office/drawing/2014/main" id="{62EF78A8-F154-E1D1-7DAC-D0832C823931}"/>
              </a:ext>
            </a:extLst>
          </p:cNvPr>
          <p:cNvSpPr>
            <a:spLocks noChangeShapeType="1"/>
          </p:cNvSpPr>
          <p:nvPr/>
        </p:nvSpPr>
        <p:spPr bwMode="auto">
          <a:xfrm>
            <a:off x="2667000" y="6172200"/>
            <a:ext cx="2286000"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p>
        </p:txBody>
      </p:sp>
      <p:sp>
        <p:nvSpPr>
          <p:cNvPr id="9237" name="Text Box 25">
            <a:extLst>
              <a:ext uri="{FF2B5EF4-FFF2-40B4-BE49-F238E27FC236}">
                <a16:creationId xmlns:a16="http://schemas.microsoft.com/office/drawing/2014/main" id="{71A26A81-E591-34F7-EAD7-CC071D641860}"/>
              </a:ext>
            </a:extLst>
          </p:cNvPr>
          <p:cNvSpPr txBox="1">
            <a:spLocks noChangeArrowheads="1"/>
          </p:cNvSpPr>
          <p:nvPr/>
        </p:nvSpPr>
        <p:spPr bwMode="auto">
          <a:xfrm>
            <a:off x="4929189" y="6065839"/>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x</a:t>
            </a:r>
          </a:p>
        </p:txBody>
      </p:sp>
      <p:sp>
        <p:nvSpPr>
          <p:cNvPr id="9238" name="Line 26">
            <a:extLst>
              <a:ext uri="{FF2B5EF4-FFF2-40B4-BE49-F238E27FC236}">
                <a16:creationId xmlns:a16="http://schemas.microsoft.com/office/drawing/2014/main" id="{6C538BF7-D5D9-0DB0-186C-723D07043351}"/>
              </a:ext>
            </a:extLst>
          </p:cNvPr>
          <p:cNvSpPr>
            <a:spLocks noChangeShapeType="1"/>
          </p:cNvSpPr>
          <p:nvPr/>
        </p:nvSpPr>
        <p:spPr bwMode="auto">
          <a:xfrm flipH="1">
            <a:off x="2667000" y="2438400"/>
            <a:ext cx="0" cy="152400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p>
        </p:txBody>
      </p:sp>
      <p:sp>
        <p:nvSpPr>
          <p:cNvPr id="9239" name="Oval 27">
            <a:extLst>
              <a:ext uri="{FF2B5EF4-FFF2-40B4-BE49-F238E27FC236}">
                <a16:creationId xmlns:a16="http://schemas.microsoft.com/office/drawing/2014/main" id="{7E7A90DF-DCC8-7CD2-0017-DC222DAD689B}"/>
              </a:ext>
            </a:extLst>
          </p:cNvPr>
          <p:cNvSpPr>
            <a:spLocks noChangeArrowheads="1"/>
          </p:cNvSpPr>
          <p:nvPr/>
        </p:nvSpPr>
        <p:spPr bwMode="auto">
          <a:xfrm rot="-7282380">
            <a:off x="2743200" y="36576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40" name="Oval 28">
            <a:extLst>
              <a:ext uri="{FF2B5EF4-FFF2-40B4-BE49-F238E27FC236}">
                <a16:creationId xmlns:a16="http://schemas.microsoft.com/office/drawing/2014/main" id="{E6D6E484-5D13-F736-F2F4-CBA8FDBA43F4}"/>
              </a:ext>
            </a:extLst>
          </p:cNvPr>
          <p:cNvSpPr>
            <a:spLocks noChangeArrowheads="1"/>
          </p:cNvSpPr>
          <p:nvPr/>
        </p:nvSpPr>
        <p:spPr bwMode="auto">
          <a:xfrm rot="-7282380">
            <a:off x="2971800" y="33528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41" name="Oval 29">
            <a:extLst>
              <a:ext uri="{FF2B5EF4-FFF2-40B4-BE49-F238E27FC236}">
                <a16:creationId xmlns:a16="http://schemas.microsoft.com/office/drawing/2014/main" id="{9BF0F5F9-9023-94B7-E178-492A8DA0CD46}"/>
              </a:ext>
            </a:extLst>
          </p:cNvPr>
          <p:cNvSpPr>
            <a:spLocks noChangeArrowheads="1"/>
          </p:cNvSpPr>
          <p:nvPr/>
        </p:nvSpPr>
        <p:spPr bwMode="auto">
          <a:xfrm rot="-7282380">
            <a:off x="4648200" y="22860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42" name="Oval 30">
            <a:extLst>
              <a:ext uri="{FF2B5EF4-FFF2-40B4-BE49-F238E27FC236}">
                <a16:creationId xmlns:a16="http://schemas.microsoft.com/office/drawing/2014/main" id="{D69474D1-68A6-0970-F0A5-1B2987831689}"/>
              </a:ext>
            </a:extLst>
          </p:cNvPr>
          <p:cNvSpPr>
            <a:spLocks noChangeArrowheads="1"/>
          </p:cNvSpPr>
          <p:nvPr/>
        </p:nvSpPr>
        <p:spPr bwMode="auto">
          <a:xfrm rot="-7282380">
            <a:off x="4800600" y="26670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43" name="Oval 31">
            <a:extLst>
              <a:ext uri="{FF2B5EF4-FFF2-40B4-BE49-F238E27FC236}">
                <a16:creationId xmlns:a16="http://schemas.microsoft.com/office/drawing/2014/main" id="{0A2AECE1-4D91-B5B5-0FFB-5F7582DEE293}"/>
              </a:ext>
            </a:extLst>
          </p:cNvPr>
          <p:cNvSpPr>
            <a:spLocks noChangeArrowheads="1"/>
          </p:cNvSpPr>
          <p:nvPr/>
        </p:nvSpPr>
        <p:spPr bwMode="auto">
          <a:xfrm rot="-7282380">
            <a:off x="3200400" y="35052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44" name="Oval 32">
            <a:extLst>
              <a:ext uri="{FF2B5EF4-FFF2-40B4-BE49-F238E27FC236}">
                <a16:creationId xmlns:a16="http://schemas.microsoft.com/office/drawing/2014/main" id="{FBA1C3D4-0C96-4F7E-D915-51D6E6E9C0D6}"/>
              </a:ext>
            </a:extLst>
          </p:cNvPr>
          <p:cNvSpPr>
            <a:spLocks noChangeArrowheads="1"/>
          </p:cNvSpPr>
          <p:nvPr/>
        </p:nvSpPr>
        <p:spPr bwMode="auto">
          <a:xfrm rot="-7282380">
            <a:off x="4419600" y="26670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45" name="Oval 33">
            <a:extLst>
              <a:ext uri="{FF2B5EF4-FFF2-40B4-BE49-F238E27FC236}">
                <a16:creationId xmlns:a16="http://schemas.microsoft.com/office/drawing/2014/main" id="{AE2D1A19-B209-98C3-51D5-637717214789}"/>
              </a:ext>
            </a:extLst>
          </p:cNvPr>
          <p:cNvSpPr>
            <a:spLocks noChangeArrowheads="1"/>
          </p:cNvSpPr>
          <p:nvPr/>
        </p:nvSpPr>
        <p:spPr bwMode="auto">
          <a:xfrm rot="-7282380">
            <a:off x="4038600" y="32766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46" name="Oval 34">
            <a:extLst>
              <a:ext uri="{FF2B5EF4-FFF2-40B4-BE49-F238E27FC236}">
                <a16:creationId xmlns:a16="http://schemas.microsoft.com/office/drawing/2014/main" id="{7688D6FE-F170-BAA7-0C77-67F44BB2FD66}"/>
              </a:ext>
            </a:extLst>
          </p:cNvPr>
          <p:cNvSpPr>
            <a:spLocks noChangeArrowheads="1"/>
          </p:cNvSpPr>
          <p:nvPr/>
        </p:nvSpPr>
        <p:spPr bwMode="auto">
          <a:xfrm rot="-7282380">
            <a:off x="4114800" y="26670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47" name="Oval 35">
            <a:extLst>
              <a:ext uri="{FF2B5EF4-FFF2-40B4-BE49-F238E27FC236}">
                <a16:creationId xmlns:a16="http://schemas.microsoft.com/office/drawing/2014/main" id="{6EC3D0C1-BD72-C7D0-178A-9BB203A77271}"/>
              </a:ext>
            </a:extLst>
          </p:cNvPr>
          <p:cNvSpPr>
            <a:spLocks noChangeArrowheads="1"/>
          </p:cNvSpPr>
          <p:nvPr/>
        </p:nvSpPr>
        <p:spPr bwMode="auto">
          <a:xfrm rot="-7282380">
            <a:off x="3733800" y="25146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48" name="Oval 36">
            <a:extLst>
              <a:ext uri="{FF2B5EF4-FFF2-40B4-BE49-F238E27FC236}">
                <a16:creationId xmlns:a16="http://schemas.microsoft.com/office/drawing/2014/main" id="{BC775081-B323-DE1E-4B4B-76608AB63711}"/>
              </a:ext>
            </a:extLst>
          </p:cNvPr>
          <p:cNvSpPr>
            <a:spLocks noChangeArrowheads="1"/>
          </p:cNvSpPr>
          <p:nvPr/>
        </p:nvSpPr>
        <p:spPr bwMode="auto">
          <a:xfrm rot="-7282380">
            <a:off x="2819400" y="30480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49" name="Oval 37">
            <a:extLst>
              <a:ext uri="{FF2B5EF4-FFF2-40B4-BE49-F238E27FC236}">
                <a16:creationId xmlns:a16="http://schemas.microsoft.com/office/drawing/2014/main" id="{47DEDEEA-B5CE-B86D-3D1E-FE74D5540C70}"/>
              </a:ext>
            </a:extLst>
          </p:cNvPr>
          <p:cNvSpPr>
            <a:spLocks noChangeArrowheads="1"/>
          </p:cNvSpPr>
          <p:nvPr/>
        </p:nvSpPr>
        <p:spPr bwMode="auto">
          <a:xfrm rot="-7282380">
            <a:off x="3124200" y="28956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50" name="Oval 38">
            <a:extLst>
              <a:ext uri="{FF2B5EF4-FFF2-40B4-BE49-F238E27FC236}">
                <a16:creationId xmlns:a16="http://schemas.microsoft.com/office/drawing/2014/main" id="{B1559416-2811-0C32-8142-DF782E8B59AF}"/>
              </a:ext>
            </a:extLst>
          </p:cNvPr>
          <p:cNvSpPr>
            <a:spLocks noChangeArrowheads="1"/>
          </p:cNvSpPr>
          <p:nvPr/>
        </p:nvSpPr>
        <p:spPr bwMode="auto">
          <a:xfrm rot="-7282380">
            <a:off x="3429000" y="3082925"/>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endParaRPr lang="en-US" altLang="en-US" sz="2400">
              <a:latin typeface="Times New Roman" panose="02020603050405020304" pitchFamily="18" charset="0"/>
            </a:endParaRPr>
          </a:p>
        </p:txBody>
      </p:sp>
      <p:sp>
        <p:nvSpPr>
          <p:cNvPr id="9251" name="Oval 39">
            <a:extLst>
              <a:ext uri="{FF2B5EF4-FFF2-40B4-BE49-F238E27FC236}">
                <a16:creationId xmlns:a16="http://schemas.microsoft.com/office/drawing/2014/main" id="{5C31DE9F-CB85-1B21-9DAA-DDA19C136BAE}"/>
              </a:ext>
            </a:extLst>
          </p:cNvPr>
          <p:cNvSpPr>
            <a:spLocks noChangeArrowheads="1"/>
          </p:cNvSpPr>
          <p:nvPr/>
        </p:nvSpPr>
        <p:spPr bwMode="auto">
          <a:xfrm rot="-7282380">
            <a:off x="4343400" y="29718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52" name="Oval 40">
            <a:extLst>
              <a:ext uri="{FF2B5EF4-FFF2-40B4-BE49-F238E27FC236}">
                <a16:creationId xmlns:a16="http://schemas.microsoft.com/office/drawing/2014/main" id="{418F18E3-5B1D-6B8D-560C-3DD73F9E0D1A}"/>
              </a:ext>
            </a:extLst>
          </p:cNvPr>
          <p:cNvSpPr>
            <a:spLocks noChangeArrowheads="1"/>
          </p:cNvSpPr>
          <p:nvPr/>
        </p:nvSpPr>
        <p:spPr bwMode="auto">
          <a:xfrm rot="-7282380">
            <a:off x="3810000" y="30480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53" name="Oval 41">
            <a:extLst>
              <a:ext uri="{FF2B5EF4-FFF2-40B4-BE49-F238E27FC236}">
                <a16:creationId xmlns:a16="http://schemas.microsoft.com/office/drawing/2014/main" id="{6B2FCCDB-2021-6868-7EB9-621E8E8DB11D}"/>
              </a:ext>
            </a:extLst>
          </p:cNvPr>
          <p:cNvSpPr>
            <a:spLocks noChangeArrowheads="1"/>
          </p:cNvSpPr>
          <p:nvPr/>
        </p:nvSpPr>
        <p:spPr bwMode="auto">
          <a:xfrm rot="-7282380">
            <a:off x="3581400" y="33528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54" name="Text Box 42">
            <a:extLst>
              <a:ext uri="{FF2B5EF4-FFF2-40B4-BE49-F238E27FC236}">
                <a16:creationId xmlns:a16="http://schemas.microsoft.com/office/drawing/2014/main" id="{7F734D8F-E63B-1A69-C3A8-9491EDAC6DBA}"/>
              </a:ext>
            </a:extLst>
          </p:cNvPr>
          <p:cNvSpPr txBox="1">
            <a:spLocks noChangeArrowheads="1"/>
          </p:cNvSpPr>
          <p:nvPr/>
        </p:nvSpPr>
        <p:spPr bwMode="auto">
          <a:xfrm>
            <a:off x="2209800" y="22558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y</a:t>
            </a:r>
          </a:p>
        </p:txBody>
      </p:sp>
      <p:sp>
        <p:nvSpPr>
          <p:cNvPr id="9255" name="Line 43">
            <a:extLst>
              <a:ext uri="{FF2B5EF4-FFF2-40B4-BE49-F238E27FC236}">
                <a16:creationId xmlns:a16="http://schemas.microsoft.com/office/drawing/2014/main" id="{C132EA30-6ACC-1D55-55F2-445D9A0A5503}"/>
              </a:ext>
            </a:extLst>
          </p:cNvPr>
          <p:cNvSpPr>
            <a:spLocks noChangeShapeType="1"/>
          </p:cNvSpPr>
          <p:nvPr/>
        </p:nvSpPr>
        <p:spPr bwMode="auto">
          <a:xfrm>
            <a:off x="2667000" y="3962400"/>
            <a:ext cx="2286000"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p>
        </p:txBody>
      </p:sp>
      <p:sp>
        <p:nvSpPr>
          <p:cNvPr id="9256" name="Oval 44">
            <a:extLst>
              <a:ext uri="{FF2B5EF4-FFF2-40B4-BE49-F238E27FC236}">
                <a16:creationId xmlns:a16="http://schemas.microsoft.com/office/drawing/2014/main" id="{1DC767AC-D785-14F4-C02F-2244ABBC449A}"/>
              </a:ext>
            </a:extLst>
          </p:cNvPr>
          <p:cNvSpPr>
            <a:spLocks noChangeArrowheads="1"/>
          </p:cNvSpPr>
          <p:nvPr/>
        </p:nvSpPr>
        <p:spPr bwMode="auto">
          <a:xfrm rot="-7282380">
            <a:off x="4648200" y="29718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57" name="Text Box 45">
            <a:extLst>
              <a:ext uri="{FF2B5EF4-FFF2-40B4-BE49-F238E27FC236}">
                <a16:creationId xmlns:a16="http://schemas.microsoft.com/office/drawing/2014/main" id="{72DA0ADA-EA32-5FD6-CC3A-88C62C5B660F}"/>
              </a:ext>
            </a:extLst>
          </p:cNvPr>
          <p:cNvSpPr txBox="1">
            <a:spLocks noChangeArrowheads="1"/>
          </p:cNvSpPr>
          <p:nvPr/>
        </p:nvSpPr>
        <p:spPr bwMode="auto">
          <a:xfrm>
            <a:off x="4929189" y="3856039"/>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x</a:t>
            </a:r>
          </a:p>
        </p:txBody>
      </p:sp>
      <p:sp>
        <p:nvSpPr>
          <p:cNvPr id="9258" name="Rectangle 46">
            <a:extLst>
              <a:ext uri="{FF2B5EF4-FFF2-40B4-BE49-F238E27FC236}">
                <a16:creationId xmlns:a16="http://schemas.microsoft.com/office/drawing/2014/main" id="{F377DEA2-3AD2-5576-2337-2044EE141C52}"/>
              </a:ext>
            </a:extLst>
          </p:cNvPr>
          <p:cNvSpPr>
            <a:spLocks noChangeArrowheads="1"/>
          </p:cNvSpPr>
          <p:nvPr/>
        </p:nvSpPr>
        <p:spPr bwMode="auto">
          <a:xfrm>
            <a:off x="5867400" y="13716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lstStyle>
            <a:lvl1pPr marL="320675" indent="-320675" defTabSz="852488">
              <a:spcBef>
                <a:spcPct val="20000"/>
              </a:spcBef>
              <a:buClr>
                <a:srgbClr val="FEA402"/>
              </a:buClr>
              <a:buSzPct val="60000"/>
              <a:buFont typeface="Wingdings" panose="05000000000000000000" pitchFamily="2" charset="2"/>
              <a:buChar char="n"/>
              <a:defRPr sz="2800">
                <a:solidFill>
                  <a:srgbClr val="FFFFFF"/>
                </a:solidFill>
                <a:latin typeface="Arial" panose="020B0604020202020204" pitchFamily="34" charset="0"/>
                <a:cs typeface="Arial" panose="020B0604020202020204" pitchFamily="34" charset="0"/>
              </a:defRPr>
            </a:lvl1pPr>
            <a:lvl2pPr marL="693738" indent="-268288" defTabSz="852488">
              <a:spcBef>
                <a:spcPct val="20000"/>
              </a:spcBef>
              <a:buClr>
                <a:srgbClr val="CC3300"/>
              </a:buClr>
              <a:buSzPct val="55000"/>
              <a:buFont typeface="Wingdings" panose="05000000000000000000" pitchFamily="2" charset="2"/>
              <a:buChar char="n"/>
              <a:defRPr sz="2400">
                <a:solidFill>
                  <a:srgbClr val="FFFFFF"/>
                </a:solidFill>
                <a:latin typeface="Arial" panose="020B0604020202020204" pitchFamily="34" charset="0"/>
                <a:cs typeface="Arial" panose="020B0604020202020204" pitchFamily="34" charset="0"/>
              </a:defRPr>
            </a:lvl2pPr>
            <a:lvl3pPr marL="1068388" indent="-215900" defTabSz="852488">
              <a:spcBef>
                <a:spcPct val="20000"/>
              </a:spcBef>
              <a:buClr>
                <a:schemeClr val="accent2"/>
              </a:buClr>
              <a:buSzPct val="50000"/>
              <a:buFont typeface="Wingdings" panose="05000000000000000000" pitchFamily="2" charset="2"/>
              <a:buChar char="n"/>
              <a:defRPr sz="2000">
                <a:solidFill>
                  <a:srgbClr val="FFFFFF"/>
                </a:solidFill>
                <a:latin typeface="Arial" panose="020B0604020202020204" pitchFamily="34" charset="0"/>
                <a:cs typeface="Arial" panose="020B0604020202020204" pitchFamily="34" charset="0"/>
              </a:defRPr>
            </a:lvl3pPr>
            <a:lvl4pPr marL="1493838" indent="-212725" defTabSz="852488">
              <a:spcBef>
                <a:spcPct val="20000"/>
              </a:spcBef>
              <a:buClr>
                <a:schemeClr val="folHlink"/>
              </a:buClr>
              <a:buSzPct val="55000"/>
              <a:buFont typeface="Wingdings" panose="05000000000000000000" pitchFamily="2" charset="2"/>
              <a:buChar char="n"/>
              <a:defRPr>
                <a:solidFill>
                  <a:srgbClr val="FFFFFF"/>
                </a:solidFill>
                <a:latin typeface="Arial" panose="020B0604020202020204" pitchFamily="34" charset="0"/>
                <a:cs typeface="Arial" panose="020B0604020202020204" pitchFamily="34" charset="0"/>
              </a:defRPr>
            </a:lvl4pPr>
            <a:lvl5pPr marL="1919288" indent="-212725" defTabSz="852488">
              <a:spcBef>
                <a:spcPct val="20000"/>
              </a:spcBef>
              <a:buClr>
                <a:srgbClr val="CC3300"/>
              </a:buClr>
              <a:buSzPct val="50000"/>
              <a:buFont typeface="Wingdings" panose="05000000000000000000" pitchFamily="2" charset="2"/>
              <a:buChar char="n"/>
              <a:defRPr>
                <a:solidFill>
                  <a:srgbClr val="FFFFFF"/>
                </a:solidFill>
                <a:latin typeface="Arial" panose="020B0604020202020204" pitchFamily="34" charset="0"/>
                <a:cs typeface="Arial" panose="020B0604020202020204" pitchFamily="34" charset="0"/>
              </a:defRPr>
            </a:lvl5pPr>
            <a:lvl6pPr marL="2376488" indent="-212725" defTabSz="852488" eaLnBrk="0" fontAlgn="base" hangingPunct="0">
              <a:spcBef>
                <a:spcPct val="20000"/>
              </a:spcBef>
              <a:spcAft>
                <a:spcPct val="0"/>
              </a:spcAft>
              <a:buClr>
                <a:srgbClr val="CC3300"/>
              </a:buClr>
              <a:buSzPct val="50000"/>
              <a:buFont typeface="Wingdings" panose="05000000000000000000" pitchFamily="2" charset="2"/>
              <a:buChar char="n"/>
              <a:defRPr>
                <a:solidFill>
                  <a:srgbClr val="FFFFFF"/>
                </a:solidFill>
                <a:latin typeface="Arial" panose="020B0604020202020204" pitchFamily="34" charset="0"/>
                <a:cs typeface="Arial" panose="020B0604020202020204" pitchFamily="34" charset="0"/>
              </a:defRPr>
            </a:lvl6pPr>
            <a:lvl7pPr marL="2833688" indent="-212725" defTabSz="852488" eaLnBrk="0" fontAlgn="base" hangingPunct="0">
              <a:spcBef>
                <a:spcPct val="20000"/>
              </a:spcBef>
              <a:spcAft>
                <a:spcPct val="0"/>
              </a:spcAft>
              <a:buClr>
                <a:srgbClr val="CC3300"/>
              </a:buClr>
              <a:buSzPct val="50000"/>
              <a:buFont typeface="Wingdings" panose="05000000000000000000" pitchFamily="2" charset="2"/>
              <a:buChar char="n"/>
              <a:defRPr>
                <a:solidFill>
                  <a:srgbClr val="FFFFFF"/>
                </a:solidFill>
                <a:latin typeface="Arial" panose="020B0604020202020204" pitchFamily="34" charset="0"/>
                <a:cs typeface="Arial" panose="020B0604020202020204" pitchFamily="34" charset="0"/>
              </a:defRPr>
            </a:lvl7pPr>
            <a:lvl8pPr marL="3290888" indent="-212725" defTabSz="852488" eaLnBrk="0" fontAlgn="base" hangingPunct="0">
              <a:spcBef>
                <a:spcPct val="20000"/>
              </a:spcBef>
              <a:spcAft>
                <a:spcPct val="0"/>
              </a:spcAft>
              <a:buClr>
                <a:srgbClr val="CC3300"/>
              </a:buClr>
              <a:buSzPct val="50000"/>
              <a:buFont typeface="Wingdings" panose="05000000000000000000" pitchFamily="2" charset="2"/>
              <a:buChar char="n"/>
              <a:defRPr>
                <a:solidFill>
                  <a:srgbClr val="FFFFFF"/>
                </a:solidFill>
                <a:latin typeface="Arial" panose="020B0604020202020204" pitchFamily="34" charset="0"/>
                <a:cs typeface="Arial" panose="020B0604020202020204" pitchFamily="34" charset="0"/>
              </a:defRPr>
            </a:lvl8pPr>
            <a:lvl9pPr marL="3748088" indent="-212725" defTabSz="852488" eaLnBrk="0" fontAlgn="base" hangingPunct="0">
              <a:spcBef>
                <a:spcPct val="20000"/>
              </a:spcBef>
              <a:spcAft>
                <a:spcPct val="0"/>
              </a:spcAft>
              <a:buClr>
                <a:srgbClr val="CC3300"/>
              </a:buClr>
              <a:buSzPct val="50000"/>
              <a:buFont typeface="Wingdings" panose="05000000000000000000" pitchFamily="2" charset="2"/>
              <a:buChar char="n"/>
              <a:defRPr>
                <a:solidFill>
                  <a:srgbClr val="FFFFFF"/>
                </a:solidFill>
                <a:latin typeface="Arial" panose="020B0604020202020204" pitchFamily="34" charset="0"/>
                <a:cs typeface="Arial" panose="020B0604020202020204" pitchFamily="34" charset="0"/>
              </a:defRPr>
            </a:lvl9pPr>
          </a:lstStyle>
          <a:p>
            <a:pPr eaLnBrk="1" hangingPunct="1">
              <a:buClr>
                <a:schemeClr val="folHlink"/>
              </a:buClr>
            </a:pPr>
            <a:endParaRPr lang="en-US" altLang="en-US" sz="2800">
              <a:solidFill>
                <a:schemeClr val="tx1"/>
              </a:solidFill>
            </a:endParaRPr>
          </a:p>
        </p:txBody>
      </p:sp>
      <p:sp>
        <p:nvSpPr>
          <p:cNvPr id="9259" name="Line 129">
            <a:extLst>
              <a:ext uri="{FF2B5EF4-FFF2-40B4-BE49-F238E27FC236}">
                <a16:creationId xmlns:a16="http://schemas.microsoft.com/office/drawing/2014/main" id="{51D76F55-53E4-A53E-1A13-B9FF20AA915D}"/>
              </a:ext>
            </a:extLst>
          </p:cNvPr>
          <p:cNvSpPr>
            <a:spLocks noChangeShapeType="1"/>
          </p:cNvSpPr>
          <p:nvPr/>
        </p:nvSpPr>
        <p:spPr bwMode="auto">
          <a:xfrm>
            <a:off x="7467600" y="4724400"/>
            <a:ext cx="0" cy="144780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p>
        </p:txBody>
      </p:sp>
      <p:sp>
        <p:nvSpPr>
          <p:cNvPr id="9260" name="Oval 130">
            <a:extLst>
              <a:ext uri="{FF2B5EF4-FFF2-40B4-BE49-F238E27FC236}">
                <a16:creationId xmlns:a16="http://schemas.microsoft.com/office/drawing/2014/main" id="{560CBF8A-1A67-EF8D-0007-AACD27AA9B17}"/>
              </a:ext>
            </a:extLst>
          </p:cNvPr>
          <p:cNvSpPr>
            <a:spLocks noChangeArrowheads="1"/>
          </p:cNvSpPr>
          <p:nvPr/>
        </p:nvSpPr>
        <p:spPr bwMode="auto">
          <a:xfrm rot="-7282380">
            <a:off x="7543800" y="57150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61" name="Oval 131">
            <a:extLst>
              <a:ext uri="{FF2B5EF4-FFF2-40B4-BE49-F238E27FC236}">
                <a16:creationId xmlns:a16="http://schemas.microsoft.com/office/drawing/2014/main" id="{03B98E03-3D30-F406-682C-C6777BBA9AF3}"/>
              </a:ext>
            </a:extLst>
          </p:cNvPr>
          <p:cNvSpPr>
            <a:spLocks noChangeArrowheads="1"/>
          </p:cNvSpPr>
          <p:nvPr/>
        </p:nvSpPr>
        <p:spPr bwMode="auto">
          <a:xfrm rot="-7282380">
            <a:off x="7848600" y="55626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62" name="Oval 132">
            <a:extLst>
              <a:ext uri="{FF2B5EF4-FFF2-40B4-BE49-F238E27FC236}">
                <a16:creationId xmlns:a16="http://schemas.microsoft.com/office/drawing/2014/main" id="{87933620-8111-24A3-94F5-48752058C7F7}"/>
              </a:ext>
            </a:extLst>
          </p:cNvPr>
          <p:cNvSpPr>
            <a:spLocks noChangeArrowheads="1"/>
          </p:cNvSpPr>
          <p:nvPr/>
        </p:nvSpPr>
        <p:spPr bwMode="auto">
          <a:xfrm rot="-7282380">
            <a:off x="9372600" y="44958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63" name="Oval 133">
            <a:extLst>
              <a:ext uri="{FF2B5EF4-FFF2-40B4-BE49-F238E27FC236}">
                <a16:creationId xmlns:a16="http://schemas.microsoft.com/office/drawing/2014/main" id="{0904EE7C-4ADA-6067-397F-BC6096C98303}"/>
              </a:ext>
            </a:extLst>
          </p:cNvPr>
          <p:cNvSpPr>
            <a:spLocks noChangeArrowheads="1"/>
          </p:cNvSpPr>
          <p:nvPr/>
        </p:nvSpPr>
        <p:spPr bwMode="auto">
          <a:xfrm rot="-7282380">
            <a:off x="9296400" y="48006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64" name="Oval 134">
            <a:extLst>
              <a:ext uri="{FF2B5EF4-FFF2-40B4-BE49-F238E27FC236}">
                <a16:creationId xmlns:a16="http://schemas.microsoft.com/office/drawing/2014/main" id="{33169EC0-F767-8574-1328-9E8BB2A9238F}"/>
              </a:ext>
            </a:extLst>
          </p:cNvPr>
          <p:cNvSpPr>
            <a:spLocks noChangeArrowheads="1"/>
          </p:cNvSpPr>
          <p:nvPr/>
        </p:nvSpPr>
        <p:spPr bwMode="auto">
          <a:xfrm rot="-7282380">
            <a:off x="7924800" y="57912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65" name="Oval 135">
            <a:extLst>
              <a:ext uri="{FF2B5EF4-FFF2-40B4-BE49-F238E27FC236}">
                <a16:creationId xmlns:a16="http://schemas.microsoft.com/office/drawing/2014/main" id="{C3239951-2E0D-CEE8-3576-F4AD083851DE}"/>
              </a:ext>
            </a:extLst>
          </p:cNvPr>
          <p:cNvSpPr>
            <a:spLocks noChangeArrowheads="1"/>
          </p:cNvSpPr>
          <p:nvPr/>
        </p:nvSpPr>
        <p:spPr bwMode="auto">
          <a:xfrm rot="-7282380">
            <a:off x="8991600" y="46482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66" name="Oval 136">
            <a:extLst>
              <a:ext uri="{FF2B5EF4-FFF2-40B4-BE49-F238E27FC236}">
                <a16:creationId xmlns:a16="http://schemas.microsoft.com/office/drawing/2014/main" id="{0D9517BC-F57B-64C2-DCA3-1818C9780017}"/>
              </a:ext>
            </a:extLst>
          </p:cNvPr>
          <p:cNvSpPr>
            <a:spLocks noChangeArrowheads="1"/>
          </p:cNvSpPr>
          <p:nvPr/>
        </p:nvSpPr>
        <p:spPr bwMode="auto">
          <a:xfrm rot="-7282380">
            <a:off x="8915400" y="54102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67" name="Oval 137">
            <a:extLst>
              <a:ext uri="{FF2B5EF4-FFF2-40B4-BE49-F238E27FC236}">
                <a16:creationId xmlns:a16="http://schemas.microsoft.com/office/drawing/2014/main" id="{6256881F-F33A-1B1E-7775-2AD8E238ECED}"/>
              </a:ext>
            </a:extLst>
          </p:cNvPr>
          <p:cNvSpPr>
            <a:spLocks noChangeArrowheads="1"/>
          </p:cNvSpPr>
          <p:nvPr/>
        </p:nvSpPr>
        <p:spPr bwMode="auto">
          <a:xfrm rot="-7282380">
            <a:off x="8839200" y="51054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68" name="Oval 138">
            <a:extLst>
              <a:ext uri="{FF2B5EF4-FFF2-40B4-BE49-F238E27FC236}">
                <a16:creationId xmlns:a16="http://schemas.microsoft.com/office/drawing/2014/main" id="{49BA40A4-FDF6-6818-6705-B484CF770B85}"/>
              </a:ext>
            </a:extLst>
          </p:cNvPr>
          <p:cNvSpPr>
            <a:spLocks noChangeArrowheads="1"/>
          </p:cNvSpPr>
          <p:nvPr/>
        </p:nvSpPr>
        <p:spPr bwMode="auto">
          <a:xfrm rot="-7282380">
            <a:off x="9144000" y="43434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69" name="Oval 141">
            <a:extLst>
              <a:ext uri="{FF2B5EF4-FFF2-40B4-BE49-F238E27FC236}">
                <a16:creationId xmlns:a16="http://schemas.microsoft.com/office/drawing/2014/main" id="{745F4867-E1BC-B204-01DD-3F70A9988812}"/>
              </a:ext>
            </a:extLst>
          </p:cNvPr>
          <p:cNvSpPr>
            <a:spLocks noChangeArrowheads="1"/>
          </p:cNvSpPr>
          <p:nvPr/>
        </p:nvSpPr>
        <p:spPr bwMode="auto">
          <a:xfrm rot="-7282380">
            <a:off x="8153400" y="54864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endParaRPr lang="en-US" altLang="en-US" sz="2400">
              <a:latin typeface="Times New Roman" panose="02020603050405020304" pitchFamily="18" charset="0"/>
            </a:endParaRPr>
          </a:p>
        </p:txBody>
      </p:sp>
      <p:sp>
        <p:nvSpPr>
          <p:cNvPr id="9270" name="Oval 142">
            <a:extLst>
              <a:ext uri="{FF2B5EF4-FFF2-40B4-BE49-F238E27FC236}">
                <a16:creationId xmlns:a16="http://schemas.microsoft.com/office/drawing/2014/main" id="{28A8B024-4ED7-7A7F-D4DE-C18170D281BE}"/>
              </a:ext>
            </a:extLst>
          </p:cNvPr>
          <p:cNvSpPr>
            <a:spLocks noChangeArrowheads="1"/>
          </p:cNvSpPr>
          <p:nvPr/>
        </p:nvSpPr>
        <p:spPr bwMode="auto">
          <a:xfrm rot="-7282380">
            <a:off x="9144000" y="51054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71" name="Oval 143">
            <a:extLst>
              <a:ext uri="{FF2B5EF4-FFF2-40B4-BE49-F238E27FC236}">
                <a16:creationId xmlns:a16="http://schemas.microsoft.com/office/drawing/2014/main" id="{23719234-58A0-946B-219D-744EDC3D4C3F}"/>
              </a:ext>
            </a:extLst>
          </p:cNvPr>
          <p:cNvSpPr>
            <a:spLocks noChangeArrowheads="1"/>
          </p:cNvSpPr>
          <p:nvPr/>
        </p:nvSpPr>
        <p:spPr bwMode="auto">
          <a:xfrm rot="-7282380">
            <a:off x="8534400" y="53340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72" name="Oval 144">
            <a:extLst>
              <a:ext uri="{FF2B5EF4-FFF2-40B4-BE49-F238E27FC236}">
                <a16:creationId xmlns:a16="http://schemas.microsoft.com/office/drawing/2014/main" id="{DFCA6166-DC7E-4F36-EA5B-360FDB6FD083}"/>
              </a:ext>
            </a:extLst>
          </p:cNvPr>
          <p:cNvSpPr>
            <a:spLocks noChangeArrowheads="1"/>
          </p:cNvSpPr>
          <p:nvPr/>
        </p:nvSpPr>
        <p:spPr bwMode="auto">
          <a:xfrm rot="-7282380">
            <a:off x="8382000" y="56388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73" name="Text Box 145">
            <a:extLst>
              <a:ext uri="{FF2B5EF4-FFF2-40B4-BE49-F238E27FC236}">
                <a16:creationId xmlns:a16="http://schemas.microsoft.com/office/drawing/2014/main" id="{1F86DF32-C5CF-A4EF-07B9-DA9BAAC664AC}"/>
              </a:ext>
            </a:extLst>
          </p:cNvPr>
          <p:cNvSpPr txBox="1">
            <a:spLocks noChangeArrowheads="1"/>
          </p:cNvSpPr>
          <p:nvPr/>
        </p:nvSpPr>
        <p:spPr bwMode="auto">
          <a:xfrm>
            <a:off x="7010400" y="44656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y</a:t>
            </a:r>
          </a:p>
        </p:txBody>
      </p:sp>
      <p:sp>
        <p:nvSpPr>
          <p:cNvPr id="9274" name="Line 146">
            <a:extLst>
              <a:ext uri="{FF2B5EF4-FFF2-40B4-BE49-F238E27FC236}">
                <a16:creationId xmlns:a16="http://schemas.microsoft.com/office/drawing/2014/main" id="{7010A91F-622F-34C7-FBD6-0A5A1E741F32}"/>
              </a:ext>
            </a:extLst>
          </p:cNvPr>
          <p:cNvSpPr>
            <a:spLocks noChangeShapeType="1"/>
          </p:cNvSpPr>
          <p:nvPr/>
        </p:nvSpPr>
        <p:spPr bwMode="auto">
          <a:xfrm>
            <a:off x="7467600" y="6172200"/>
            <a:ext cx="2286000"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p>
        </p:txBody>
      </p:sp>
      <p:sp>
        <p:nvSpPr>
          <p:cNvPr id="9275" name="Line 148">
            <a:extLst>
              <a:ext uri="{FF2B5EF4-FFF2-40B4-BE49-F238E27FC236}">
                <a16:creationId xmlns:a16="http://schemas.microsoft.com/office/drawing/2014/main" id="{65FD58FA-3313-BB7F-CDC3-04825B16BC1A}"/>
              </a:ext>
            </a:extLst>
          </p:cNvPr>
          <p:cNvSpPr>
            <a:spLocks noChangeShapeType="1"/>
          </p:cNvSpPr>
          <p:nvPr/>
        </p:nvSpPr>
        <p:spPr bwMode="auto">
          <a:xfrm flipH="1">
            <a:off x="7467600" y="2438400"/>
            <a:ext cx="0" cy="152400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p>
        </p:txBody>
      </p:sp>
      <p:sp>
        <p:nvSpPr>
          <p:cNvPr id="9276" name="Oval 149">
            <a:extLst>
              <a:ext uri="{FF2B5EF4-FFF2-40B4-BE49-F238E27FC236}">
                <a16:creationId xmlns:a16="http://schemas.microsoft.com/office/drawing/2014/main" id="{82D92462-5F5E-CD85-AF5E-F9D259C3D3B2}"/>
              </a:ext>
            </a:extLst>
          </p:cNvPr>
          <p:cNvSpPr>
            <a:spLocks noChangeArrowheads="1"/>
          </p:cNvSpPr>
          <p:nvPr/>
        </p:nvSpPr>
        <p:spPr bwMode="auto">
          <a:xfrm rot="-7282380">
            <a:off x="7543800" y="36576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77" name="Oval 150">
            <a:extLst>
              <a:ext uri="{FF2B5EF4-FFF2-40B4-BE49-F238E27FC236}">
                <a16:creationId xmlns:a16="http://schemas.microsoft.com/office/drawing/2014/main" id="{C7E5765E-6A86-3CF9-B481-98639E057292}"/>
              </a:ext>
            </a:extLst>
          </p:cNvPr>
          <p:cNvSpPr>
            <a:spLocks noChangeArrowheads="1"/>
          </p:cNvSpPr>
          <p:nvPr/>
        </p:nvSpPr>
        <p:spPr bwMode="auto">
          <a:xfrm rot="-7282380">
            <a:off x="7772400" y="33528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78" name="Oval 151">
            <a:extLst>
              <a:ext uri="{FF2B5EF4-FFF2-40B4-BE49-F238E27FC236}">
                <a16:creationId xmlns:a16="http://schemas.microsoft.com/office/drawing/2014/main" id="{FE70062E-7E14-0DE7-1F5D-69CBE100B447}"/>
              </a:ext>
            </a:extLst>
          </p:cNvPr>
          <p:cNvSpPr>
            <a:spLocks noChangeArrowheads="1"/>
          </p:cNvSpPr>
          <p:nvPr/>
        </p:nvSpPr>
        <p:spPr bwMode="auto">
          <a:xfrm rot="-7282380">
            <a:off x="9677400" y="32004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79" name="Oval 152">
            <a:extLst>
              <a:ext uri="{FF2B5EF4-FFF2-40B4-BE49-F238E27FC236}">
                <a16:creationId xmlns:a16="http://schemas.microsoft.com/office/drawing/2014/main" id="{7B7B333E-18B9-A19C-087A-A109812C9F50}"/>
              </a:ext>
            </a:extLst>
          </p:cNvPr>
          <p:cNvSpPr>
            <a:spLocks noChangeArrowheads="1"/>
          </p:cNvSpPr>
          <p:nvPr/>
        </p:nvSpPr>
        <p:spPr bwMode="auto">
          <a:xfrm rot="-7282380">
            <a:off x="9220200" y="25908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80" name="Oval 153">
            <a:extLst>
              <a:ext uri="{FF2B5EF4-FFF2-40B4-BE49-F238E27FC236}">
                <a16:creationId xmlns:a16="http://schemas.microsoft.com/office/drawing/2014/main" id="{313E16C1-F933-6526-4D6C-955CAD8ECC93}"/>
              </a:ext>
            </a:extLst>
          </p:cNvPr>
          <p:cNvSpPr>
            <a:spLocks noChangeArrowheads="1"/>
          </p:cNvSpPr>
          <p:nvPr/>
        </p:nvSpPr>
        <p:spPr bwMode="auto">
          <a:xfrm rot="-7282380">
            <a:off x="8153400" y="26670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81" name="Oval 154">
            <a:extLst>
              <a:ext uri="{FF2B5EF4-FFF2-40B4-BE49-F238E27FC236}">
                <a16:creationId xmlns:a16="http://schemas.microsoft.com/office/drawing/2014/main" id="{26269B12-EA45-3AE1-3501-0D4692D9A7B6}"/>
              </a:ext>
            </a:extLst>
          </p:cNvPr>
          <p:cNvSpPr>
            <a:spLocks noChangeArrowheads="1"/>
          </p:cNvSpPr>
          <p:nvPr/>
        </p:nvSpPr>
        <p:spPr bwMode="auto">
          <a:xfrm rot="-7282380">
            <a:off x="9677400" y="35052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82" name="Oval 155">
            <a:extLst>
              <a:ext uri="{FF2B5EF4-FFF2-40B4-BE49-F238E27FC236}">
                <a16:creationId xmlns:a16="http://schemas.microsoft.com/office/drawing/2014/main" id="{636C9205-D52D-1574-5C16-773BC3EC5556}"/>
              </a:ext>
            </a:extLst>
          </p:cNvPr>
          <p:cNvSpPr>
            <a:spLocks noChangeArrowheads="1"/>
          </p:cNvSpPr>
          <p:nvPr/>
        </p:nvSpPr>
        <p:spPr bwMode="auto">
          <a:xfrm rot="-7282380">
            <a:off x="9372600" y="32766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83" name="Oval 156">
            <a:extLst>
              <a:ext uri="{FF2B5EF4-FFF2-40B4-BE49-F238E27FC236}">
                <a16:creationId xmlns:a16="http://schemas.microsoft.com/office/drawing/2014/main" id="{CB011507-D67F-0FCB-45EC-3DD5EEDE3D8B}"/>
              </a:ext>
            </a:extLst>
          </p:cNvPr>
          <p:cNvSpPr>
            <a:spLocks noChangeArrowheads="1"/>
          </p:cNvSpPr>
          <p:nvPr/>
        </p:nvSpPr>
        <p:spPr bwMode="auto">
          <a:xfrm rot="-7282380">
            <a:off x="8915400" y="27432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84" name="Oval 157">
            <a:extLst>
              <a:ext uri="{FF2B5EF4-FFF2-40B4-BE49-F238E27FC236}">
                <a16:creationId xmlns:a16="http://schemas.microsoft.com/office/drawing/2014/main" id="{02FE3BBE-08DA-C969-B7AF-E15A8E8E3F29}"/>
              </a:ext>
            </a:extLst>
          </p:cNvPr>
          <p:cNvSpPr>
            <a:spLocks noChangeArrowheads="1"/>
          </p:cNvSpPr>
          <p:nvPr/>
        </p:nvSpPr>
        <p:spPr bwMode="auto">
          <a:xfrm rot="-7282380">
            <a:off x="8534400" y="25908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85" name="Oval 158">
            <a:extLst>
              <a:ext uri="{FF2B5EF4-FFF2-40B4-BE49-F238E27FC236}">
                <a16:creationId xmlns:a16="http://schemas.microsoft.com/office/drawing/2014/main" id="{8AF853B6-8B24-72CE-BF42-901A5569A398}"/>
              </a:ext>
            </a:extLst>
          </p:cNvPr>
          <p:cNvSpPr>
            <a:spLocks noChangeArrowheads="1"/>
          </p:cNvSpPr>
          <p:nvPr/>
        </p:nvSpPr>
        <p:spPr bwMode="auto">
          <a:xfrm rot="-7282380">
            <a:off x="7696200" y="30480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86" name="Oval 159">
            <a:extLst>
              <a:ext uri="{FF2B5EF4-FFF2-40B4-BE49-F238E27FC236}">
                <a16:creationId xmlns:a16="http://schemas.microsoft.com/office/drawing/2014/main" id="{93ED6316-7F78-CF79-789B-4E75E6FE7123}"/>
              </a:ext>
            </a:extLst>
          </p:cNvPr>
          <p:cNvSpPr>
            <a:spLocks noChangeArrowheads="1"/>
          </p:cNvSpPr>
          <p:nvPr/>
        </p:nvSpPr>
        <p:spPr bwMode="auto">
          <a:xfrm rot="-7282380">
            <a:off x="7924800" y="28956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87" name="Oval 160">
            <a:extLst>
              <a:ext uri="{FF2B5EF4-FFF2-40B4-BE49-F238E27FC236}">
                <a16:creationId xmlns:a16="http://schemas.microsoft.com/office/drawing/2014/main" id="{F42544FD-4338-4B15-792B-0C010F11680A}"/>
              </a:ext>
            </a:extLst>
          </p:cNvPr>
          <p:cNvSpPr>
            <a:spLocks noChangeArrowheads="1"/>
          </p:cNvSpPr>
          <p:nvPr/>
        </p:nvSpPr>
        <p:spPr bwMode="auto">
          <a:xfrm rot="-7282380">
            <a:off x="8229600" y="3082925"/>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endParaRPr lang="en-US" altLang="en-US" sz="2400">
              <a:latin typeface="Times New Roman" panose="02020603050405020304" pitchFamily="18" charset="0"/>
            </a:endParaRPr>
          </a:p>
        </p:txBody>
      </p:sp>
      <p:sp>
        <p:nvSpPr>
          <p:cNvPr id="9288" name="Oval 161">
            <a:extLst>
              <a:ext uri="{FF2B5EF4-FFF2-40B4-BE49-F238E27FC236}">
                <a16:creationId xmlns:a16="http://schemas.microsoft.com/office/drawing/2014/main" id="{16D9FDE0-C8A7-A9AB-B231-F2F6FA85CE90}"/>
              </a:ext>
            </a:extLst>
          </p:cNvPr>
          <p:cNvSpPr>
            <a:spLocks noChangeArrowheads="1"/>
          </p:cNvSpPr>
          <p:nvPr/>
        </p:nvSpPr>
        <p:spPr bwMode="auto">
          <a:xfrm rot="-7282380">
            <a:off x="9144000" y="29718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89" name="Oval 162">
            <a:extLst>
              <a:ext uri="{FF2B5EF4-FFF2-40B4-BE49-F238E27FC236}">
                <a16:creationId xmlns:a16="http://schemas.microsoft.com/office/drawing/2014/main" id="{E5ED93A8-5310-80F9-BFD2-C2118A3E1BA3}"/>
              </a:ext>
            </a:extLst>
          </p:cNvPr>
          <p:cNvSpPr>
            <a:spLocks noChangeArrowheads="1"/>
          </p:cNvSpPr>
          <p:nvPr/>
        </p:nvSpPr>
        <p:spPr bwMode="auto">
          <a:xfrm rot="-7282380">
            <a:off x="8610600" y="28956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90" name="Oval 163">
            <a:extLst>
              <a:ext uri="{FF2B5EF4-FFF2-40B4-BE49-F238E27FC236}">
                <a16:creationId xmlns:a16="http://schemas.microsoft.com/office/drawing/2014/main" id="{EF283E3B-5CFC-AE2F-85E7-DAF918C499A5}"/>
              </a:ext>
            </a:extLst>
          </p:cNvPr>
          <p:cNvSpPr>
            <a:spLocks noChangeArrowheads="1"/>
          </p:cNvSpPr>
          <p:nvPr/>
        </p:nvSpPr>
        <p:spPr bwMode="auto">
          <a:xfrm rot="-7282380">
            <a:off x="8839200" y="24384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91" name="Text Box 164">
            <a:extLst>
              <a:ext uri="{FF2B5EF4-FFF2-40B4-BE49-F238E27FC236}">
                <a16:creationId xmlns:a16="http://schemas.microsoft.com/office/drawing/2014/main" id="{0F1F8DD6-877C-C91D-DE15-EEB0AC44A533}"/>
              </a:ext>
            </a:extLst>
          </p:cNvPr>
          <p:cNvSpPr txBox="1">
            <a:spLocks noChangeArrowheads="1"/>
          </p:cNvSpPr>
          <p:nvPr/>
        </p:nvSpPr>
        <p:spPr bwMode="auto">
          <a:xfrm>
            <a:off x="7010400" y="22558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y</a:t>
            </a:r>
          </a:p>
        </p:txBody>
      </p:sp>
      <p:sp>
        <p:nvSpPr>
          <p:cNvPr id="9292" name="Line 165">
            <a:extLst>
              <a:ext uri="{FF2B5EF4-FFF2-40B4-BE49-F238E27FC236}">
                <a16:creationId xmlns:a16="http://schemas.microsoft.com/office/drawing/2014/main" id="{D01D9EFD-E6CC-D09F-2137-393A410C49D4}"/>
              </a:ext>
            </a:extLst>
          </p:cNvPr>
          <p:cNvSpPr>
            <a:spLocks noChangeShapeType="1"/>
          </p:cNvSpPr>
          <p:nvPr/>
        </p:nvSpPr>
        <p:spPr bwMode="auto">
          <a:xfrm>
            <a:off x="7467600" y="3962400"/>
            <a:ext cx="2286000"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p>
        </p:txBody>
      </p:sp>
      <p:sp>
        <p:nvSpPr>
          <p:cNvPr id="9293" name="Oval 166">
            <a:extLst>
              <a:ext uri="{FF2B5EF4-FFF2-40B4-BE49-F238E27FC236}">
                <a16:creationId xmlns:a16="http://schemas.microsoft.com/office/drawing/2014/main" id="{A4CD2F63-D928-A41B-DD14-E26D5A9C9321}"/>
              </a:ext>
            </a:extLst>
          </p:cNvPr>
          <p:cNvSpPr>
            <a:spLocks noChangeArrowheads="1"/>
          </p:cNvSpPr>
          <p:nvPr/>
        </p:nvSpPr>
        <p:spPr bwMode="auto">
          <a:xfrm rot="-7282380">
            <a:off x="9448800" y="2971800"/>
            <a:ext cx="228600"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p>
        </p:txBody>
      </p:sp>
      <p:sp>
        <p:nvSpPr>
          <p:cNvPr id="9294" name="Text Box 167">
            <a:extLst>
              <a:ext uri="{FF2B5EF4-FFF2-40B4-BE49-F238E27FC236}">
                <a16:creationId xmlns:a16="http://schemas.microsoft.com/office/drawing/2014/main" id="{972A5AD0-EB8D-1172-1220-057CA242F6BA}"/>
              </a:ext>
            </a:extLst>
          </p:cNvPr>
          <p:cNvSpPr txBox="1">
            <a:spLocks noChangeArrowheads="1"/>
          </p:cNvSpPr>
          <p:nvPr/>
        </p:nvSpPr>
        <p:spPr bwMode="auto">
          <a:xfrm>
            <a:off x="9729789" y="3856039"/>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x</a:t>
            </a:r>
          </a:p>
        </p:txBody>
      </p:sp>
      <p:sp>
        <p:nvSpPr>
          <p:cNvPr id="9295" name="Text Box 168">
            <a:extLst>
              <a:ext uri="{FF2B5EF4-FFF2-40B4-BE49-F238E27FC236}">
                <a16:creationId xmlns:a16="http://schemas.microsoft.com/office/drawing/2014/main" id="{4C075E17-30CE-233D-2581-2BE18786D1BD}"/>
              </a:ext>
            </a:extLst>
          </p:cNvPr>
          <p:cNvSpPr txBox="1">
            <a:spLocks noChangeArrowheads="1"/>
          </p:cNvSpPr>
          <p:nvPr/>
        </p:nvSpPr>
        <p:spPr bwMode="auto">
          <a:xfrm>
            <a:off x="9753600" y="6065839"/>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x</a:t>
            </a:r>
          </a:p>
        </p:txBody>
      </p:sp>
      <p:sp>
        <p:nvSpPr>
          <p:cNvPr id="9296" name="Text Box 169">
            <a:extLst>
              <a:ext uri="{FF2B5EF4-FFF2-40B4-BE49-F238E27FC236}">
                <a16:creationId xmlns:a16="http://schemas.microsoft.com/office/drawing/2014/main" id="{4227DA82-966D-3558-47C5-98F9D6EE24C1}"/>
              </a:ext>
            </a:extLst>
          </p:cNvPr>
          <p:cNvSpPr txBox="1">
            <a:spLocks noChangeArrowheads="1"/>
          </p:cNvSpPr>
          <p:nvPr/>
        </p:nvSpPr>
        <p:spPr bwMode="auto">
          <a:xfrm>
            <a:off x="2667000" y="1676401"/>
            <a:ext cx="2667000" cy="409575"/>
          </a:xfrm>
          <a:prstGeom prst="rect">
            <a:avLst/>
          </a:prstGeom>
          <a:solidFill>
            <a:schemeClr val="accent2">
              <a:lumMod val="20000"/>
              <a:lumOff val="80000"/>
            </a:schemeClr>
          </a:solidFill>
          <a:ln w="12700">
            <a:solidFill>
              <a:schemeClr val="tx1"/>
            </a:solidFill>
            <a:miter lim="800000"/>
            <a:headEnd/>
            <a:tailEnd/>
          </a:ln>
          <a:effec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2000" b="1" dirty="0"/>
              <a:t>Linear relationships</a:t>
            </a:r>
          </a:p>
        </p:txBody>
      </p:sp>
      <p:sp>
        <p:nvSpPr>
          <p:cNvPr id="9297" name="Text Box 170">
            <a:extLst>
              <a:ext uri="{FF2B5EF4-FFF2-40B4-BE49-F238E27FC236}">
                <a16:creationId xmlns:a16="http://schemas.microsoft.com/office/drawing/2014/main" id="{CF0A1B3F-33D2-0071-9269-071E47C90DC8}"/>
              </a:ext>
            </a:extLst>
          </p:cNvPr>
          <p:cNvSpPr txBox="1">
            <a:spLocks noChangeArrowheads="1"/>
          </p:cNvSpPr>
          <p:nvPr/>
        </p:nvSpPr>
        <p:spPr bwMode="auto">
          <a:xfrm>
            <a:off x="7239000" y="1676401"/>
            <a:ext cx="3200400" cy="409575"/>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t>Curvilinear relationships</a:t>
            </a:r>
          </a:p>
        </p:txBody>
      </p:sp>
      <p:sp>
        <p:nvSpPr>
          <p:cNvPr id="9298" name="Line 171">
            <a:extLst>
              <a:ext uri="{FF2B5EF4-FFF2-40B4-BE49-F238E27FC236}">
                <a16:creationId xmlns:a16="http://schemas.microsoft.com/office/drawing/2014/main" id="{AC1751BC-39B0-781B-AB80-BEA424A6F2BB}"/>
              </a:ext>
            </a:extLst>
          </p:cNvPr>
          <p:cNvSpPr>
            <a:spLocks noChangeShapeType="1"/>
          </p:cNvSpPr>
          <p:nvPr/>
        </p:nvSpPr>
        <p:spPr bwMode="auto">
          <a:xfrm>
            <a:off x="6172200" y="1676400"/>
            <a:ext cx="0" cy="4724400"/>
          </a:xfrm>
          <a:prstGeom prst="line">
            <a:avLst/>
          </a:prstGeom>
          <a:noFill/>
          <a:ln w="285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sz="2400"/>
          </a:p>
        </p:txBody>
      </p:sp>
    </p:spTree>
    <p:extLst>
      <p:ext uri="{BB962C8B-B14F-4D97-AF65-F5344CB8AC3E}">
        <p14:creationId xmlns:p14="http://schemas.microsoft.com/office/powerpoint/2010/main" val="1454249774"/>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1DBE5CB8-F60A-94E7-58C0-CFC08B69BF03}"/>
              </a:ext>
            </a:extLst>
          </p:cNvPr>
          <p:cNvSpPr>
            <a:spLocks noGrp="1" noChangeArrowheads="1"/>
          </p:cNvSpPr>
          <p:nvPr>
            <p:ph type="title"/>
          </p:nvPr>
        </p:nvSpPr>
        <p:spPr>
          <a:xfrm>
            <a:off x="1695450" y="106363"/>
            <a:ext cx="8801100" cy="990600"/>
          </a:xfrm>
        </p:spPr>
        <p:txBody>
          <a:bodyPr/>
          <a:lstStyle/>
          <a:p>
            <a:pPr eaLnBrk="1" hangingPunct="1"/>
            <a:r>
              <a:rPr lang="en-US" altLang="en-US" sz="3200"/>
              <a:t>Inferences About the Slope: t-test Example</a:t>
            </a:r>
          </a:p>
        </p:txBody>
      </p:sp>
      <p:graphicFrame>
        <p:nvGraphicFramePr>
          <p:cNvPr id="281603" name="Group 3">
            <a:extLst>
              <a:ext uri="{FF2B5EF4-FFF2-40B4-BE49-F238E27FC236}">
                <a16:creationId xmlns:a16="http://schemas.microsoft.com/office/drawing/2014/main" id="{6F77C711-4606-2427-0F79-B4014F9D9717}"/>
              </a:ext>
            </a:extLst>
          </p:cNvPr>
          <p:cNvGraphicFramePr>
            <a:graphicFrameLocks noGrp="1"/>
          </p:cNvGraphicFramePr>
          <p:nvPr/>
        </p:nvGraphicFramePr>
        <p:xfrm>
          <a:off x="2209800" y="2057400"/>
          <a:ext cx="2819400" cy="3981450"/>
        </p:xfrm>
        <a:graphic>
          <a:graphicData uri="http://schemas.openxmlformats.org/drawingml/2006/table">
            <a:tbl>
              <a:tblPr/>
              <a:tblGrid>
                <a:gridCol w="14097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777702">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Arial" pitchFamily="34" charset="0"/>
                          <a:cs typeface="Arial" pitchFamily="34" charset="0"/>
                        </a:rPr>
                        <a:t>House Price in $1000s</a:t>
                      </a:r>
                    </a:p>
                    <a:p>
                      <a:pPr marL="0" marR="0" lvl="0" indent="0" algn="ctr" defTabSz="852488"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Arial" pitchFamily="34" charset="0"/>
                          <a:cs typeface="Arial" pitchFamily="34" charset="0"/>
                        </a:rPr>
                        <a:t>(y)</a:t>
                      </a:r>
                    </a:p>
                  </a:txBody>
                  <a:tcPr marT="45717" marB="45717"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6"/>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Arial" pitchFamily="34" charset="0"/>
                          <a:cs typeface="Arial" pitchFamily="34" charset="0"/>
                        </a:rPr>
                        <a:t>Square Feet </a:t>
                      </a:r>
                    </a:p>
                    <a:p>
                      <a:pPr marL="0" marR="0" lvl="0" indent="0" algn="ctr" defTabSz="852488"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Arial" pitchFamily="34" charset="0"/>
                          <a:cs typeface="Arial" pitchFamily="34" charset="0"/>
                        </a:rPr>
                        <a:t>(x)</a:t>
                      </a:r>
                    </a:p>
                  </a:txBody>
                  <a:tcPr marT="45717" marB="45717"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6"/>
                    </a:solidFill>
                  </a:tcPr>
                </a:tc>
                <a:extLst>
                  <a:ext uri="{0D108BD9-81ED-4DB2-BD59-A6C34878D82A}">
                    <a16:rowId xmlns:a16="http://schemas.microsoft.com/office/drawing/2014/main" val="10000"/>
                  </a:ext>
                </a:extLst>
              </a:tr>
              <a:tr h="320033">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chemeClr val="tx1"/>
                          </a:solidFill>
                          <a:effectLst/>
                          <a:latin typeface="Arial" pitchFamily="34" charset="0"/>
                          <a:cs typeface="Arial" pitchFamily="34" charset="0"/>
                        </a:rPr>
                        <a:t>245</a:t>
                      </a:r>
                    </a:p>
                  </a:txBody>
                  <a:tcPr marT="45717" marB="4571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chemeClr val="tx1"/>
                          </a:solidFill>
                          <a:effectLst/>
                          <a:latin typeface="Arial" pitchFamily="34" charset="0"/>
                          <a:cs typeface="Arial" pitchFamily="34" charset="0"/>
                        </a:rPr>
                        <a:t>1400</a:t>
                      </a:r>
                    </a:p>
                  </a:txBody>
                  <a:tcPr marT="45717" marB="4571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1"/>
                  </a:ext>
                </a:extLst>
              </a:tr>
              <a:tr h="320602">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chemeClr val="tx1"/>
                          </a:solidFill>
                          <a:effectLst/>
                          <a:latin typeface="Arial" pitchFamily="34" charset="0"/>
                          <a:cs typeface="Arial" pitchFamily="34" charset="0"/>
                        </a:rPr>
                        <a:t>312</a:t>
                      </a:r>
                    </a:p>
                  </a:txBody>
                  <a:tcPr marT="45717" marB="4571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chemeClr val="tx1"/>
                          </a:solidFill>
                          <a:effectLst/>
                          <a:latin typeface="Arial" pitchFamily="34" charset="0"/>
                          <a:cs typeface="Arial" pitchFamily="34" charset="0"/>
                        </a:rPr>
                        <a:t>1600</a:t>
                      </a:r>
                    </a:p>
                  </a:txBody>
                  <a:tcPr marT="45717" marB="4571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2"/>
                  </a:ext>
                </a:extLst>
              </a:tr>
              <a:tr h="320602">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chemeClr val="tx1"/>
                          </a:solidFill>
                          <a:effectLst/>
                          <a:latin typeface="Arial" pitchFamily="34" charset="0"/>
                          <a:cs typeface="Arial" pitchFamily="34" charset="0"/>
                        </a:rPr>
                        <a:t>279</a:t>
                      </a:r>
                    </a:p>
                  </a:txBody>
                  <a:tcPr marT="45717" marB="4571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chemeClr val="tx1"/>
                          </a:solidFill>
                          <a:effectLst/>
                          <a:latin typeface="Arial" pitchFamily="34" charset="0"/>
                          <a:cs typeface="Arial" pitchFamily="34" charset="0"/>
                        </a:rPr>
                        <a:t>1700</a:t>
                      </a:r>
                    </a:p>
                  </a:txBody>
                  <a:tcPr marT="45717" marB="4571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3"/>
                  </a:ext>
                </a:extLst>
              </a:tr>
              <a:tr h="320033">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chemeClr val="tx1"/>
                          </a:solidFill>
                          <a:effectLst/>
                          <a:latin typeface="Arial" pitchFamily="34" charset="0"/>
                          <a:cs typeface="Arial" pitchFamily="34" charset="0"/>
                        </a:rPr>
                        <a:t>308</a:t>
                      </a:r>
                    </a:p>
                  </a:txBody>
                  <a:tcPr marT="45717" marB="4571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chemeClr val="tx1"/>
                          </a:solidFill>
                          <a:effectLst/>
                          <a:latin typeface="Arial" pitchFamily="34" charset="0"/>
                          <a:cs typeface="Arial" pitchFamily="34" charset="0"/>
                        </a:rPr>
                        <a:t>1875</a:t>
                      </a:r>
                    </a:p>
                  </a:txBody>
                  <a:tcPr marT="45717" marB="4571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4"/>
                  </a:ext>
                </a:extLst>
              </a:tr>
              <a:tr h="320602">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chemeClr val="tx1"/>
                          </a:solidFill>
                          <a:effectLst/>
                          <a:latin typeface="Arial" pitchFamily="34" charset="0"/>
                          <a:cs typeface="Arial" pitchFamily="34" charset="0"/>
                        </a:rPr>
                        <a:t>199</a:t>
                      </a:r>
                    </a:p>
                  </a:txBody>
                  <a:tcPr marT="45717" marB="4571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chemeClr val="tx1"/>
                          </a:solidFill>
                          <a:effectLst/>
                          <a:latin typeface="Arial" pitchFamily="34" charset="0"/>
                          <a:cs typeface="Arial" pitchFamily="34" charset="0"/>
                        </a:rPr>
                        <a:t>1100</a:t>
                      </a:r>
                    </a:p>
                  </a:txBody>
                  <a:tcPr marT="45717" marB="4571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5"/>
                  </a:ext>
                </a:extLst>
              </a:tr>
              <a:tr h="320033">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chemeClr val="tx1"/>
                          </a:solidFill>
                          <a:effectLst/>
                          <a:latin typeface="Arial" pitchFamily="34" charset="0"/>
                          <a:cs typeface="Arial" pitchFamily="34" charset="0"/>
                        </a:rPr>
                        <a:t>219</a:t>
                      </a:r>
                    </a:p>
                  </a:txBody>
                  <a:tcPr marT="45717" marB="4571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chemeClr val="tx1"/>
                          </a:solidFill>
                          <a:effectLst/>
                          <a:latin typeface="Arial" pitchFamily="34" charset="0"/>
                          <a:cs typeface="Arial" pitchFamily="34" charset="0"/>
                        </a:rPr>
                        <a:t>1550</a:t>
                      </a:r>
                    </a:p>
                  </a:txBody>
                  <a:tcPr marT="45717" marB="4571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6"/>
                  </a:ext>
                </a:extLst>
              </a:tr>
              <a:tr h="320602">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chemeClr val="tx1"/>
                          </a:solidFill>
                          <a:effectLst/>
                          <a:latin typeface="Arial" pitchFamily="34" charset="0"/>
                          <a:cs typeface="Arial" pitchFamily="34" charset="0"/>
                        </a:rPr>
                        <a:t>405</a:t>
                      </a:r>
                    </a:p>
                  </a:txBody>
                  <a:tcPr marT="45717" marB="4571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chemeClr val="tx1"/>
                          </a:solidFill>
                          <a:effectLst/>
                          <a:latin typeface="Arial" pitchFamily="34" charset="0"/>
                          <a:cs typeface="Arial" pitchFamily="34" charset="0"/>
                        </a:rPr>
                        <a:t>2350</a:t>
                      </a:r>
                    </a:p>
                  </a:txBody>
                  <a:tcPr marT="45717" marB="4571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7"/>
                  </a:ext>
                </a:extLst>
              </a:tr>
              <a:tr h="320602">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chemeClr val="tx1"/>
                          </a:solidFill>
                          <a:effectLst/>
                          <a:latin typeface="Arial" pitchFamily="34" charset="0"/>
                          <a:cs typeface="Arial" pitchFamily="34" charset="0"/>
                        </a:rPr>
                        <a:t>324</a:t>
                      </a:r>
                    </a:p>
                  </a:txBody>
                  <a:tcPr marT="45717" marB="4571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chemeClr val="tx1"/>
                          </a:solidFill>
                          <a:effectLst/>
                          <a:latin typeface="Arial" pitchFamily="34" charset="0"/>
                          <a:cs typeface="Arial" pitchFamily="34" charset="0"/>
                        </a:rPr>
                        <a:t>2450</a:t>
                      </a:r>
                    </a:p>
                  </a:txBody>
                  <a:tcPr marT="45717" marB="4571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8"/>
                  </a:ext>
                </a:extLst>
              </a:tr>
              <a:tr h="320033">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chemeClr val="tx1"/>
                          </a:solidFill>
                          <a:effectLst/>
                          <a:latin typeface="Arial" pitchFamily="34" charset="0"/>
                          <a:cs typeface="Arial" pitchFamily="34" charset="0"/>
                        </a:rPr>
                        <a:t>319</a:t>
                      </a:r>
                    </a:p>
                  </a:txBody>
                  <a:tcPr marT="45717" marB="4571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chemeClr val="tx1"/>
                          </a:solidFill>
                          <a:effectLst/>
                          <a:latin typeface="Arial" pitchFamily="34" charset="0"/>
                          <a:cs typeface="Arial" pitchFamily="34" charset="0"/>
                        </a:rPr>
                        <a:t>1425</a:t>
                      </a:r>
                    </a:p>
                  </a:txBody>
                  <a:tcPr marT="45717" marB="4571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09"/>
                  </a:ext>
                </a:extLst>
              </a:tr>
              <a:tr h="320602">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chemeClr val="tx1"/>
                          </a:solidFill>
                          <a:effectLst/>
                          <a:latin typeface="Arial" pitchFamily="34" charset="0"/>
                          <a:cs typeface="Arial" pitchFamily="34" charset="0"/>
                        </a:rPr>
                        <a:t>255</a:t>
                      </a:r>
                    </a:p>
                  </a:txBody>
                  <a:tcPr marT="45717" marB="4571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ctr" defTabSz="852488"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Arial" pitchFamily="34" charset="0"/>
                          <a:cs typeface="Arial" pitchFamily="34" charset="0"/>
                        </a:rPr>
                        <a:t>1700</a:t>
                      </a:r>
                    </a:p>
                  </a:txBody>
                  <a:tcPr marT="45717" marB="4571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6">
                        <a:lumMod val="20000"/>
                        <a:lumOff val="80000"/>
                      </a:schemeClr>
                    </a:solidFill>
                  </a:tcPr>
                </a:tc>
                <a:extLst>
                  <a:ext uri="{0D108BD9-81ED-4DB2-BD59-A6C34878D82A}">
                    <a16:rowId xmlns:a16="http://schemas.microsoft.com/office/drawing/2014/main" val="10010"/>
                  </a:ext>
                </a:extLst>
              </a:tr>
            </a:tbl>
          </a:graphicData>
        </a:graphic>
      </p:graphicFrame>
      <p:sp>
        <p:nvSpPr>
          <p:cNvPr id="56361" name="Rectangle 46">
            <a:extLst>
              <a:ext uri="{FF2B5EF4-FFF2-40B4-BE49-F238E27FC236}">
                <a16:creationId xmlns:a16="http://schemas.microsoft.com/office/drawing/2014/main" id="{34167A45-9022-AEBE-B5A1-DD477894A002}"/>
              </a:ext>
            </a:extLst>
          </p:cNvPr>
          <p:cNvSpPr>
            <a:spLocks noChangeArrowheads="1"/>
          </p:cNvSpPr>
          <p:nvPr/>
        </p:nvSpPr>
        <p:spPr bwMode="auto">
          <a:xfrm>
            <a:off x="5181600" y="1900239"/>
            <a:ext cx="50292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b="1">
                <a:solidFill>
                  <a:schemeClr val="bg1"/>
                </a:solidFill>
                <a:latin typeface="Times New Roman" panose="02020603050405020304" pitchFamily="18" charset="0"/>
              </a:rPr>
              <a:t>Estimated Regression Equation:</a:t>
            </a:r>
          </a:p>
        </p:txBody>
      </p:sp>
      <p:sp>
        <p:nvSpPr>
          <p:cNvPr id="75818" name="Rectangle 47">
            <a:extLst>
              <a:ext uri="{FF2B5EF4-FFF2-40B4-BE49-F238E27FC236}">
                <a16:creationId xmlns:a16="http://schemas.microsoft.com/office/drawing/2014/main" id="{4024C283-3DA2-AB2D-96AB-A120490C0CB8}"/>
              </a:ext>
            </a:extLst>
          </p:cNvPr>
          <p:cNvSpPr>
            <a:spLocks noChangeArrowheads="1"/>
          </p:cNvSpPr>
          <p:nvPr/>
        </p:nvSpPr>
        <p:spPr bwMode="auto">
          <a:xfrm>
            <a:off x="5275263" y="3810001"/>
            <a:ext cx="5029200" cy="2028825"/>
          </a:xfrm>
          <a:prstGeom prst="rect">
            <a:avLst/>
          </a:prstGeom>
          <a:solidFill>
            <a:schemeClr val="bg2">
              <a:lumMod val="10000"/>
              <a:lumOff val="90000"/>
            </a:schemeClr>
          </a:solidFill>
          <a:ln>
            <a:noFill/>
          </a:ln>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defRPr/>
            </a:pPr>
            <a:r>
              <a:rPr lang="en-US" altLang="en-US" sz="2800" dirty="0">
                <a:latin typeface="Times New Roman" panose="02020603050405020304" pitchFamily="18" charset="0"/>
              </a:rPr>
              <a:t>The slope of this model is 0.1098 </a:t>
            </a:r>
          </a:p>
          <a:p>
            <a:pPr>
              <a:spcBef>
                <a:spcPct val="50000"/>
              </a:spcBef>
              <a:defRPr/>
            </a:pPr>
            <a:r>
              <a:rPr lang="en-US" altLang="en-US" sz="2800" b="1" dirty="0">
                <a:latin typeface="Times New Roman" panose="02020603050405020304" pitchFamily="18" charset="0"/>
              </a:rPr>
              <a:t>Is there a relationship between the square footage of the house and its sales price?</a:t>
            </a:r>
          </a:p>
        </p:txBody>
      </p:sp>
      <p:sp>
        <p:nvSpPr>
          <p:cNvPr id="6" name="TextBox 5">
            <a:extLst>
              <a:ext uri="{FF2B5EF4-FFF2-40B4-BE49-F238E27FC236}">
                <a16:creationId xmlns:a16="http://schemas.microsoft.com/office/drawing/2014/main" id="{494DD318-0A46-33C3-F399-BEC0A78A1997}"/>
              </a:ext>
            </a:extLst>
          </p:cNvPr>
          <p:cNvSpPr txBox="1"/>
          <p:nvPr/>
        </p:nvSpPr>
        <p:spPr>
          <a:xfrm>
            <a:off x="5265738" y="2622551"/>
            <a:ext cx="5402262" cy="461963"/>
          </a:xfrm>
          <a:prstGeom prst="rect">
            <a:avLst/>
          </a:prstGeom>
          <a:noFill/>
        </p:spPr>
        <p:txBody>
          <a:bodyPr wrap="square">
            <a:spAutoFit/>
          </a:bodyPr>
          <a:lstStyle/>
          <a:p>
            <a:pPr>
              <a:defRPr/>
            </a:pPr>
            <a:r>
              <a:rPr lang="en-US" altLang="en-US" sz="2400" b="1" dirty="0">
                <a:solidFill>
                  <a:schemeClr val="accent1"/>
                </a:solidFill>
                <a:latin typeface="+mn-lt"/>
              </a:rPr>
              <a:t>house price = 98.25 + 0.1098 (sq. ft.)</a:t>
            </a:r>
          </a:p>
        </p:txBody>
      </p:sp>
    </p:spTree>
    <p:extLst>
      <p:ext uri="{BB962C8B-B14F-4D97-AF65-F5344CB8AC3E}">
        <p14:creationId xmlns:p14="http://schemas.microsoft.com/office/powerpoint/2010/main" val="2425095396"/>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FF502EF5-2CAB-D6AC-C210-4E9BCEE63962}"/>
              </a:ext>
            </a:extLst>
          </p:cNvPr>
          <p:cNvSpPr>
            <a:spLocks noGrp="1" noChangeArrowheads="1"/>
          </p:cNvSpPr>
          <p:nvPr>
            <p:ph type="title"/>
          </p:nvPr>
        </p:nvSpPr>
        <p:spPr>
          <a:xfrm>
            <a:off x="1752600" y="228600"/>
            <a:ext cx="8534400" cy="990600"/>
          </a:xfrm>
        </p:spPr>
        <p:txBody>
          <a:bodyPr/>
          <a:lstStyle/>
          <a:p>
            <a:pPr eaLnBrk="1" hangingPunct="1"/>
            <a:r>
              <a:rPr lang="en-US" altLang="en-US" sz="3200"/>
              <a:t>Inferences About the Slope: t Test Example</a:t>
            </a:r>
          </a:p>
        </p:txBody>
      </p:sp>
      <p:sp>
        <p:nvSpPr>
          <p:cNvPr id="57347" name="Rectangle 3">
            <a:extLst>
              <a:ext uri="{FF2B5EF4-FFF2-40B4-BE49-F238E27FC236}">
                <a16:creationId xmlns:a16="http://schemas.microsoft.com/office/drawing/2014/main" id="{5B114C5C-8BC1-41FA-F436-9596CB8A8608}"/>
              </a:ext>
            </a:extLst>
          </p:cNvPr>
          <p:cNvSpPr>
            <a:spLocks noGrp="1" noChangeArrowheads="1"/>
          </p:cNvSpPr>
          <p:nvPr>
            <p:ph type="body" sz="half" idx="4294967295"/>
          </p:nvPr>
        </p:nvSpPr>
        <p:spPr>
          <a:xfrm>
            <a:off x="1870075" y="3930650"/>
            <a:ext cx="2355850" cy="990600"/>
          </a:xfrm>
        </p:spPr>
        <p:txBody>
          <a:bodyPr lIns="90488" tIns="44450" rIns="90488" bIns="44450"/>
          <a:lstStyle/>
          <a:p>
            <a:pPr eaLnBrk="1" hangingPunct="1">
              <a:buFont typeface="Wingdings" panose="05000000000000000000" pitchFamily="2" charset="2"/>
              <a:buNone/>
            </a:pPr>
            <a:r>
              <a:rPr lang="en-US" altLang="en-US" b="1">
                <a:solidFill>
                  <a:schemeClr val="accent1"/>
                </a:solidFill>
              </a:rPr>
              <a:t>H</a:t>
            </a:r>
            <a:r>
              <a:rPr lang="en-US" altLang="en-US" b="1" baseline="-25000">
                <a:solidFill>
                  <a:schemeClr val="accent1"/>
                </a:solidFill>
              </a:rPr>
              <a:t>0</a:t>
            </a:r>
            <a:r>
              <a:rPr lang="en-US" altLang="en-US" b="1">
                <a:solidFill>
                  <a:schemeClr val="accent1"/>
                </a:solidFill>
              </a:rPr>
              <a:t>: </a:t>
            </a:r>
            <a:r>
              <a:rPr lang="el-GR" altLang="en-US" b="1">
                <a:solidFill>
                  <a:schemeClr val="accent1"/>
                </a:solidFill>
              </a:rPr>
              <a:t>β</a:t>
            </a:r>
            <a:r>
              <a:rPr lang="en-US" altLang="en-US" b="1" baseline="-25000">
                <a:solidFill>
                  <a:schemeClr val="accent1"/>
                </a:solidFill>
              </a:rPr>
              <a:t>1</a:t>
            </a:r>
            <a:r>
              <a:rPr lang="en-US" altLang="en-US" b="1">
                <a:solidFill>
                  <a:schemeClr val="accent1"/>
                </a:solidFill>
              </a:rPr>
              <a:t> = 0</a:t>
            </a:r>
          </a:p>
          <a:p>
            <a:pPr eaLnBrk="1" hangingPunct="1">
              <a:buFont typeface="Wingdings" panose="05000000000000000000" pitchFamily="2" charset="2"/>
              <a:buNone/>
            </a:pPr>
            <a:r>
              <a:rPr lang="en-US" altLang="en-US" b="1">
                <a:solidFill>
                  <a:schemeClr val="accent1"/>
                </a:solidFill>
              </a:rPr>
              <a:t>H</a:t>
            </a:r>
            <a:r>
              <a:rPr lang="en-US" altLang="en-US" b="1" baseline="-25000">
                <a:solidFill>
                  <a:schemeClr val="accent1"/>
                </a:solidFill>
              </a:rPr>
              <a:t>1</a:t>
            </a:r>
            <a:r>
              <a:rPr lang="en-US" altLang="en-US" b="1">
                <a:solidFill>
                  <a:schemeClr val="accent1"/>
                </a:solidFill>
              </a:rPr>
              <a:t>: </a:t>
            </a:r>
            <a:r>
              <a:rPr lang="el-GR" altLang="en-US" b="1">
                <a:solidFill>
                  <a:schemeClr val="accent1"/>
                </a:solidFill>
              </a:rPr>
              <a:t>β</a:t>
            </a:r>
            <a:r>
              <a:rPr lang="en-US" altLang="en-US" b="1" baseline="-25000">
                <a:solidFill>
                  <a:schemeClr val="accent1"/>
                </a:solidFill>
              </a:rPr>
              <a:t>1</a:t>
            </a:r>
            <a:r>
              <a:rPr lang="en-US" altLang="en-US" b="1">
                <a:solidFill>
                  <a:schemeClr val="accent1"/>
                </a:solidFill>
              </a:rPr>
              <a:t> </a:t>
            </a:r>
            <a:r>
              <a:rPr lang="en-US" altLang="en-US" b="1">
                <a:solidFill>
                  <a:schemeClr val="accent1"/>
                </a:solidFill>
                <a:cs typeface="Times New Roman" panose="02020603050405020304" pitchFamily="18" charset="0"/>
              </a:rPr>
              <a:t>≠ </a:t>
            </a:r>
            <a:r>
              <a:rPr lang="en-US" altLang="en-US" b="1">
                <a:solidFill>
                  <a:schemeClr val="accent1"/>
                </a:solidFill>
              </a:rPr>
              <a:t>0</a:t>
            </a:r>
          </a:p>
        </p:txBody>
      </p:sp>
      <p:sp>
        <p:nvSpPr>
          <p:cNvPr id="57348" name="Rectangle 4">
            <a:extLst>
              <a:ext uri="{FF2B5EF4-FFF2-40B4-BE49-F238E27FC236}">
                <a16:creationId xmlns:a16="http://schemas.microsoft.com/office/drawing/2014/main" id="{82C7364F-D371-3F67-193E-4A9E437CA9E9}"/>
              </a:ext>
            </a:extLst>
          </p:cNvPr>
          <p:cNvSpPr>
            <a:spLocks noChangeArrowheads="1"/>
          </p:cNvSpPr>
          <p:nvPr/>
        </p:nvSpPr>
        <p:spPr bwMode="auto">
          <a:xfrm>
            <a:off x="1752601" y="1981200"/>
            <a:ext cx="36671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b="1">
                <a:solidFill>
                  <a:schemeClr val="bg1"/>
                </a:solidFill>
              </a:rPr>
              <a:t>From Excel output: </a:t>
            </a:r>
          </a:p>
        </p:txBody>
      </p:sp>
      <p:graphicFrame>
        <p:nvGraphicFramePr>
          <p:cNvPr id="282629" name="Group 5">
            <a:extLst>
              <a:ext uri="{FF2B5EF4-FFF2-40B4-BE49-F238E27FC236}">
                <a16:creationId xmlns:a16="http://schemas.microsoft.com/office/drawing/2014/main" id="{03E13E7C-09B7-A10C-A496-256F99CB4885}"/>
              </a:ext>
            </a:extLst>
          </p:cNvPr>
          <p:cNvGraphicFramePr>
            <a:graphicFrameLocks noGrp="1"/>
          </p:cNvGraphicFramePr>
          <p:nvPr/>
        </p:nvGraphicFramePr>
        <p:xfrm>
          <a:off x="1752600" y="2590800"/>
          <a:ext cx="8001000" cy="1189038"/>
        </p:xfrm>
        <a:graphic>
          <a:graphicData uri="http://schemas.openxmlformats.org/drawingml/2006/table">
            <a:tbl>
              <a:tblPr/>
              <a:tblGrid>
                <a:gridCol w="1735157">
                  <a:extLst>
                    <a:ext uri="{9D8B030D-6E8A-4147-A177-3AD203B41FA5}">
                      <a16:colId xmlns:a16="http://schemas.microsoft.com/office/drawing/2014/main" val="20000"/>
                    </a:ext>
                  </a:extLst>
                </a:gridCol>
                <a:gridCol w="1735157">
                  <a:extLst>
                    <a:ext uri="{9D8B030D-6E8A-4147-A177-3AD203B41FA5}">
                      <a16:colId xmlns:a16="http://schemas.microsoft.com/office/drawing/2014/main" val="20001"/>
                    </a:ext>
                  </a:extLst>
                </a:gridCol>
                <a:gridCol w="2120747">
                  <a:extLst>
                    <a:ext uri="{9D8B030D-6E8A-4147-A177-3AD203B41FA5}">
                      <a16:colId xmlns:a16="http://schemas.microsoft.com/office/drawing/2014/main" val="20002"/>
                    </a:ext>
                  </a:extLst>
                </a:gridCol>
                <a:gridCol w="1208986">
                  <a:extLst>
                    <a:ext uri="{9D8B030D-6E8A-4147-A177-3AD203B41FA5}">
                      <a16:colId xmlns:a16="http://schemas.microsoft.com/office/drawing/2014/main" val="20003"/>
                    </a:ext>
                  </a:extLst>
                </a:gridCol>
                <a:gridCol w="1200953">
                  <a:extLst>
                    <a:ext uri="{9D8B030D-6E8A-4147-A177-3AD203B41FA5}">
                      <a16:colId xmlns:a16="http://schemas.microsoft.com/office/drawing/2014/main" val="20004"/>
                    </a:ext>
                  </a:extLst>
                </a:gridCol>
              </a:tblGrid>
              <a:tr h="396346">
                <a:tc>
                  <a:txBody>
                    <a:bodyPr/>
                    <a:lstStyle/>
                    <a:p>
                      <a:pPr marL="0" marR="0" lvl="0" indent="0" algn="ctr" defTabSz="852488" rtl="0" eaLnBrk="0" fontAlgn="b" latinLnBrk="0" hangingPunct="0">
                        <a:lnSpc>
                          <a:spcPct val="100000"/>
                        </a:lnSpc>
                        <a:spcBef>
                          <a:spcPct val="0"/>
                        </a:spcBef>
                        <a:spcAft>
                          <a:spcPct val="0"/>
                        </a:spcAft>
                        <a:buClrTx/>
                        <a:buSzPct val="100000"/>
                        <a:buFontTx/>
                        <a:buNone/>
                        <a:tabLst/>
                      </a:pPr>
                      <a:r>
                        <a:rPr kumimoji="0" lang="en-US" sz="2000" b="1" i="1" u="none" strike="noStrike" cap="none" normalizeH="0" baseline="0" dirty="0">
                          <a:ln>
                            <a:noFill/>
                          </a:ln>
                          <a:solidFill>
                            <a:schemeClr val="tx1"/>
                          </a:solidFill>
                          <a:effectLst/>
                          <a:latin typeface="Arial" pitchFamily="34" charset="0"/>
                          <a:cs typeface="Arial" pitchFamily="34" charset="0"/>
                        </a:rPr>
                        <a:t> </a:t>
                      </a:r>
                      <a:endParaRPr kumimoji="0" lang="en-US" sz="2000" b="1" i="0" u="none" strike="noStrike" cap="none" normalizeH="0" baseline="0" dirty="0">
                        <a:ln>
                          <a:noFill/>
                        </a:ln>
                        <a:solidFill>
                          <a:schemeClr val="tx1"/>
                        </a:solidFill>
                        <a:effectLst/>
                        <a:latin typeface="Arial" pitchFamily="34" charset="0"/>
                      </a:endParaRPr>
                    </a:p>
                  </a:txBody>
                  <a:tcPr marT="45744" marB="45744"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852488" rtl="0" eaLnBrk="0" fontAlgn="b" latinLnBrk="0" hangingPunct="0">
                        <a:lnSpc>
                          <a:spcPct val="100000"/>
                        </a:lnSpc>
                        <a:spcBef>
                          <a:spcPct val="0"/>
                        </a:spcBef>
                        <a:spcAft>
                          <a:spcPct val="0"/>
                        </a:spcAft>
                        <a:buClrTx/>
                        <a:buSzPct val="100000"/>
                        <a:buFontTx/>
                        <a:buNone/>
                        <a:tabLst/>
                      </a:pPr>
                      <a:r>
                        <a:rPr kumimoji="0" lang="en-US" sz="2000" b="1" i="1" u="none" strike="noStrike" cap="none" normalizeH="0" baseline="0">
                          <a:ln>
                            <a:noFill/>
                          </a:ln>
                          <a:solidFill>
                            <a:schemeClr val="tx1"/>
                          </a:solidFill>
                          <a:effectLst/>
                          <a:latin typeface="Arial" pitchFamily="34" charset="0"/>
                          <a:cs typeface="Arial" pitchFamily="34" charset="0"/>
                        </a:rPr>
                        <a:t>Coefficients</a:t>
                      </a:r>
                      <a:endParaRPr kumimoji="0" lang="en-US" sz="2000" b="1" i="0" u="none" strike="noStrike" cap="none" normalizeH="0" baseline="0">
                        <a:ln>
                          <a:noFill/>
                        </a:ln>
                        <a:solidFill>
                          <a:schemeClr val="tx1"/>
                        </a:solidFill>
                        <a:effectLst/>
                        <a:latin typeface="Arial" pitchFamily="34" charset="0"/>
                      </a:endParaRPr>
                    </a:p>
                  </a:txBody>
                  <a:tcPr marT="45744" marB="4574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852488" rtl="0" eaLnBrk="0" fontAlgn="b" latinLnBrk="0" hangingPunct="0">
                        <a:lnSpc>
                          <a:spcPct val="100000"/>
                        </a:lnSpc>
                        <a:spcBef>
                          <a:spcPct val="0"/>
                        </a:spcBef>
                        <a:spcAft>
                          <a:spcPct val="0"/>
                        </a:spcAft>
                        <a:buClrTx/>
                        <a:buSzPct val="100000"/>
                        <a:buFontTx/>
                        <a:buNone/>
                        <a:tabLst/>
                      </a:pPr>
                      <a:r>
                        <a:rPr kumimoji="0" lang="en-US" sz="2000" b="1" i="1" u="none" strike="noStrike" cap="none" normalizeH="0" baseline="0">
                          <a:ln>
                            <a:noFill/>
                          </a:ln>
                          <a:solidFill>
                            <a:schemeClr val="tx1"/>
                          </a:solidFill>
                          <a:effectLst/>
                          <a:latin typeface="Arial" pitchFamily="34" charset="0"/>
                          <a:cs typeface="Arial" pitchFamily="34" charset="0"/>
                        </a:rPr>
                        <a:t>Standard Error</a:t>
                      </a:r>
                      <a:endParaRPr kumimoji="0" lang="en-US" sz="2000" b="1" i="0" u="none" strike="noStrike" cap="none" normalizeH="0" baseline="0">
                        <a:ln>
                          <a:noFill/>
                        </a:ln>
                        <a:solidFill>
                          <a:schemeClr val="tx1"/>
                        </a:solidFill>
                        <a:effectLst/>
                        <a:latin typeface="Arial" pitchFamily="34" charset="0"/>
                      </a:endParaRPr>
                    </a:p>
                  </a:txBody>
                  <a:tcPr marT="45744" marB="4574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852488" rtl="0" eaLnBrk="0" fontAlgn="b" latinLnBrk="0" hangingPunct="0">
                        <a:lnSpc>
                          <a:spcPct val="100000"/>
                        </a:lnSpc>
                        <a:spcBef>
                          <a:spcPct val="0"/>
                        </a:spcBef>
                        <a:spcAft>
                          <a:spcPct val="0"/>
                        </a:spcAft>
                        <a:buClrTx/>
                        <a:buSzPct val="100000"/>
                        <a:buFontTx/>
                        <a:buNone/>
                        <a:tabLst/>
                      </a:pPr>
                      <a:r>
                        <a:rPr kumimoji="0" lang="en-US" sz="2000" b="1" i="1" u="none" strike="noStrike" cap="none" normalizeH="0" baseline="0" dirty="0">
                          <a:ln>
                            <a:noFill/>
                          </a:ln>
                          <a:solidFill>
                            <a:schemeClr val="tx1"/>
                          </a:solidFill>
                          <a:effectLst/>
                          <a:latin typeface="Arial" pitchFamily="34" charset="0"/>
                          <a:cs typeface="Arial" pitchFamily="34" charset="0"/>
                        </a:rPr>
                        <a:t>t Stat</a:t>
                      </a:r>
                      <a:endParaRPr kumimoji="0" lang="en-US" sz="2000" b="1" i="0" u="none" strike="noStrike" cap="none" normalizeH="0" baseline="0" dirty="0">
                        <a:ln>
                          <a:noFill/>
                        </a:ln>
                        <a:solidFill>
                          <a:schemeClr val="tx1"/>
                        </a:solidFill>
                        <a:effectLst/>
                        <a:latin typeface="Arial" pitchFamily="34" charset="0"/>
                      </a:endParaRPr>
                    </a:p>
                  </a:txBody>
                  <a:tcPr marT="45744" marB="4574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852488" rtl="0" eaLnBrk="0" fontAlgn="b" latinLnBrk="0" hangingPunct="0">
                        <a:lnSpc>
                          <a:spcPct val="100000"/>
                        </a:lnSpc>
                        <a:spcBef>
                          <a:spcPct val="0"/>
                        </a:spcBef>
                        <a:spcAft>
                          <a:spcPct val="0"/>
                        </a:spcAft>
                        <a:buClrTx/>
                        <a:buSzPct val="100000"/>
                        <a:buFontTx/>
                        <a:buNone/>
                        <a:tabLst/>
                      </a:pPr>
                      <a:r>
                        <a:rPr kumimoji="0" lang="en-US" sz="2000" b="1" i="1" u="none" strike="noStrike" cap="none" normalizeH="0" baseline="0">
                          <a:ln>
                            <a:noFill/>
                          </a:ln>
                          <a:solidFill>
                            <a:schemeClr val="tx1"/>
                          </a:solidFill>
                          <a:effectLst/>
                          <a:latin typeface="Arial" pitchFamily="34" charset="0"/>
                          <a:cs typeface="Arial" pitchFamily="34" charset="0"/>
                        </a:rPr>
                        <a:t>P-value</a:t>
                      </a:r>
                      <a:endParaRPr kumimoji="0" lang="en-US" sz="2000" b="1" i="0" u="none" strike="noStrike" cap="none" normalizeH="0" baseline="0">
                        <a:ln>
                          <a:noFill/>
                        </a:ln>
                        <a:solidFill>
                          <a:schemeClr val="tx1"/>
                        </a:solidFill>
                        <a:effectLst/>
                        <a:latin typeface="Arial" pitchFamily="34" charset="0"/>
                      </a:endParaRPr>
                    </a:p>
                  </a:txBody>
                  <a:tcPr marT="45744" marB="45744"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96346">
                <a:tc>
                  <a:txBody>
                    <a:bodyPr/>
                    <a:lstStyle/>
                    <a:p>
                      <a:pPr marL="0" marR="0" lvl="0" indent="0" algn="l" defTabSz="852488" rtl="0" eaLnBrk="0" fontAlgn="b" latinLnBrk="0" hangingPunct="0">
                        <a:lnSpc>
                          <a:spcPct val="100000"/>
                        </a:lnSpc>
                        <a:spcBef>
                          <a:spcPct val="0"/>
                        </a:spcBef>
                        <a:spcAft>
                          <a:spcPct val="0"/>
                        </a:spcAft>
                        <a:buClrTx/>
                        <a:buSzPct val="100000"/>
                        <a:buFontTx/>
                        <a:buNone/>
                        <a:tabLst/>
                      </a:pPr>
                      <a:r>
                        <a:rPr kumimoji="0" lang="en-US" sz="2000" b="1" i="0" u="none" strike="noStrike" cap="none" normalizeH="0" baseline="0">
                          <a:ln>
                            <a:noFill/>
                          </a:ln>
                          <a:solidFill>
                            <a:schemeClr val="tx1"/>
                          </a:solidFill>
                          <a:effectLst/>
                          <a:latin typeface="Arial" pitchFamily="34" charset="0"/>
                          <a:cs typeface="Arial" pitchFamily="34" charset="0"/>
                        </a:rPr>
                        <a:t>Intercept</a:t>
                      </a:r>
                      <a:endParaRPr kumimoji="0" lang="en-US" sz="2000" b="1" i="0" u="none" strike="noStrike" cap="none" normalizeH="0" baseline="0">
                        <a:ln>
                          <a:noFill/>
                        </a:ln>
                        <a:solidFill>
                          <a:schemeClr val="tx1"/>
                        </a:solidFill>
                        <a:effectLst/>
                        <a:latin typeface="Arial" pitchFamily="34" charset="0"/>
                      </a:endParaRPr>
                    </a:p>
                  </a:txBody>
                  <a:tcPr marT="45744" marB="45744"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852488" rtl="0" eaLnBrk="0" fontAlgn="b" latinLnBrk="0" hangingPunct="0">
                        <a:lnSpc>
                          <a:spcPct val="100000"/>
                        </a:lnSpc>
                        <a:spcBef>
                          <a:spcPct val="0"/>
                        </a:spcBef>
                        <a:spcAft>
                          <a:spcPct val="0"/>
                        </a:spcAft>
                        <a:buClrTx/>
                        <a:buSzPct val="100000"/>
                        <a:buFontTx/>
                        <a:buNone/>
                        <a:tabLst/>
                      </a:pPr>
                      <a:r>
                        <a:rPr kumimoji="0" lang="en-US" sz="2000" b="1" i="0" u="none" strike="noStrike" cap="none" normalizeH="0" baseline="0">
                          <a:ln>
                            <a:noFill/>
                          </a:ln>
                          <a:solidFill>
                            <a:schemeClr val="tx1"/>
                          </a:solidFill>
                          <a:effectLst/>
                          <a:latin typeface="Arial" pitchFamily="34" charset="0"/>
                          <a:cs typeface="Arial" pitchFamily="34" charset="0"/>
                        </a:rPr>
                        <a:t>98.24833</a:t>
                      </a:r>
                      <a:endParaRPr kumimoji="0" lang="en-US" sz="2000" b="1" i="0" u="none" strike="noStrike" cap="none" normalizeH="0" baseline="0">
                        <a:ln>
                          <a:noFill/>
                        </a:ln>
                        <a:solidFill>
                          <a:schemeClr val="tx1"/>
                        </a:solidFill>
                        <a:effectLst/>
                        <a:latin typeface="Arial" pitchFamily="34" charset="0"/>
                      </a:endParaRPr>
                    </a:p>
                  </a:txBody>
                  <a:tcPr marT="45744" marB="4574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852488" rtl="0" eaLnBrk="0" fontAlgn="b" latinLnBrk="0" hangingPunct="0">
                        <a:lnSpc>
                          <a:spcPct val="100000"/>
                        </a:lnSpc>
                        <a:spcBef>
                          <a:spcPct val="0"/>
                        </a:spcBef>
                        <a:spcAft>
                          <a:spcPct val="0"/>
                        </a:spcAft>
                        <a:buClrTx/>
                        <a:buSzPct val="100000"/>
                        <a:buFontTx/>
                        <a:buNone/>
                        <a:tabLst/>
                      </a:pPr>
                      <a:r>
                        <a:rPr kumimoji="0" lang="en-US" sz="2000" b="1" i="0" u="none" strike="noStrike" cap="none" normalizeH="0" baseline="0">
                          <a:ln>
                            <a:noFill/>
                          </a:ln>
                          <a:solidFill>
                            <a:schemeClr val="tx1"/>
                          </a:solidFill>
                          <a:effectLst/>
                          <a:latin typeface="Arial" pitchFamily="34" charset="0"/>
                          <a:cs typeface="Arial" pitchFamily="34" charset="0"/>
                        </a:rPr>
                        <a:t>58.03348</a:t>
                      </a:r>
                      <a:endParaRPr kumimoji="0" lang="en-US" sz="2000" b="1" i="0" u="none" strike="noStrike" cap="none" normalizeH="0" baseline="0">
                        <a:ln>
                          <a:noFill/>
                        </a:ln>
                        <a:solidFill>
                          <a:schemeClr val="tx1"/>
                        </a:solidFill>
                        <a:effectLst/>
                        <a:latin typeface="Arial" pitchFamily="34" charset="0"/>
                      </a:endParaRPr>
                    </a:p>
                  </a:txBody>
                  <a:tcPr marT="45744" marB="4574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852488" rtl="0" eaLnBrk="0" fontAlgn="b" latinLnBrk="0" hangingPunct="0">
                        <a:lnSpc>
                          <a:spcPct val="100000"/>
                        </a:lnSpc>
                        <a:spcBef>
                          <a:spcPct val="0"/>
                        </a:spcBef>
                        <a:spcAft>
                          <a:spcPct val="0"/>
                        </a:spcAft>
                        <a:buClrTx/>
                        <a:buSzPct val="100000"/>
                        <a:buFontTx/>
                        <a:buNone/>
                        <a:tabLst/>
                      </a:pPr>
                      <a:r>
                        <a:rPr kumimoji="0" lang="en-US" sz="2000" b="1" i="0" u="none" strike="noStrike" cap="none" normalizeH="0" baseline="0">
                          <a:ln>
                            <a:noFill/>
                          </a:ln>
                          <a:solidFill>
                            <a:schemeClr val="tx1"/>
                          </a:solidFill>
                          <a:effectLst/>
                          <a:latin typeface="Arial" pitchFamily="34" charset="0"/>
                          <a:cs typeface="Arial" pitchFamily="34" charset="0"/>
                        </a:rPr>
                        <a:t>1.69296</a:t>
                      </a:r>
                      <a:endParaRPr kumimoji="0" lang="en-US" sz="2000" b="1" i="0" u="none" strike="noStrike" cap="none" normalizeH="0" baseline="0">
                        <a:ln>
                          <a:noFill/>
                        </a:ln>
                        <a:solidFill>
                          <a:schemeClr val="tx1"/>
                        </a:solidFill>
                        <a:effectLst/>
                        <a:latin typeface="Arial" pitchFamily="34" charset="0"/>
                      </a:endParaRPr>
                    </a:p>
                  </a:txBody>
                  <a:tcPr marT="45744" marB="4574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852488" rtl="0" eaLnBrk="0" fontAlgn="b" latinLnBrk="0" hangingPunct="0">
                        <a:lnSpc>
                          <a:spcPct val="100000"/>
                        </a:lnSpc>
                        <a:spcBef>
                          <a:spcPct val="0"/>
                        </a:spcBef>
                        <a:spcAft>
                          <a:spcPct val="0"/>
                        </a:spcAft>
                        <a:buClrTx/>
                        <a:buSzPct val="100000"/>
                        <a:buFontTx/>
                        <a:buNone/>
                        <a:tabLst/>
                      </a:pPr>
                      <a:r>
                        <a:rPr kumimoji="0" lang="en-US" sz="2000" b="1" i="0" u="none" strike="noStrike" cap="none" normalizeH="0" baseline="0">
                          <a:ln>
                            <a:noFill/>
                          </a:ln>
                          <a:solidFill>
                            <a:schemeClr val="tx1"/>
                          </a:solidFill>
                          <a:effectLst/>
                          <a:latin typeface="Arial" pitchFamily="34" charset="0"/>
                          <a:cs typeface="Arial" pitchFamily="34" charset="0"/>
                        </a:rPr>
                        <a:t>0.12892</a:t>
                      </a:r>
                      <a:endParaRPr kumimoji="0" lang="en-US" sz="2000" b="1" i="0" u="none" strike="noStrike" cap="none" normalizeH="0" baseline="0">
                        <a:ln>
                          <a:noFill/>
                        </a:ln>
                        <a:solidFill>
                          <a:schemeClr val="tx1"/>
                        </a:solidFill>
                        <a:effectLst/>
                        <a:latin typeface="Arial" pitchFamily="34" charset="0"/>
                      </a:endParaRPr>
                    </a:p>
                  </a:txBody>
                  <a:tcPr marT="45744" marB="45744"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96346">
                <a:tc>
                  <a:txBody>
                    <a:bodyPr/>
                    <a:lstStyle/>
                    <a:p>
                      <a:pPr marL="0" marR="0" lvl="0" indent="0" algn="l" defTabSz="852488" rtl="0" eaLnBrk="0" fontAlgn="b" latinLnBrk="0" hangingPunct="0">
                        <a:lnSpc>
                          <a:spcPct val="100000"/>
                        </a:lnSpc>
                        <a:spcBef>
                          <a:spcPct val="0"/>
                        </a:spcBef>
                        <a:spcAft>
                          <a:spcPct val="0"/>
                        </a:spcAft>
                        <a:buClrTx/>
                        <a:buSzPct val="100000"/>
                        <a:buFontTx/>
                        <a:buNone/>
                        <a:tabLst/>
                      </a:pPr>
                      <a:r>
                        <a:rPr kumimoji="0" lang="en-US" sz="2000" b="1" i="0" u="none" strike="noStrike" cap="none" normalizeH="0" baseline="0">
                          <a:ln>
                            <a:noFill/>
                          </a:ln>
                          <a:solidFill>
                            <a:schemeClr val="tx1"/>
                          </a:solidFill>
                          <a:effectLst/>
                          <a:latin typeface="Arial" pitchFamily="34" charset="0"/>
                          <a:cs typeface="Arial" pitchFamily="34" charset="0"/>
                        </a:rPr>
                        <a:t>Square Feet</a:t>
                      </a:r>
                      <a:endParaRPr kumimoji="0" lang="en-US" sz="2000" b="1" i="0" u="none" strike="noStrike" cap="none" normalizeH="0" baseline="0">
                        <a:ln>
                          <a:noFill/>
                        </a:ln>
                        <a:solidFill>
                          <a:schemeClr val="tx1"/>
                        </a:solidFill>
                        <a:effectLst/>
                        <a:latin typeface="Arial" pitchFamily="34" charset="0"/>
                      </a:endParaRPr>
                    </a:p>
                  </a:txBody>
                  <a:tcPr marT="45744" marB="45744"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852488" rtl="0" eaLnBrk="0" fontAlgn="b" latinLnBrk="0" hangingPunct="0">
                        <a:lnSpc>
                          <a:spcPct val="100000"/>
                        </a:lnSpc>
                        <a:spcBef>
                          <a:spcPct val="0"/>
                        </a:spcBef>
                        <a:spcAft>
                          <a:spcPct val="0"/>
                        </a:spcAft>
                        <a:buClrTx/>
                        <a:buSzPct val="100000"/>
                        <a:buFontTx/>
                        <a:buNone/>
                        <a:tabLst/>
                      </a:pPr>
                      <a:r>
                        <a:rPr kumimoji="0" lang="en-US" sz="2000" b="1" i="0" u="none" strike="noStrike" cap="none" normalizeH="0" baseline="0" dirty="0">
                          <a:ln>
                            <a:noFill/>
                          </a:ln>
                          <a:solidFill>
                            <a:schemeClr val="tx1"/>
                          </a:solidFill>
                          <a:effectLst/>
                          <a:latin typeface="Arial" pitchFamily="34" charset="0"/>
                          <a:cs typeface="Arial" pitchFamily="34" charset="0"/>
                        </a:rPr>
                        <a:t>0.10977</a:t>
                      </a:r>
                      <a:endParaRPr kumimoji="0" lang="en-US" sz="2000" b="1" i="0" u="none" strike="noStrike" cap="none" normalizeH="0" baseline="0" dirty="0">
                        <a:ln>
                          <a:noFill/>
                        </a:ln>
                        <a:solidFill>
                          <a:schemeClr val="tx1"/>
                        </a:solidFill>
                        <a:effectLst/>
                        <a:latin typeface="Arial" pitchFamily="34" charset="0"/>
                      </a:endParaRPr>
                    </a:p>
                  </a:txBody>
                  <a:tcPr marT="45744" marB="4574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852488" rtl="0" eaLnBrk="0" fontAlgn="b" latinLnBrk="0" hangingPunct="0">
                        <a:lnSpc>
                          <a:spcPct val="100000"/>
                        </a:lnSpc>
                        <a:spcBef>
                          <a:spcPct val="0"/>
                        </a:spcBef>
                        <a:spcAft>
                          <a:spcPct val="0"/>
                        </a:spcAft>
                        <a:buClrTx/>
                        <a:buSzPct val="100000"/>
                        <a:buFontTx/>
                        <a:buNone/>
                        <a:tabLst/>
                      </a:pPr>
                      <a:r>
                        <a:rPr kumimoji="0" lang="en-US" sz="2000" b="1" i="0" u="none" strike="noStrike" cap="none" normalizeH="0" baseline="0">
                          <a:ln>
                            <a:noFill/>
                          </a:ln>
                          <a:solidFill>
                            <a:schemeClr val="tx1"/>
                          </a:solidFill>
                          <a:effectLst/>
                          <a:latin typeface="Arial" pitchFamily="34" charset="0"/>
                          <a:cs typeface="Arial" pitchFamily="34" charset="0"/>
                        </a:rPr>
                        <a:t>0.03297</a:t>
                      </a:r>
                      <a:endParaRPr kumimoji="0" lang="en-US" sz="2000" b="1" i="0" u="none" strike="noStrike" cap="none" normalizeH="0" baseline="0">
                        <a:ln>
                          <a:noFill/>
                        </a:ln>
                        <a:solidFill>
                          <a:schemeClr val="tx1"/>
                        </a:solidFill>
                        <a:effectLst/>
                        <a:latin typeface="Arial" pitchFamily="34" charset="0"/>
                      </a:endParaRPr>
                    </a:p>
                  </a:txBody>
                  <a:tcPr marT="45744" marB="4574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852488" rtl="0" eaLnBrk="0" fontAlgn="b" latinLnBrk="0" hangingPunct="0">
                        <a:lnSpc>
                          <a:spcPct val="100000"/>
                        </a:lnSpc>
                        <a:spcBef>
                          <a:spcPct val="0"/>
                        </a:spcBef>
                        <a:spcAft>
                          <a:spcPct val="0"/>
                        </a:spcAft>
                        <a:buClrTx/>
                        <a:buSzPct val="100000"/>
                        <a:buFontTx/>
                        <a:buNone/>
                        <a:tabLst/>
                      </a:pPr>
                      <a:r>
                        <a:rPr kumimoji="0" lang="en-US" sz="2000" b="1" i="0" u="none" strike="noStrike" cap="none" normalizeH="0" baseline="0">
                          <a:ln>
                            <a:noFill/>
                          </a:ln>
                          <a:solidFill>
                            <a:schemeClr val="tx1"/>
                          </a:solidFill>
                          <a:effectLst/>
                          <a:latin typeface="Arial" pitchFamily="34" charset="0"/>
                          <a:cs typeface="Arial" pitchFamily="34" charset="0"/>
                        </a:rPr>
                        <a:t>3.32938</a:t>
                      </a:r>
                      <a:endParaRPr kumimoji="0" lang="en-US" sz="2000" b="1" i="0" u="none" strike="noStrike" cap="none" normalizeH="0" baseline="0">
                        <a:ln>
                          <a:noFill/>
                        </a:ln>
                        <a:solidFill>
                          <a:schemeClr val="tx1"/>
                        </a:solidFill>
                        <a:effectLst/>
                        <a:latin typeface="Arial" pitchFamily="34" charset="0"/>
                      </a:endParaRPr>
                    </a:p>
                  </a:txBody>
                  <a:tcPr marT="45744" marB="4574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852488" rtl="0" eaLnBrk="0" fontAlgn="b" latinLnBrk="0" hangingPunct="0">
                        <a:lnSpc>
                          <a:spcPct val="100000"/>
                        </a:lnSpc>
                        <a:spcBef>
                          <a:spcPct val="0"/>
                        </a:spcBef>
                        <a:spcAft>
                          <a:spcPct val="0"/>
                        </a:spcAft>
                        <a:buClrTx/>
                        <a:buSzPct val="100000"/>
                        <a:buFontTx/>
                        <a:buNone/>
                        <a:tabLst/>
                      </a:pPr>
                      <a:r>
                        <a:rPr kumimoji="0" lang="en-US" sz="2000" b="1" i="0" u="none" strike="noStrike" cap="none" normalizeH="0" baseline="0" dirty="0">
                          <a:ln>
                            <a:noFill/>
                          </a:ln>
                          <a:solidFill>
                            <a:schemeClr val="tx1"/>
                          </a:solidFill>
                          <a:effectLst/>
                          <a:latin typeface="Arial" pitchFamily="34" charset="0"/>
                          <a:cs typeface="Arial" pitchFamily="34" charset="0"/>
                        </a:rPr>
                        <a:t>0.01039</a:t>
                      </a:r>
                      <a:endParaRPr kumimoji="0" lang="en-US" sz="2000" b="1" i="0" u="none" strike="noStrike" cap="none" normalizeH="0" baseline="0" dirty="0">
                        <a:ln>
                          <a:noFill/>
                        </a:ln>
                        <a:solidFill>
                          <a:schemeClr val="tx1"/>
                        </a:solidFill>
                        <a:effectLst/>
                        <a:latin typeface="Arial" pitchFamily="34" charset="0"/>
                      </a:endParaRPr>
                    </a:p>
                  </a:txBody>
                  <a:tcPr marT="45744" marB="45744"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bl>
          </a:graphicData>
        </a:graphic>
      </p:graphicFrame>
      <p:sp>
        <p:nvSpPr>
          <p:cNvPr id="57375" name="Oval 31">
            <a:extLst>
              <a:ext uri="{FF2B5EF4-FFF2-40B4-BE49-F238E27FC236}">
                <a16:creationId xmlns:a16="http://schemas.microsoft.com/office/drawing/2014/main" id="{A24BBF21-85AE-F262-2BA4-117638BDDB5E}"/>
              </a:ext>
            </a:extLst>
          </p:cNvPr>
          <p:cNvSpPr>
            <a:spLocks noChangeArrowheads="1"/>
          </p:cNvSpPr>
          <p:nvPr/>
        </p:nvSpPr>
        <p:spPr bwMode="auto">
          <a:xfrm>
            <a:off x="4079876" y="3389314"/>
            <a:ext cx="1177925" cy="420687"/>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2400"/>
          </a:p>
        </p:txBody>
      </p:sp>
      <p:sp>
        <p:nvSpPr>
          <p:cNvPr id="57376" name="Oval 32">
            <a:extLst>
              <a:ext uri="{FF2B5EF4-FFF2-40B4-BE49-F238E27FC236}">
                <a16:creationId xmlns:a16="http://schemas.microsoft.com/office/drawing/2014/main" id="{F6E1814F-C24E-2500-7469-CDD71BA60A94}"/>
              </a:ext>
            </a:extLst>
          </p:cNvPr>
          <p:cNvSpPr>
            <a:spLocks noChangeArrowheads="1"/>
          </p:cNvSpPr>
          <p:nvPr/>
        </p:nvSpPr>
        <p:spPr bwMode="auto">
          <a:xfrm>
            <a:off x="6134101" y="3298826"/>
            <a:ext cx="1177925" cy="47942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2400"/>
          </a:p>
        </p:txBody>
      </p:sp>
      <p:sp>
        <p:nvSpPr>
          <p:cNvPr id="57377" name="Oval 33">
            <a:extLst>
              <a:ext uri="{FF2B5EF4-FFF2-40B4-BE49-F238E27FC236}">
                <a16:creationId xmlns:a16="http://schemas.microsoft.com/office/drawing/2014/main" id="{A6AD511E-3661-013E-D7CA-883C37FDA95B}"/>
              </a:ext>
            </a:extLst>
          </p:cNvPr>
          <p:cNvSpPr>
            <a:spLocks noChangeArrowheads="1"/>
          </p:cNvSpPr>
          <p:nvPr/>
        </p:nvSpPr>
        <p:spPr bwMode="auto">
          <a:xfrm>
            <a:off x="7312026" y="3343276"/>
            <a:ext cx="1298575" cy="54292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2400"/>
          </a:p>
        </p:txBody>
      </p:sp>
      <p:sp>
        <p:nvSpPr>
          <p:cNvPr id="57378" name="Line 34">
            <a:extLst>
              <a:ext uri="{FF2B5EF4-FFF2-40B4-BE49-F238E27FC236}">
                <a16:creationId xmlns:a16="http://schemas.microsoft.com/office/drawing/2014/main" id="{F5CAE4FF-5F0B-0098-A040-3F7864393712}"/>
              </a:ext>
            </a:extLst>
          </p:cNvPr>
          <p:cNvSpPr>
            <a:spLocks noChangeShapeType="1"/>
          </p:cNvSpPr>
          <p:nvPr/>
        </p:nvSpPr>
        <p:spPr bwMode="auto">
          <a:xfrm flipH="1" flipV="1">
            <a:off x="8016875" y="3930650"/>
            <a:ext cx="298450" cy="1214438"/>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endParaRPr lang="en-IN" sz="2400"/>
          </a:p>
        </p:txBody>
      </p:sp>
      <p:graphicFrame>
        <p:nvGraphicFramePr>
          <p:cNvPr id="57379" name="Object 2">
            <a:extLst>
              <a:ext uri="{FF2B5EF4-FFF2-40B4-BE49-F238E27FC236}">
                <a16:creationId xmlns:a16="http://schemas.microsoft.com/office/drawing/2014/main" id="{864301F3-E91A-AE07-56BD-911D962DD34D}"/>
              </a:ext>
            </a:extLst>
          </p:cNvPr>
          <p:cNvGraphicFramePr>
            <a:graphicFrameLocks noChangeAspect="1"/>
          </p:cNvGraphicFramePr>
          <p:nvPr/>
        </p:nvGraphicFramePr>
        <p:xfrm>
          <a:off x="6372226" y="4198938"/>
          <a:ext cx="531813" cy="533400"/>
        </p:xfrm>
        <a:graphic>
          <a:graphicData uri="http://schemas.openxmlformats.org/presentationml/2006/ole">
            <mc:AlternateContent xmlns:mc="http://schemas.openxmlformats.org/markup-compatibility/2006">
              <mc:Choice xmlns:v="urn:schemas-microsoft-com:vml" Requires="v">
                <p:oleObj name="Equation" r:id="rId2" imgW="241195" imgH="241195" progId="Equation.3">
                  <p:embed/>
                </p:oleObj>
              </mc:Choice>
              <mc:Fallback>
                <p:oleObj name="Equation" r:id="rId2" imgW="241195" imgH="241195" progId="Equation.3">
                  <p:embed/>
                  <p:pic>
                    <p:nvPicPr>
                      <p:cNvPr id="57379" name="Object 2">
                        <a:extLst>
                          <a:ext uri="{FF2B5EF4-FFF2-40B4-BE49-F238E27FC236}">
                            <a16:creationId xmlns:a16="http://schemas.microsoft.com/office/drawing/2014/main" id="{864301F3-E91A-AE07-56BD-911D962DD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6" y="4198938"/>
                        <a:ext cx="531813" cy="533400"/>
                      </a:xfrm>
                      <a:prstGeom prst="rect">
                        <a:avLst/>
                      </a:prstGeom>
                      <a:solidFill>
                        <a:srgbClr val="C7DAF7"/>
                      </a:solidFill>
                      <a:ln w="19050">
                        <a:solidFill>
                          <a:schemeClr val="tx1"/>
                        </a:solidFill>
                        <a:miter lim="800000"/>
                        <a:headEnd/>
                        <a:tailEnd/>
                      </a:ln>
                    </p:spPr>
                  </p:pic>
                </p:oleObj>
              </mc:Fallback>
            </mc:AlternateContent>
          </a:graphicData>
        </a:graphic>
      </p:graphicFrame>
      <p:sp>
        <p:nvSpPr>
          <p:cNvPr id="57380" name="Text Box 39">
            <a:extLst>
              <a:ext uri="{FF2B5EF4-FFF2-40B4-BE49-F238E27FC236}">
                <a16:creationId xmlns:a16="http://schemas.microsoft.com/office/drawing/2014/main" id="{F604DAAF-43D3-EBC3-E0C7-17AB2BDF24DB}"/>
              </a:ext>
            </a:extLst>
          </p:cNvPr>
          <p:cNvSpPr txBox="1">
            <a:spLocks noChangeArrowheads="1"/>
          </p:cNvSpPr>
          <p:nvPr/>
        </p:nvSpPr>
        <p:spPr bwMode="auto">
          <a:xfrm>
            <a:off x="5105400" y="4256088"/>
            <a:ext cx="533400" cy="476250"/>
          </a:xfrm>
          <a:prstGeom prst="rect">
            <a:avLst/>
          </a:prstGeom>
          <a:solidFill>
            <a:srgbClr val="C7DAF7"/>
          </a:solidFill>
          <a:ln w="19050" algn="ctr">
            <a:solidFill>
              <a:schemeClr val="tx1"/>
            </a:solidFill>
            <a:miter lim="800000"/>
            <a:headEnd/>
            <a:tailEnd/>
          </a:ln>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a:t>b</a:t>
            </a:r>
            <a:r>
              <a:rPr lang="en-US" altLang="en-US" sz="2400" baseline="-25000"/>
              <a:t>1</a:t>
            </a:r>
          </a:p>
        </p:txBody>
      </p:sp>
      <p:graphicFrame>
        <p:nvGraphicFramePr>
          <p:cNvPr id="57381" name="Object 3">
            <a:extLst>
              <a:ext uri="{FF2B5EF4-FFF2-40B4-BE49-F238E27FC236}">
                <a16:creationId xmlns:a16="http://schemas.microsoft.com/office/drawing/2014/main" id="{10AE7C2E-C177-8B7B-4F94-7C4EDAE4A61E}"/>
              </a:ext>
            </a:extLst>
          </p:cNvPr>
          <p:cNvGraphicFramePr>
            <a:graphicFrameLocks noChangeAspect="1"/>
          </p:cNvGraphicFramePr>
          <p:nvPr/>
        </p:nvGraphicFramePr>
        <p:xfrm>
          <a:off x="4079875" y="5145088"/>
          <a:ext cx="4903788" cy="1058862"/>
        </p:xfrm>
        <a:graphic>
          <a:graphicData uri="http://schemas.openxmlformats.org/presentationml/2006/ole">
            <mc:AlternateContent xmlns:mc="http://schemas.openxmlformats.org/markup-compatibility/2006">
              <mc:Choice xmlns:v="urn:schemas-microsoft-com:vml" Requires="v">
                <p:oleObj name="Equation" r:id="rId4" imgW="2349500" imgH="508000" progId="Equation.3">
                  <p:embed/>
                </p:oleObj>
              </mc:Choice>
              <mc:Fallback>
                <p:oleObj name="Equation" r:id="rId4" imgW="2349500" imgH="508000" progId="Equation.3">
                  <p:embed/>
                  <p:pic>
                    <p:nvPicPr>
                      <p:cNvPr id="57381" name="Object 3">
                        <a:extLst>
                          <a:ext uri="{FF2B5EF4-FFF2-40B4-BE49-F238E27FC236}">
                            <a16:creationId xmlns:a16="http://schemas.microsoft.com/office/drawing/2014/main" id="{10AE7C2E-C177-8B7B-4F94-7C4EDAE4A6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9875" y="5145088"/>
                        <a:ext cx="4903788" cy="1058862"/>
                      </a:xfrm>
                      <a:prstGeom prst="rect">
                        <a:avLst/>
                      </a:prstGeom>
                      <a:solidFill>
                        <a:srgbClr val="C7DAF7"/>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382" name="Line 50">
            <a:extLst>
              <a:ext uri="{FF2B5EF4-FFF2-40B4-BE49-F238E27FC236}">
                <a16:creationId xmlns:a16="http://schemas.microsoft.com/office/drawing/2014/main" id="{48E15664-BFEE-E212-9191-2B0A01A0352A}"/>
              </a:ext>
            </a:extLst>
          </p:cNvPr>
          <p:cNvSpPr>
            <a:spLocks noChangeShapeType="1"/>
          </p:cNvSpPr>
          <p:nvPr/>
        </p:nvSpPr>
        <p:spPr bwMode="auto">
          <a:xfrm flipH="1" flipV="1">
            <a:off x="4822826" y="3778250"/>
            <a:ext cx="434975" cy="420688"/>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endParaRPr lang="en-IN" sz="2400"/>
          </a:p>
        </p:txBody>
      </p:sp>
      <p:sp>
        <p:nvSpPr>
          <p:cNvPr id="57383" name="Line 51">
            <a:extLst>
              <a:ext uri="{FF2B5EF4-FFF2-40B4-BE49-F238E27FC236}">
                <a16:creationId xmlns:a16="http://schemas.microsoft.com/office/drawing/2014/main" id="{1791F088-55F2-01E0-346C-F9B7076A150B}"/>
              </a:ext>
            </a:extLst>
          </p:cNvPr>
          <p:cNvSpPr>
            <a:spLocks noChangeShapeType="1"/>
          </p:cNvSpPr>
          <p:nvPr/>
        </p:nvSpPr>
        <p:spPr bwMode="auto">
          <a:xfrm flipH="1" flipV="1">
            <a:off x="6670676" y="3833814"/>
            <a:ext cx="34925" cy="346075"/>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endParaRPr lang="en-IN" sz="2400"/>
          </a:p>
        </p:txBody>
      </p:sp>
    </p:spTree>
    <p:extLst>
      <p:ext uri="{BB962C8B-B14F-4D97-AF65-F5344CB8AC3E}">
        <p14:creationId xmlns:p14="http://schemas.microsoft.com/office/powerpoint/2010/main" val="4098502666"/>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F9A9A6F2-55CB-B83D-8DC7-7FA4F6F05A9C}"/>
              </a:ext>
            </a:extLst>
          </p:cNvPr>
          <p:cNvSpPr>
            <a:spLocks noGrp="1" noChangeArrowheads="1"/>
          </p:cNvSpPr>
          <p:nvPr>
            <p:ph type="title"/>
          </p:nvPr>
        </p:nvSpPr>
        <p:spPr>
          <a:xfrm>
            <a:off x="1600200" y="269875"/>
            <a:ext cx="8763000" cy="990600"/>
          </a:xfrm>
        </p:spPr>
        <p:txBody>
          <a:bodyPr/>
          <a:lstStyle/>
          <a:p>
            <a:pPr eaLnBrk="1" hangingPunct="1"/>
            <a:r>
              <a:rPr lang="en-US" altLang="en-US" sz="3200"/>
              <a:t>Inferences About the Slope: t Test Example</a:t>
            </a:r>
            <a:br>
              <a:rPr lang="en-US" altLang="en-US" sz="3200"/>
            </a:br>
            <a:r>
              <a:rPr lang="en-US" altLang="en-US" sz="3200">
                <a:solidFill>
                  <a:schemeClr val="accent1"/>
                </a:solidFill>
              </a:rPr>
              <a:t>using the critical value</a:t>
            </a:r>
            <a:endParaRPr lang="en-US" altLang="en-US" sz="3200"/>
          </a:p>
        </p:txBody>
      </p:sp>
      <p:sp>
        <p:nvSpPr>
          <p:cNvPr id="58371" name="Rectangle 34">
            <a:extLst>
              <a:ext uri="{FF2B5EF4-FFF2-40B4-BE49-F238E27FC236}">
                <a16:creationId xmlns:a16="http://schemas.microsoft.com/office/drawing/2014/main" id="{40F06F10-2BDF-D386-9DB9-765F793F896D}"/>
              </a:ext>
            </a:extLst>
          </p:cNvPr>
          <p:cNvSpPr>
            <a:spLocks noGrp="1" noChangeArrowheads="1"/>
          </p:cNvSpPr>
          <p:nvPr>
            <p:ph idx="1"/>
          </p:nvPr>
        </p:nvSpPr>
        <p:spPr>
          <a:xfrm>
            <a:off x="1898650" y="1649413"/>
            <a:ext cx="2063750" cy="1066800"/>
          </a:xfrm>
        </p:spPr>
        <p:txBody>
          <a:bodyPr lIns="90488" tIns="44450" rIns="90488" bIns="44450"/>
          <a:lstStyle/>
          <a:p>
            <a:pPr eaLnBrk="1" hangingPunct="1">
              <a:buFont typeface="Wingdings" panose="05000000000000000000" pitchFamily="2" charset="2"/>
              <a:buNone/>
            </a:pPr>
            <a:r>
              <a:rPr lang="en-US" altLang="en-US" b="1">
                <a:solidFill>
                  <a:schemeClr val="bg1"/>
                </a:solidFill>
              </a:rPr>
              <a:t>H</a:t>
            </a:r>
            <a:r>
              <a:rPr lang="en-US" altLang="en-US" b="1" baseline="-25000">
                <a:solidFill>
                  <a:schemeClr val="bg1"/>
                </a:solidFill>
              </a:rPr>
              <a:t>0</a:t>
            </a:r>
            <a:r>
              <a:rPr lang="en-US" altLang="en-US" b="1">
                <a:solidFill>
                  <a:schemeClr val="bg1"/>
                </a:solidFill>
              </a:rPr>
              <a:t>: </a:t>
            </a:r>
            <a:r>
              <a:rPr lang="el-GR" altLang="en-US" b="1">
                <a:solidFill>
                  <a:schemeClr val="bg1"/>
                </a:solidFill>
              </a:rPr>
              <a:t>β</a:t>
            </a:r>
            <a:r>
              <a:rPr lang="en-US" altLang="en-US" b="1" baseline="-25000">
                <a:solidFill>
                  <a:schemeClr val="bg1"/>
                </a:solidFill>
              </a:rPr>
              <a:t>1</a:t>
            </a:r>
            <a:r>
              <a:rPr lang="en-US" altLang="en-US" b="1">
                <a:solidFill>
                  <a:schemeClr val="bg1"/>
                </a:solidFill>
              </a:rPr>
              <a:t> = 0</a:t>
            </a:r>
          </a:p>
          <a:p>
            <a:pPr eaLnBrk="1" hangingPunct="1">
              <a:buFont typeface="Wingdings" panose="05000000000000000000" pitchFamily="2" charset="2"/>
              <a:buNone/>
            </a:pPr>
            <a:r>
              <a:rPr lang="en-US" altLang="en-US" b="1">
                <a:solidFill>
                  <a:schemeClr val="bg1"/>
                </a:solidFill>
              </a:rPr>
              <a:t>H</a:t>
            </a:r>
            <a:r>
              <a:rPr lang="en-US" altLang="en-US" b="1" baseline="-25000">
                <a:solidFill>
                  <a:schemeClr val="bg1"/>
                </a:solidFill>
              </a:rPr>
              <a:t>1</a:t>
            </a:r>
            <a:r>
              <a:rPr lang="en-US" altLang="en-US" b="1">
                <a:solidFill>
                  <a:schemeClr val="bg1"/>
                </a:solidFill>
              </a:rPr>
              <a:t>: </a:t>
            </a:r>
            <a:r>
              <a:rPr lang="el-GR" altLang="en-US" b="1">
                <a:solidFill>
                  <a:schemeClr val="bg1"/>
                </a:solidFill>
              </a:rPr>
              <a:t>β</a:t>
            </a:r>
            <a:r>
              <a:rPr lang="en-US" altLang="en-US" b="1" baseline="-25000">
                <a:solidFill>
                  <a:schemeClr val="bg1"/>
                </a:solidFill>
              </a:rPr>
              <a:t>1</a:t>
            </a:r>
            <a:r>
              <a:rPr lang="en-US" altLang="en-US" b="1">
                <a:solidFill>
                  <a:schemeClr val="bg1"/>
                </a:solidFill>
              </a:rPr>
              <a:t> ≠ 0</a:t>
            </a:r>
          </a:p>
        </p:txBody>
      </p:sp>
      <p:sp>
        <p:nvSpPr>
          <p:cNvPr id="58372" name="Rectangle 3">
            <a:extLst>
              <a:ext uri="{FF2B5EF4-FFF2-40B4-BE49-F238E27FC236}">
                <a16:creationId xmlns:a16="http://schemas.microsoft.com/office/drawing/2014/main" id="{E2F2289A-AD0E-E6D6-104E-04F22D7079D4}"/>
              </a:ext>
            </a:extLst>
          </p:cNvPr>
          <p:cNvSpPr>
            <a:spLocks noChangeArrowheads="1"/>
          </p:cNvSpPr>
          <p:nvPr/>
        </p:nvSpPr>
        <p:spPr bwMode="auto">
          <a:xfrm>
            <a:off x="5943600" y="2719388"/>
            <a:ext cx="434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20000"/>
              </a:spcBef>
            </a:pPr>
            <a:r>
              <a:rPr lang="en-US" altLang="en-US" sz="2800">
                <a:solidFill>
                  <a:schemeClr val="bg1"/>
                </a:solidFill>
                <a:latin typeface="Times New Roman" panose="02020603050405020304" pitchFamily="18" charset="0"/>
              </a:rPr>
              <a:t>Test Statistic:  </a:t>
            </a:r>
            <a:r>
              <a:rPr lang="en-US" altLang="en-US" sz="2800" b="1">
                <a:solidFill>
                  <a:schemeClr val="bg1"/>
                </a:solidFill>
                <a:latin typeface="Times New Roman" panose="02020603050405020304" pitchFamily="18" charset="0"/>
              </a:rPr>
              <a:t>t</a:t>
            </a:r>
            <a:r>
              <a:rPr lang="en-US" altLang="en-US" sz="2800" b="1" baseline="-25000">
                <a:solidFill>
                  <a:schemeClr val="bg1"/>
                </a:solidFill>
                <a:latin typeface="Times New Roman" panose="02020603050405020304" pitchFamily="18" charset="0"/>
              </a:rPr>
              <a:t>STAT</a:t>
            </a:r>
            <a:r>
              <a:rPr lang="en-US" altLang="en-US" sz="2800" b="1">
                <a:solidFill>
                  <a:schemeClr val="bg1"/>
                </a:solidFill>
                <a:latin typeface="Times New Roman" panose="02020603050405020304" pitchFamily="18" charset="0"/>
              </a:rPr>
              <a:t> = 3.329</a:t>
            </a:r>
          </a:p>
        </p:txBody>
      </p:sp>
      <p:sp>
        <p:nvSpPr>
          <p:cNvPr id="58373" name="Rectangle 4">
            <a:extLst>
              <a:ext uri="{FF2B5EF4-FFF2-40B4-BE49-F238E27FC236}">
                <a16:creationId xmlns:a16="http://schemas.microsoft.com/office/drawing/2014/main" id="{3A286683-0F35-4391-6AF5-95CF9EEFC896}"/>
              </a:ext>
            </a:extLst>
          </p:cNvPr>
          <p:cNvSpPr>
            <a:spLocks noChangeArrowheads="1"/>
          </p:cNvSpPr>
          <p:nvPr/>
        </p:nvSpPr>
        <p:spPr bwMode="auto">
          <a:xfrm>
            <a:off x="6096000" y="4419601"/>
            <a:ext cx="4267200" cy="1370013"/>
          </a:xfrm>
          <a:prstGeom prst="rect">
            <a:avLst/>
          </a:prstGeom>
          <a:noFill/>
          <a:ln w="285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800">
                <a:solidFill>
                  <a:schemeClr val="bg1"/>
                </a:solidFill>
                <a:latin typeface="Times New Roman" panose="02020603050405020304" pitchFamily="18" charset="0"/>
              </a:rPr>
              <a:t>There is sufficient evidence that square footage affects house price</a:t>
            </a:r>
          </a:p>
        </p:txBody>
      </p:sp>
      <p:sp>
        <p:nvSpPr>
          <p:cNvPr id="58374" name="Rectangle 5">
            <a:extLst>
              <a:ext uri="{FF2B5EF4-FFF2-40B4-BE49-F238E27FC236}">
                <a16:creationId xmlns:a16="http://schemas.microsoft.com/office/drawing/2014/main" id="{B7E7F43B-B9A7-C6A2-0CDB-03DD383E7E91}"/>
              </a:ext>
            </a:extLst>
          </p:cNvPr>
          <p:cNvSpPr>
            <a:spLocks noChangeArrowheads="1"/>
          </p:cNvSpPr>
          <p:nvPr/>
        </p:nvSpPr>
        <p:spPr bwMode="auto">
          <a:xfrm>
            <a:off x="6096001" y="3657600"/>
            <a:ext cx="3971925" cy="515938"/>
          </a:xfrm>
          <a:prstGeom prst="rect">
            <a:avLst/>
          </a:prstGeom>
          <a:solidFill>
            <a:srgbClr val="99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800">
                <a:solidFill>
                  <a:schemeClr val="bg1"/>
                </a:solidFill>
                <a:latin typeface="Times New Roman" panose="02020603050405020304" pitchFamily="18" charset="0"/>
              </a:rPr>
              <a:t>Decision:  Reject H</a:t>
            </a:r>
            <a:r>
              <a:rPr lang="en-US" altLang="en-US" sz="2800" baseline="-25000">
                <a:solidFill>
                  <a:schemeClr val="bg1"/>
                </a:solidFill>
                <a:latin typeface="Times New Roman" panose="02020603050405020304" pitchFamily="18" charset="0"/>
              </a:rPr>
              <a:t>0</a:t>
            </a:r>
          </a:p>
        </p:txBody>
      </p:sp>
      <p:sp>
        <p:nvSpPr>
          <p:cNvPr id="58375" name="Rectangle 6">
            <a:extLst>
              <a:ext uri="{FF2B5EF4-FFF2-40B4-BE49-F238E27FC236}">
                <a16:creationId xmlns:a16="http://schemas.microsoft.com/office/drawing/2014/main" id="{7F6AA16C-F9F5-DDFE-241A-830DFADBC6D3}"/>
              </a:ext>
            </a:extLst>
          </p:cNvPr>
          <p:cNvSpPr>
            <a:spLocks noChangeArrowheads="1"/>
          </p:cNvSpPr>
          <p:nvPr/>
        </p:nvSpPr>
        <p:spPr bwMode="auto">
          <a:xfrm>
            <a:off x="3962400" y="5562600"/>
            <a:ext cx="914400" cy="228600"/>
          </a:xfrm>
          <a:prstGeom prst="rect">
            <a:avLst/>
          </a:prstGeom>
          <a:solidFill>
            <a:srgbClr val="FDE0B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58376" name="Rectangle 7">
            <a:extLst>
              <a:ext uri="{FF2B5EF4-FFF2-40B4-BE49-F238E27FC236}">
                <a16:creationId xmlns:a16="http://schemas.microsoft.com/office/drawing/2014/main" id="{335D3208-8694-9BCB-EAE2-DDC1E0EAD5E4}"/>
              </a:ext>
            </a:extLst>
          </p:cNvPr>
          <p:cNvSpPr>
            <a:spLocks noChangeArrowheads="1"/>
          </p:cNvSpPr>
          <p:nvPr/>
        </p:nvSpPr>
        <p:spPr bwMode="auto">
          <a:xfrm>
            <a:off x="2362200" y="5562600"/>
            <a:ext cx="1066800" cy="228600"/>
          </a:xfrm>
          <a:prstGeom prst="rect">
            <a:avLst/>
          </a:prstGeom>
          <a:solidFill>
            <a:srgbClr val="FDE0B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58377" name="Text Box 8">
            <a:extLst>
              <a:ext uri="{FF2B5EF4-FFF2-40B4-BE49-F238E27FC236}">
                <a16:creationId xmlns:a16="http://schemas.microsoft.com/office/drawing/2014/main" id="{E37CFC1A-FE34-6013-31AD-05687BC7C876}"/>
              </a:ext>
            </a:extLst>
          </p:cNvPr>
          <p:cNvSpPr txBox="1">
            <a:spLocks noChangeArrowheads="1"/>
          </p:cNvSpPr>
          <p:nvPr/>
        </p:nvSpPr>
        <p:spPr bwMode="auto">
          <a:xfrm>
            <a:off x="4648200" y="50292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a:solidFill>
                  <a:schemeClr val="bg1"/>
                </a:solidFill>
              </a:rPr>
              <a:t>Reject H</a:t>
            </a:r>
            <a:r>
              <a:rPr lang="en-US" altLang="en-US" sz="1400" baseline="-25000">
                <a:solidFill>
                  <a:schemeClr val="bg1"/>
                </a:solidFill>
              </a:rPr>
              <a:t>0</a:t>
            </a:r>
          </a:p>
        </p:txBody>
      </p:sp>
      <p:sp>
        <p:nvSpPr>
          <p:cNvPr id="58378" name="Text Box 9">
            <a:extLst>
              <a:ext uri="{FF2B5EF4-FFF2-40B4-BE49-F238E27FC236}">
                <a16:creationId xmlns:a16="http://schemas.microsoft.com/office/drawing/2014/main" id="{80C60219-0630-0EA1-C37C-EB7792FF60C5}"/>
              </a:ext>
            </a:extLst>
          </p:cNvPr>
          <p:cNvSpPr txBox="1">
            <a:spLocks noChangeArrowheads="1"/>
          </p:cNvSpPr>
          <p:nvPr/>
        </p:nvSpPr>
        <p:spPr bwMode="auto">
          <a:xfrm>
            <a:off x="1905000" y="50292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a:solidFill>
                  <a:schemeClr val="bg1"/>
                </a:solidFill>
              </a:rPr>
              <a:t>Reject H</a:t>
            </a:r>
            <a:r>
              <a:rPr lang="en-US" altLang="en-US" sz="1400" baseline="-25000">
                <a:solidFill>
                  <a:schemeClr val="bg1"/>
                </a:solidFill>
              </a:rPr>
              <a:t>0</a:t>
            </a:r>
          </a:p>
        </p:txBody>
      </p:sp>
      <p:sp>
        <p:nvSpPr>
          <p:cNvPr id="58379" name="Freeform 10">
            <a:extLst>
              <a:ext uri="{FF2B5EF4-FFF2-40B4-BE49-F238E27FC236}">
                <a16:creationId xmlns:a16="http://schemas.microsoft.com/office/drawing/2014/main" id="{82A2B870-ED32-53F9-42D9-05293E69C684}"/>
              </a:ext>
            </a:extLst>
          </p:cNvPr>
          <p:cNvSpPr>
            <a:spLocks/>
          </p:cNvSpPr>
          <p:nvPr/>
        </p:nvSpPr>
        <p:spPr bwMode="auto">
          <a:xfrm>
            <a:off x="4414838" y="4241801"/>
            <a:ext cx="850900" cy="561975"/>
          </a:xfrm>
          <a:custGeom>
            <a:avLst/>
            <a:gdLst>
              <a:gd name="T0" fmla="*/ 2147483646 w 536"/>
              <a:gd name="T1" fmla="*/ 2147483646 h 354"/>
              <a:gd name="T2" fmla="*/ 2147483646 w 536"/>
              <a:gd name="T3" fmla="*/ 2147483646 h 354"/>
              <a:gd name="T4" fmla="*/ 2147483646 w 536"/>
              <a:gd name="T5" fmla="*/ 2147483646 h 354"/>
              <a:gd name="T6" fmla="*/ 2147483646 w 536"/>
              <a:gd name="T7" fmla="*/ 2147483646 h 354"/>
              <a:gd name="T8" fmla="*/ 2147483646 w 536"/>
              <a:gd name="T9" fmla="*/ 2147483646 h 354"/>
              <a:gd name="T10" fmla="*/ 2147483646 w 536"/>
              <a:gd name="T11" fmla="*/ 0 h 354"/>
              <a:gd name="T12" fmla="*/ 0 w 536"/>
              <a:gd name="T13" fmla="*/ 2147483646 h 354"/>
              <a:gd name="T14" fmla="*/ 2147483646 w 536"/>
              <a:gd name="T15" fmla="*/ 2147483646 h 354"/>
              <a:gd name="T16" fmla="*/ 2147483646 w 536"/>
              <a:gd name="T17" fmla="*/ 2147483646 h 3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6"/>
              <a:gd name="T28" fmla="*/ 0 h 354"/>
              <a:gd name="T29" fmla="*/ 536 w 536"/>
              <a:gd name="T30" fmla="*/ 354 h 3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6" h="354">
                <a:moveTo>
                  <a:pt x="536" y="351"/>
                </a:moveTo>
                <a:lnTo>
                  <a:pt x="535" y="312"/>
                </a:lnTo>
                <a:lnTo>
                  <a:pt x="315" y="273"/>
                </a:lnTo>
                <a:lnTo>
                  <a:pt x="188" y="208"/>
                </a:lnTo>
                <a:lnTo>
                  <a:pt x="117" y="153"/>
                </a:lnTo>
                <a:lnTo>
                  <a:pt x="3" y="0"/>
                </a:lnTo>
                <a:lnTo>
                  <a:pt x="0" y="354"/>
                </a:lnTo>
                <a:lnTo>
                  <a:pt x="527" y="351"/>
                </a:lnTo>
                <a:lnTo>
                  <a:pt x="527" y="347"/>
                </a:lnTo>
              </a:path>
            </a:pathLst>
          </a:custGeom>
          <a:solidFill>
            <a:srgbClr val="99CCFF"/>
          </a:solidFill>
          <a:ln>
            <a:noFill/>
          </a:ln>
          <a:extLst>
            <a:ext uri="{91240B29-F687-4F45-9708-019B960494DF}">
              <a14:hiddenLine xmlns:a14="http://schemas.microsoft.com/office/drawing/2010/main" w="12700" cap="rnd" cmpd="sng">
                <a:solidFill>
                  <a:srgbClr val="000000"/>
                </a:solidFill>
                <a:prstDash val="solid"/>
                <a:round/>
                <a:headEnd type="none" w="sm" len="sm"/>
                <a:tailEnd type="none" w="sm" len="sm"/>
              </a14:hiddenLine>
            </a:ext>
          </a:extLst>
        </p:spPr>
        <p:txBody>
          <a:bodyPr/>
          <a:lstStyle/>
          <a:p>
            <a:endParaRPr lang="en-IN" sz="2400"/>
          </a:p>
        </p:txBody>
      </p:sp>
      <p:sp>
        <p:nvSpPr>
          <p:cNvPr id="58380" name="Freeform 11">
            <a:extLst>
              <a:ext uri="{FF2B5EF4-FFF2-40B4-BE49-F238E27FC236}">
                <a16:creationId xmlns:a16="http://schemas.microsoft.com/office/drawing/2014/main" id="{8BBD786C-5F37-035E-C25C-0F964173E27D}"/>
              </a:ext>
            </a:extLst>
          </p:cNvPr>
          <p:cNvSpPr>
            <a:spLocks/>
          </p:cNvSpPr>
          <p:nvPr/>
        </p:nvSpPr>
        <p:spPr bwMode="auto">
          <a:xfrm>
            <a:off x="2117726" y="4308475"/>
            <a:ext cx="854075" cy="495300"/>
          </a:xfrm>
          <a:custGeom>
            <a:avLst/>
            <a:gdLst>
              <a:gd name="T0" fmla="*/ 0 w 538"/>
              <a:gd name="T1" fmla="*/ 2147483646 h 312"/>
              <a:gd name="T2" fmla="*/ 0 w 538"/>
              <a:gd name="T3" fmla="*/ 2147483646 h 312"/>
              <a:gd name="T4" fmla="*/ 2147483646 w 538"/>
              <a:gd name="T5" fmla="*/ 2147483646 h 312"/>
              <a:gd name="T6" fmla="*/ 2147483646 w 538"/>
              <a:gd name="T7" fmla="*/ 2147483646 h 312"/>
              <a:gd name="T8" fmla="*/ 2147483646 w 538"/>
              <a:gd name="T9" fmla="*/ 2147483646 h 312"/>
              <a:gd name="T10" fmla="*/ 2147483646 w 538"/>
              <a:gd name="T11" fmla="*/ 0 h 312"/>
              <a:gd name="T12" fmla="*/ 2147483646 w 538"/>
              <a:gd name="T13" fmla="*/ 2147483646 h 312"/>
              <a:gd name="T14" fmla="*/ 2147483646 w 538"/>
              <a:gd name="T15" fmla="*/ 2147483646 h 312"/>
              <a:gd name="T16" fmla="*/ 2147483646 w 538"/>
              <a:gd name="T17" fmla="*/ 2147483646 h 3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8"/>
              <a:gd name="T28" fmla="*/ 0 h 312"/>
              <a:gd name="T29" fmla="*/ 538 w 538"/>
              <a:gd name="T30" fmla="*/ 312 h 3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8" h="312">
                <a:moveTo>
                  <a:pt x="0" y="312"/>
                </a:moveTo>
                <a:lnTo>
                  <a:pt x="0" y="267"/>
                </a:lnTo>
                <a:lnTo>
                  <a:pt x="219" y="235"/>
                </a:lnTo>
                <a:lnTo>
                  <a:pt x="330" y="190"/>
                </a:lnTo>
                <a:lnTo>
                  <a:pt x="403" y="141"/>
                </a:lnTo>
                <a:lnTo>
                  <a:pt x="537" y="0"/>
                </a:lnTo>
                <a:lnTo>
                  <a:pt x="538" y="309"/>
                </a:lnTo>
                <a:lnTo>
                  <a:pt x="18" y="309"/>
                </a:lnTo>
                <a:lnTo>
                  <a:pt x="18" y="305"/>
                </a:lnTo>
              </a:path>
            </a:pathLst>
          </a:custGeom>
          <a:solidFill>
            <a:srgbClr val="99CCFF"/>
          </a:solidFill>
          <a:ln>
            <a:noFill/>
          </a:ln>
          <a:extLst>
            <a:ext uri="{91240B29-F687-4F45-9708-019B960494DF}">
              <a14:hiddenLine xmlns:a14="http://schemas.microsoft.com/office/drawing/2010/main" w="12700" cap="rnd" cmpd="sng">
                <a:solidFill>
                  <a:srgbClr val="000000"/>
                </a:solidFill>
                <a:prstDash val="solid"/>
                <a:round/>
                <a:headEnd type="none" w="sm" len="sm"/>
                <a:tailEnd type="none" w="sm" len="sm"/>
              </a14:hiddenLine>
            </a:ext>
          </a:extLst>
        </p:spPr>
        <p:txBody>
          <a:bodyPr/>
          <a:lstStyle/>
          <a:p>
            <a:endParaRPr lang="en-IN" sz="2400"/>
          </a:p>
        </p:txBody>
      </p:sp>
      <p:sp>
        <p:nvSpPr>
          <p:cNvPr id="58381" name="Freeform 12">
            <a:extLst>
              <a:ext uri="{FF2B5EF4-FFF2-40B4-BE49-F238E27FC236}">
                <a16:creationId xmlns:a16="http://schemas.microsoft.com/office/drawing/2014/main" id="{F89A528B-C93F-372F-1DA3-DA2A3B238F0D}"/>
              </a:ext>
            </a:extLst>
          </p:cNvPr>
          <p:cNvSpPr>
            <a:spLocks/>
          </p:cNvSpPr>
          <p:nvPr/>
        </p:nvSpPr>
        <p:spPr bwMode="auto">
          <a:xfrm>
            <a:off x="2133600" y="3429000"/>
            <a:ext cx="1600200" cy="1295400"/>
          </a:xfrm>
          <a:custGeom>
            <a:avLst/>
            <a:gdLst>
              <a:gd name="T0" fmla="*/ 0 w 600"/>
              <a:gd name="T1" fmla="*/ 2147483646 h 576"/>
              <a:gd name="T2" fmla="*/ 2147483646 w 600"/>
              <a:gd name="T3" fmla="*/ 2147483646 h 576"/>
              <a:gd name="T4" fmla="*/ 2147483646 w 600"/>
              <a:gd name="T5" fmla="*/ 2147483646 h 576"/>
              <a:gd name="T6" fmla="*/ 2147483646 w 600"/>
              <a:gd name="T7" fmla="*/ 2147483646 h 576"/>
              <a:gd name="T8" fmla="*/ 2147483646 w 600"/>
              <a:gd name="T9" fmla="*/ 2147483646 h 576"/>
              <a:gd name="T10" fmla="*/ 2147483646 w 600"/>
              <a:gd name="T11" fmla="*/ 2147483646 h 576"/>
              <a:gd name="T12" fmla="*/ 2147483646 w 600"/>
              <a:gd name="T13" fmla="*/ 2147483646 h 576"/>
              <a:gd name="T14" fmla="*/ 2147483646 w 600"/>
              <a:gd name="T15" fmla="*/ 2147483646 h 576"/>
              <a:gd name="T16" fmla="*/ 2147483646 w 600"/>
              <a:gd name="T17" fmla="*/ 2147483646 h 576"/>
              <a:gd name="T18" fmla="*/ 2147483646 w 600"/>
              <a:gd name="T19" fmla="*/ 2147483646 h 576"/>
              <a:gd name="T20" fmla="*/ 2147483646 w 600"/>
              <a:gd name="T21" fmla="*/ 2147483646 h 576"/>
              <a:gd name="T22" fmla="*/ 2147483646 w 600"/>
              <a:gd name="T23" fmla="*/ 2147483646 h 576"/>
              <a:gd name="T24" fmla="*/ 2147483646 w 600"/>
              <a:gd name="T25" fmla="*/ 2147483646 h 576"/>
              <a:gd name="T26" fmla="*/ 2147483646 w 600"/>
              <a:gd name="T27" fmla="*/ 2147483646 h 576"/>
              <a:gd name="T28" fmla="*/ 2147483646 w 600"/>
              <a:gd name="T29" fmla="*/ 2147483646 h 576"/>
              <a:gd name="T30" fmla="*/ 2147483646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00"/>
              <a:gd name="T49" fmla="*/ 0 h 576"/>
              <a:gd name="T50" fmla="*/ 600 w 600"/>
              <a:gd name="T51" fmla="*/ 576 h 5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chemeClr val="accent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IN" sz="2400"/>
          </a:p>
        </p:txBody>
      </p:sp>
      <p:sp>
        <p:nvSpPr>
          <p:cNvPr id="58382" name="Freeform 13">
            <a:extLst>
              <a:ext uri="{FF2B5EF4-FFF2-40B4-BE49-F238E27FC236}">
                <a16:creationId xmlns:a16="http://schemas.microsoft.com/office/drawing/2014/main" id="{620D3744-7C31-EAAE-6433-77008ABDDF55}"/>
              </a:ext>
            </a:extLst>
          </p:cNvPr>
          <p:cNvSpPr>
            <a:spLocks/>
          </p:cNvSpPr>
          <p:nvPr/>
        </p:nvSpPr>
        <p:spPr bwMode="auto">
          <a:xfrm>
            <a:off x="3733800" y="3429000"/>
            <a:ext cx="1524000" cy="1295400"/>
          </a:xfrm>
          <a:custGeom>
            <a:avLst/>
            <a:gdLst>
              <a:gd name="T0" fmla="*/ 2147483646 w 576"/>
              <a:gd name="T1" fmla="*/ 2147483646 h 576"/>
              <a:gd name="T2" fmla="*/ 2147483646 w 576"/>
              <a:gd name="T3" fmla="*/ 2147483646 h 576"/>
              <a:gd name="T4" fmla="*/ 2147483646 w 576"/>
              <a:gd name="T5" fmla="*/ 2147483646 h 576"/>
              <a:gd name="T6" fmla="*/ 2147483646 w 576"/>
              <a:gd name="T7" fmla="*/ 2147483646 h 576"/>
              <a:gd name="T8" fmla="*/ 2147483646 w 576"/>
              <a:gd name="T9" fmla="*/ 2147483646 h 576"/>
              <a:gd name="T10" fmla="*/ 2147483646 w 576"/>
              <a:gd name="T11" fmla="*/ 2147483646 h 576"/>
              <a:gd name="T12" fmla="*/ 2147483646 w 576"/>
              <a:gd name="T13" fmla="*/ 2147483646 h 576"/>
              <a:gd name="T14" fmla="*/ 2147483646 w 576"/>
              <a:gd name="T15" fmla="*/ 2147483646 h 576"/>
              <a:gd name="T16" fmla="*/ 2147483646 w 576"/>
              <a:gd name="T17" fmla="*/ 2147483646 h 576"/>
              <a:gd name="T18" fmla="*/ 2147483646 w 576"/>
              <a:gd name="T19" fmla="*/ 2147483646 h 576"/>
              <a:gd name="T20" fmla="*/ 2147483646 w 576"/>
              <a:gd name="T21" fmla="*/ 2147483646 h 576"/>
              <a:gd name="T22" fmla="*/ 2147483646 w 576"/>
              <a:gd name="T23" fmla="*/ 2147483646 h 576"/>
              <a:gd name="T24" fmla="*/ 2147483646 w 576"/>
              <a:gd name="T25" fmla="*/ 2147483646 h 576"/>
              <a:gd name="T26" fmla="*/ 2147483646 w 576"/>
              <a:gd name="T27" fmla="*/ 2147483646 h 576"/>
              <a:gd name="T28" fmla="*/ 2147483646 w 576"/>
              <a:gd name="T29" fmla="*/ 2147483646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76"/>
              <a:gd name="T49" fmla="*/ 0 h 576"/>
              <a:gd name="T50" fmla="*/ 576 w 576"/>
              <a:gd name="T51" fmla="*/ 576 h 5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chemeClr val="accent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IN" sz="2400"/>
          </a:p>
        </p:txBody>
      </p:sp>
      <p:sp>
        <p:nvSpPr>
          <p:cNvPr id="58383" name="Line 14">
            <a:extLst>
              <a:ext uri="{FF2B5EF4-FFF2-40B4-BE49-F238E27FC236}">
                <a16:creationId xmlns:a16="http://schemas.microsoft.com/office/drawing/2014/main" id="{B31F6F35-F171-D6F2-5920-11312C97C32B}"/>
              </a:ext>
            </a:extLst>
          </p:cNvPr>
          <p:cNvSpPr>
            <a:spLocks noChangeShapeType="1"/>
          </p:cNvSpPr>
          <p:nvPr/>
        </p:nvSpPr>
        <p:spPr bwMode="auto">
          <a:xfrm>
            <a:off x="2057400" y="4800600"/>
            <a:ext cx="3200400" cy="0"/>
          </a:xfrm>
          <a:prstGeom prst="line">
            <a:avLst/>
          </a:prstGeom>
          <a:noFill/>
          <a:ln w="25400">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2400"/>
          </a:p>
        </p:txBody>
      </p:sp>
      <p:sp>
        <p:nvSpPr>
          <p:cNvPr id="58384" name="Line 15">
            <a:extLst>
              <a:ext uri="{FF2B5EF4-FFF2-40B4-BE49-F238E27FC236}">
                <a16:creationId xmlns:a16="http://schemas.microsoft.com/office/drawing/2014/main" id="{AB3ED186-3078-D8D4-1EED-9DAC5F4D4DCA}"/>
              </a:ext>
            </a:extLst>
          </p:cNvPr>
          <p:cNvSpPr>
            <a:spLocks noChangeShapeType="1"/>
          </p:cNvSpPr>
          <p:nvPr/>
        </p:nvSpPr>
        <p:spPr bwMode="auto">
          <a:xfrm>
            <a:off x="2590800" y="4267200"/>
            <a:ext cx="228600" cy="381000"/>
          </a:xfrm>
          <a:prstGeom prst="line">
            <a:avLst/>
          </a:prstGeom>
          <a:noFill/>
          <a:ln w="12700">
            <a:solidFill>
              <a:schemeClr val="bg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58385" name="Rectangle 16">
            <a:extLst>
              <a:ext uri="{FF2B5EF4-FFF2-40B4-BE49-F238E27FC236}">
                <a16:creationId xmlns:a16="http://schemas.microsoft.com/office/drawing/2014/main" id="{94B6E532-13C1-64A3-EEF7-20D4320ED4B5}"/>
              </a:ext>
            </a:extLst>
          </p:cNvPr>
          <p:cNvSpPr>
            <a:spLocks noChangeArrowheads="1"/>
          </p:cNvSpPr>
          <p:nvPr/>
        </p:nvSpPr>
        <p:spPr bwMode="auto">
          <a:xfrm flipH="1">
            <a:off x="1981200" y="3962401"/>
            <a:ext cx="10668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1600">
                <a:solidFill>
                  <a:schemeClr val="bg1"/>
                </a:solidFill>
                <a:latin typeface="Symbol" panose="05050102010706020507" pitchFamily="18" charset="2"/>
              </a:rPr>
              <a:t>a</a:t>
            </a:r>
            <a:r>
              <a:rPr lang="en-US" altLang="en-US" sz="1600">
                <a:solidFill>
                  <a:schemeClr val="bg1"/>
                </a:solidFill>
              </a:rPr>
              <a:t>/2=.025</a:t>
            </a:r>
          </a:p>
        </p:txBody>
      </p:sp>
      <p:sp>
        <p:nvSpPr>
          <p:cNvPr id="58386" name="Line 17">
            <a:extLst>
              <a:ext uri="{FF2B5EF4-FFF2-40B4-BE49-F238E27FC236}">
                <a16:creationId xmlns:a16="http://schemas.microsoft.com/office/drawing/2014/main" id="{B1C7701A-23C3-18D9-1EB8-BCEB7DA672BB}"/>
              </a:ext>
            </a:extLst>
          </p:cNvPr>
          <p:cNvSpPr>
            <a:spLocks noChangeShapeType="1"/>
          </p:cNvSpPr>
          <p:nvPr/>
        </p:nvSpPr>
        <p:spPr bwMode="auto">
          <a:xfrm>
            <a:off x="3733800" y="3429000"/>
            <a:ext cx="0" cy="1371600"/>
          </a:xfrm>
          <a:prstGeom prst="line">
            <a:avLst/>
          </a:prstGeom>
          <a:noFill/>
          <a:ln w="9525" cap="rnd">
            <a:solidFill>
              <a:schemeClr val="bg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en-IN" sz="2400"/>
          </a:p>
        </p:txBody>
      </p:sp>
      <p:sp>
        <p:nvSpPr>
          <p:cNvPr id="58387" name="Line 18">
            <a:extLst>
              <a:ext uri="{FF2B5EF4-FFF2-40B4-BE49-F238E27FC236}">
                <a16:creationId xmlns:a16="http://schemas.microsoft.com/office/drawing/2014/main" id="{1D23F7F4-E3EE-1251-625E-F61ADA549AE8}"/>
              </a:ext>
            </a:extLst>
          </p:cNvPr>
          <p:cNvSpPr>
            <a:spLocks noChangeShapeType="1"/>
          </p:cNvSpPr>
          <p:nvPr/>
        </p:nvSpPr>
        <p:spPr bwMode="auto">
          <a:xfrm>
            <a:off x="2971800" y="4876800"/>
            <a:ext cx="0" cy="30480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58388" name="Text Box 19">
            <a:extLst>
              <a:ext uri="{FF2B5EF4-FFF2-40B4-BE49-F238E27FC236}">
                <a16:creationId xmlns:a16="http://schemas.microsoft.com/office/drawing/2014/main" id="{3A700302-01D0-6B28-06C2-42E6F035FE44}"/>
              </a:ext>
            </a:extLst>
          </p:cNvPr>
          <p:cNvSpPr txBox="1">
            <a:spLocks noChangeArrowheads="1"/>
          </p:cNvSpPr>
          <p:nvPr/>
        </p:nvSpPr>
        <p:spPr bwMode="auto">
          <a:xfrm>
            <a:off x="2590800" y="5105401"/>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solidFill>
                  <a:schemeClr val="bg1"/>
                </a:solidFill>
              </a:rPr>
              <a:t>-t</a:t>
            </a:r>
            <a:r>
              <a:rPr lang="el-GR" altLang="en-US" sz="2000" baseline="-25000">
                <a:solidFill>
                  <a:schemeClr val="bg1"/>
                </a:solidFill>
              </a:rPr>
              <a:t>α</a:t>
            </a:r>
            <a:r>
              <a:rPr lang="en-US" altLang="en-US" sz="2000" baseline="-25000">
                <a:solidFill>
                  <a:schemeClr val="bg1"/>
                </a:solidFill>
              </a:rPr>
              <a:t>/2</a:t>
            </a:r>
            <a:endParaRPr lang="el-GR" altLang="en-US" sz="2000" baseline="-25000">
              <a:solidFill>
                <a:schemeClr val="bg1"/>
              </a:solidFill>
            </a:endParaRPr>
          </a:p>
        </p:txBody>
      </p:sp>
      <p:sp>
        <p:nvSpPr>
          <p:cNvPr id="58389" name="Line 20">
            <a:extLst>
              <a:ext uri="{FF2B5EF4-FFF2-40B4-BE49-F238E27FC236}">
                <a16:creationId xmlns:a16="http://schemas.microsoft.com/office/drawing/2014/main" id="{AF05E488-D3DA-30EA-FBBC-041D9C3AA04A}"/>
              </a:ext>
            </a:extLst>
          </p:cNvPr>
          <p:cNvSpPr>
            <a:spLocks noChangeShapeType="1"/>
          </p:cNvSpPr>
          <p:nvPr/>
        </p:nvSpPr>
        <p:spPr bwMode="auto">
          <a:xfrm>
            <a:off x="2971800" y="5029200"/>
            <a:ext cx="1447800" cy="0"/>
          </a:xfrm>
          <a:prstGeom prst="line">
            <a:avLst/>
          </a:prstGeom>
          <a:noFill/>
          <a:ln w="19050">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58390" name="Text Box 21">
            <a:extLst>
              <a:ext uri="{FF2B5EF4-FFF2-40B4-BE49-F238E27FC236}">
                <a16:creationId xmlns:a16="http://schemas.microsoft.com/office/drawing/2014/main" id="{0D0E88F6-1532-7BE0-9691-BC07A7CCA9B8}"/>
              </a:ext>
            </a:extLst>
          </p:cNvPr>
          <p:cNvSpPr txBox="1">
            <a:spLocks noChangeArrowheads="1"/>
          </p:cNvSpPr>
          <p:nvPr/>
        </p:nvSpPr>
        <p:spPr bwMode="auto">
          <a:xfrm>
            <a:off x="2895600" y="5029200"/>
            <a:ext cx="152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400">
                <a:solidFill>
                  <a:schemeClr val="bg1"/>
                </a:solidFill>
              </a:rPr>
              <a:t>Do not reject H</a:t>
            </a:r>
            <a:r>
              <a:rPr lang="en-US" altLang="en-US" sz="1400" baseline="-25000">
                <a:solidFill>
                  <a:schemeClr val="bg1"/>
                </a:solidFill>
              </a:rPr>
              <a:t>0</a:t>
            </a:r>
          </a:p>
        </p:txBody>
      </p:sp>
      <p:sp>
        <p:nvSpPr>
          <p:cNvPr id="58391" name="Line 22">
            <a:extLst>
              <a:ext uri="{FF2B5EF4-FFF2-40B4-BE49-F238E27FC236}">
                <a16:creationId xmlns:a16="http://schemas.microsoft.com/office/drawing/2014/main" id="{3EB538D1-49AF-26AB-D820-CDF19FBC4AA7}"/>
              </a:ext>
            </a:extLst>
          </p:cNvPr>
          <p:cNvSpPr>
            <a:spLocks noChangeShapeType="1"/>
          </p:cNvSpPr>
          <p:nvPr/>
        </p:nvSpPr>
        <p:spPr bwMode="auto">
          <a:xfrm>
            <a:off x="1828800" y="5029200"/>
            <a:ext cx="1143000" cy="0"/>
          </a:xfrm>
          <a:prstGeom prst="line">
            <a:avLst/>
          </a:prstGeom>
          <a:noFill/>
          <a:ln w="19050">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58392" name="Text Box 23">
            <a:extLst>
              <a:ext uri="{FF2B5EF4-FFF2-40B4-BE49-F238E27FC236}">
                <a16:creationId xmlns:a16="http://schemas.microsoft.com/office/drawing/2014/main" id="{7F757873-BE53-3F98-57CB-3160CE49DDE8}"/>
              </a:ext>
            </a:extLst>
          </p:cNvPr>
          <p:cNvSpPr txBox="1">
            <a:spLocks noChangeArrowheads="1"/>
          </p:cNvSpPr>
          <p:nvPr/>
        </p:nvSpPr>
        <p:spPr bwMode="auto">
          <a:xfrm>
            <a:off x="3505200" y="5257801"/>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800">
                <a:solidFill>
                  <a:schemeClr val="bg1"/>
                </a:solidFill>
              </a:rPr>
              <a:t>0</a:t>
            </a:r>
            <a:endParaRPr lang="el-GR" altLang="en-US" sz="1800" baseline="-25000">
              <a:solidFill>
                <a:schemeClr val="bg1"/>
              </a:solidFill>
            </a:endParaRPr>
          </a:p>
        </p:txBody>
      </p:sp>
      <p:sp>
        <p:nvSpPr>
          <p:cNvPr id="58393" name="Text Box 24">
            <a:extLst>
              <a:ext uri="{FF2B5EF4-FFF2-40B4-BE49-F238E27FC236}">
                <a16:creationId xmlns:a16="http://schemas.microsoft.com/office/drawing/2014/main" id="{7B4F2802-ACF4-7DE5-94A8-447DF2909C13}"/>
              </a:ext>
            </a:extLst>
          </p:cNvPr>
          <p:cNvSpPr txBox="1">
            <a:spLocks noChangeArrowheads="1"/>
          </p:cNvSpPr>
          <p:nvPr/>
        </p:nvSpPr>
        <p:spPr bwMode="auto">
          <a:xfrm>
            <a:off x="4191000" y="5105401"/>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solidFill>
                  <a:schemeClr val="bg1"/>
                </a:solidFill>
              </a:rPr>
              <a:t>t</a:t>
            </a:r>
            <a:r>
              <a:rPr lang="el-GR" altLang="en-US" sz="2000" baseline="-25000">
                <a:solidFill>
                  <a:schemeClr val="bg1"/>
                </a:solidFill>
              </a:rPr>
              <a:t>α</a:t>
            </a:r>
            <a:r>
              <a:rPr lang="en-US" altLang="en-US" sz="2000" baseline="-25000">
                <a:solidFill>
                  <a:schemeClr val="bg1"/>
                </a:solidFill>
              </a:rPr>
              <a:t>/2</a:t>
            </a:r>
            <a:endParaRPr lang="el-GR" altLang="en-US" sz="2000" baseline="-25000">
              <a:solidFill>
                <a:schemeClr val="bg1"/>
              </a:solidFill>
            </a:endParaRPr>
          </a:p>
        </p:txBody>
      </p:sp>
      <p:sp>
        <p:nvSpPr>
          <p:cNvPr id="58394" name="Line 25">
            <a:extLst>
              <a:ext uri="{FF2B5EF4-FFF2-40B4-BE49-F238E27FC236}">
                <a16:creationId xmlns:a16="http://schemas.microsoft.com/office/drawing/2014/main" id="{609EAC19-A89A-EF97-A8E7-115F9837DFA8}"/>
              </a:ext>
            </a:extLst>
          </p:cNvPr>
          <p:cNvSpPr>
            <a:spLocks noChangeShapeType="1"/>
          </p:cNvSpPr>
          <p:nvPr/>
        </p:nvSpPr>
        <p:spPr bwMode="auto">
          <a:xfrm>
            <a:off x="4419600" y="4876800"/>
            <a:ext cx="0" cy="30480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sz="2400"/>
          </a:p>
        </p:txBody>
      </p:sp>
      <p:sp>
        <p:nvSpPr>
          <p:cNvPr id="58395" name="Freeform 26">
            <a:extLst>
              <a:ext uri="{FF2B5EF4-FFF2-40B4-BE49-F238E27FC236}">
                <a16:creationId xmlns:a16="http://schemas.microsoft.com/office/drawing/2014/main" id="{9FFA23A6-9A94-3EC6-C90F-A4111456F3D7}"/>
              </a:ext>
            </a:extLst>
          </p:cNvPr>
          <p:cNvSpPr>
            <a:spLocks/>
          </p:cNvSpPr>
          <p:nvPr/>
        </p:nvSpPr>
        <p:spPr bwMode="auto">
          <a:xfrm>
            <a:off x="4572000" y="4237038"/>
            <a:ext cx="204788" cy="411162"/>
          </a:xfrm>
          <a:custGeom>
            <a:avLst/>
            <a:gdLst>
              <a:gd name="T0" fmla="*/ 2147483646 w 48"/>
              <a:gd name="T1" fmla="*/ 0 h 249"/>
              <a:gd name="T2" fmla="*/ 0 w 48"/>
              <a:gd name="T3" fmla="*/ 2147483646 h 249"/>
              <a:gd name="T4" fmla="*/ 0 60000 65536"/>
              <a:gd name="T5" fmla="*/ 0 60000 65536"/>
              <a:gd name="T6" fmla="*/ 0 w 48"/>
              <a:gd name="T7" fmla="*/ 0 h 249"/>
              <a:gd name="T8" fmla="*/ 48 w 48"/>
              <a:gd name="T9" fmla="*/ 249 h 249"/>
            </a:gdLst>
            <a:ahLst/>
            <a:cxnLst>
              <a:cxn ang="T4">
                <a:pos x="T0" y="T1"/>
              </a:cxn>
              <a:cxn ang="T5">
                <a:pos x="T2" y="T3"/>
              </a:cxn>
            </a:cxnLst>
            <a:rect l="T6" t="T7" r="T8" b="T9"/>
            <a:pathLst>
              <a:path w="48" h="249">
                <a:moveTo>
                  <a:pt x="48" y="0"/>
                </a:moveTo>
                <a:lnTo>
                  <a:pt x="0" y="249"/>
                </a:lnTo>
              </a:path>
            </a:pathLst>
          </a:custGeom>
          <a:noFill/>
          <a:ln w="12700">
            <a:solidFill>
              <a:schemeClr val="bg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anchor="ctr"/>
          <a:lstStyle/>
          <a:p>
            <a:endParaRPr lang="en-IN" sz="2400"/>
          </a:p>
        </p:txBody>
      </p:sp>
      <p:sp>
        <p:nvSpPr>
          <p:cNvPr id="58396" name="Rectangle 27">
            <a:extLst>
              <a:ext uri="{FF2B5EF4-FFF2-40B4-BE49-F238E27FC236}">
                <a16:creationId xmlns:a16="http://schemas.microsoft.com/office/drawing/2014/main" id="{60255B79-9B15-D837-51D4-6AD93FA1EC87}"/>
              </a:ext>
            </a:extLst>
          </p:cNvPr>
          <p:cNvSpPr>
            <a:spLocks noChangeArrowheads="1"/>
          </p:cNvSpPr>
          <p:nvPr/>
        </p:nvSpPr>
        <p:spPr bwMode="auto">
          <a:xfrm flipH="1">
            <a:off x="4495800" y="3962401"/>
            <a:ext cx="12192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1600">
                <a:solidFill>
                  <a:schemeClr val="bg1"/>
                </a:solidFill>
                <a:latin typeface="Symbol" panose="05050102010706020507" pitchFamily="18" charset="2"/>
              </a:rPr>
              <a:t>a</a:t>
            </a:r>
            <a:r>
              <a:rPr lang="en-US" altLang="en-US" sz="1600">
                <a:solidFill>
                  <a:schemeClr val="bg1"/>
                </a:solidFill>
              </a:rPr>
              <a:t>/2=.025</a:t>
            </a:r>
          </a:p>
        </p:txBody>
      </p:sp>
      <p:sp>
        <p:nvSpPr>
          <p:cNvPr id="58397" name="Rectangle 28">
            <a:extLst>
              <a:ext uri="{FF2B5EF4-FFF2-40B4-BE49-F238E27FC236}">
                <a16:creationId xmlns:a16="http://schemas.microsoft.com/office/drawing/2014/main" id="{B3C3CB26-779B-3040-FC35-95AE9633DF5F}"/>
              </a:ext>
            </a:extLst>
          </p:cNvPr>
          <p:cNvSpPr>
            <a:spLocks noChangeArrowheads="1"/>
          </p:cNvSpPr>
          <p:nvPr/>
        </p:nvSpPr>
        <p:spPr bwMode="auto">
          <a:xfrm flipH="1">
            <a:off x="2362200" y="5486400"/>
            <a:ext cx="1219200" cy="3937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000" b="1"/>
              <a:t>-2.3060</a:t>
            </a:r>
          </a:p>
        </p:txBody>
      </p:sp>
      <p:sp>
        <p:nvSpPr>
          <p:cNvPr id="58398" name="Rectangle 29">
            <a:extLst>
              <a:ext uri="{FF2B5EF4-FFF2-40B4-BE49-F238E27FC236}">
                <a16:creationId xmlns:a16="http://schemas.microsoft.com/office/drawing/2014/main" id="{C704E286-D791-0ECB-AFB8-0643FFCAF715}"/>
              </a:ext>
            </a:extLst>
          </p:cNvPr>
          <p:cNvSpPr>
            <a:spLocks noChangeArrowheads="1"/>
          </p:cNvSpPr>
          <p:nvPr/>
        </p:nvSpPr>
        <p:spPr bwMode="auto">
          <a:xfrm flipH="1">
            <a:off x="3962400" y="5486400"/>
            <a:ext cx="990600" cy="3937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000" b="1"/>
              <a:t>2.3060</a:t>
            </a:r>
          </a:p>
        </p:txBody>
      </p:sp>
      <p:sp>
        <p:nvSpPr>
          <p:cNvPr id="58399" name="Rectangle 30">
            <a:extLst>
              <a:ext uri="{FF2B5EF4-FFF2-40B4-BE49-F238E27FC236}">
                <a16:creationId xmlns:a16="http://schemas.microsoft.com/office/drawing/2014/main" id="{1C5241AC-744B-9C01-AB21-D72E6B047B0D}"/>
              </a:ext>
            </a:extLst>
          </p:cNvPr>
          <p:cNvSpPr>
            <a:spLocks noChangeArrowheads="1"/>
          </p:cNvSpPr>
          <p:nvPr/>
        </p:nvSpPr>
        <p:spPr bwMode="auto">
          <a:xfrm flipH="1">
            <a:off x="5105400" y="5486400"/>
            <a:ext cx="838200" cy="412750"/>
          </a:xfrm>
          <a:prstGeom prst="rect">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000" b="1">
                <a:solidFill>
                  <a:schemeClr val="bg1"/>
                </a:solidFill>
              </a:rPr>
              <a:t>3.329</a:t>
            </a:r>
          </a:p>
        </p:txBody>
      </p:sp>
      <p:sp>
        <p:nvSpPr>
          <p:cNvPr id="58400" name="Rectangle 31">
            <a:extLst>
              <a:ext uri="{FF2B5EF4-FFF2-40B4-BE49-F238E27FC236}">
                <a16:creationId xmlns:a16="http://schemas.microsoft.com/office/drawing/2014/main" id="{BB2BF3C4-F906-0BA1-F6C1-C11D282728C9}"/>
              </a:ext>
            </a:extLst>
          </p:cNvPr>
          <p:cNvSpPr>
            <a:spLocks noChangeArrowheads="1"/>
          </p:cNvSpPr>
          <p:nvPr/>
        </p:nvSpPr>
        <p:spPr bwMode="auto">
          <a:xfrm flipH="1">
            <a:off x="1752600" y="3276601"/>
            <a:ext cx="1676400" cy="3333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1600" b="1"/>
              <a:t>d.f. = 10- 2 = 8</a:t>
            </a:r>
          </a:p>
        </p:txBody>
      </p:sp>
      <p:sp>
        <p:nvSpPr>
          <p:cNvPr id="58401" name="Line 32">
            <a:extLst>
              <a:ext uri="{FF2B5EF4-FFF2-40B4-BE49-F238E27FC236}">
                <a16:creationId xmlns:a16="http://schemas.microsoft.com/office/drawing/2014/main" id="{34BBB6BB-EBCE-DF85-D5AA-238D7C0B5D52}"/>
              </a:ext>
            </a:extLst>
          </p:cNvPr>
          <p:cNvSpPr>
            <a:spLocks noChangeShapeType="1"/>
          </p:cNvSpPr>
          <p:nvPr/>
        </p:nvSpPr>
        <p:spPr bwMode="auto">
          <a:xfrm>
            <a:off x="4419600" y="5029200"/>
            <a:ext cx="1371600" cy="0"/>
          </a:xfrm>
          <a:prstGeom prst="line">
            <a:avLst/>
          </a:prstGeom>
          <a:noFill/>
          <a:ln w="19050">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wrap="square">
            <a:spAutoFit/>
          </a:bodyPr>
          <a:lstStyle/>
          <a:p>
            <a:endParaRPr lang="en-IN" sz="2400"/>
          </a:p>
        </p:txBody>
      </p:sp>
      <p:sp>
        <p:nvSpPr>
          <p:cNvPr id="58402" name="Line 33">
            <a:extLst>
              <a:ext uri="{FF2B5EF4-FFF2-40B4-BE49-F238E27FC236}">
                <a16:creationId xmlns:a16="http://schemas.microsoft.com/office/drawing/2014/main" id="{9A4054B2-04B8-2A8F-A53F-F0411EC302C1}"/>
              </a:ext>
            </a:extLst>
          </p:cNvPr>
          <p:cNvSpPr>
            <a:spLocks noChangeShapeType="1"/>
          </p:cNvSpPr>
          <p:nvPr/>
        </p:nvSpPr>
        <p:spPr bwMode="auto">
          <a:xfrm flipV="1">
            <a:off x="5105400" y="4800600"/>
            <a:ext cx="0" cy="6858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Tree>
    <p:extLst>
      <p:ext uri="{BB962C8B-B14F-4D97-AF65-F5344CB8AC3E}">
        <p14:creationId xmlns:p14="http://schemas.microsoft.com/office/powerpoint/2010/main" val="2755176084"/>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771F6D0-BCA0-8671-D0F6-8FA04C4DBED9}"/>
              </a:ext>
            </a:extLst>
          </p:cNvPr>
          <p:cNvSpPr>
            <a:spLocks noGrp="1" noChangeArrowheads="1"/>
          </p:cNvSpPr>
          <p:nvPr>
            <p:ph type="title"/>
          </p:nvPr>
        </p:nvSpPr>
        <p:spPr>
          <a:xfrm>
            <a:off x="1676400" y="233363"/>
            <a:ext cx="8839200" cy="990600"/>
          </a:xfrm>
        </p:spPr>
        <p:txBody>
          <a:bodyPr/>
          <a:lstStyle/>
          <a:p>
            <a:pPr eaLnBrk="1" hangingPunct="1"/>
            <a:r>
              <a:rPr lang="en-US" altLang="en-US" sz="3200"/>
              <a:t>Inferences About the Slope: t Test Example </a:t>
            </a:r>
            <a:r>
              <a:rPr lang="en-US" altLang="en-US" sz="3200">
                <a:solidFill>
                  <a:schemeClr val="accent1"/>
                </a:solidFill>
              </a:rPr>
              <a:t>using p-value</a:t>
            </a:r>
          </a:p>
        </p:txBody>
      </p:sp>
      <p:sp>
        <p:nvSpPr>
          <p:cNvPr id="59395" name="Rectangle 4">
            <a:extLst>
              <a:ext uri="{FF2B5EF4-FFF2-40B4-BE49-F238E27FC236}">
                <a16:creationId xmlns:a16="http://schemas.microsoft.com/office/drawing/2014/main" id="{67D5B435-CBBF-D5B6-629F-C5275052F10C}"/>
              </a:ext>
            </a:extLst>
          </p:cNvPr>
          <p:cNvSpPr>
            <a:spLocks noChangeArrowheads="1"/>
          </p:cNvSpPr>
          <p:nvPr/>
        </p:nvSpPr>
        <p:spPr bwMode="auto">
          <a:xfrm>
            <a:off x="1828801" y="1828800"/>
            <a:ext cx="36671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b="1">
                <a:solidFill>
                  <a:schemeClr val="bg1"/>
                </a:solidFill>
              </a:rPr>
              <a:t>From Excel output: </a:t>
            </a:r>
          </a:p>
        </p:txBody>
      </p:sp>
      <p:graphicFrame>
        <p:nvGraphicFramePr>
          <p:cNvPr id="284677" name="Group 5">
            <a:extLst>
              <a:ext uri="{FF2B5EF4-FFF2-40B4-BE49-F238E27FC236}">
                <a16:creationId xmlns:a16="http://schemas.microsoft.com/office/drawing/2014/main" id="{712948B5-F2EA-9436-4243-010CDE9CE4D2}"/>
              </a:ext>
            </a:extLst>
          </p:cNvPr>
          <p:cNvGraphicFramePr>
            <a:graphicFrameLocks noGrp="1"/>
          </p:cNvGraphicFramePr>
          <p:nvPr/>
        </p:nvGraphicFramePr>
        <p:xfrm>
          <a:off x="1943100" y="2332038"/>
          <a:ext cx="8305800" cy="1188498"/>
        </p:xfrm>
        <a:graphic>
          <a:graphicData uri="http://schemas.openxmlformats.org/drawingml/2006/table">
            <a:tbl>
              <a:tblPr/>
              <a:tblGrid>
                <a:gridCol w="1801258">
                  <a:extLst>
                    <a:ext uri="{9D8B030D-6E8A-4147-A177-3AD203B41FA5}">
                      <a16:colId xmlns:a16="http://schemas.microsoft.com/office/drawing/2014/main" val="20000"/>
                    </a:ext>
                  </a:extLst>
                </a:gridCol>
                <a:gridCol w="1801258">
                  <a:extLst>
                    <a:ext uri="{9D8B030D-6E8A-4147-A177-3AD203B41FA5}">
                      <a16:colId xmlns:a16="http://schemas.microsoft.com/office/drawing/2014/main" val="20001"/>
                    </a:ext>
                  </a:extLst>
                </a:gridCol>
                <a:gridCol w="2201537">
                  <a:extLst>
                    <a:ext uri="{9D8B030D-6E8A-4147-A177-3AD203B41FA5}">
                      <a16:colId xmlns:a16="http://schemas.microsoft.com/office/drawing/2014/main" val="20002"/>
                    </a:ext>
                  </a:extLst>
                </a:gridCol>
                <a:gridCol w="1255043">
                  <a:extLst>
                    <a:ext uri="{9D8B030D-6E8A-4147-A177-3AD203B41FA5}">
                      <a16:colId xmlns:a16="http://schemas.microsoft.com/office/drawing/2014/main" val="20003"/>
                    </a:ext>
                  </a:extLst>
                </a:gridCol>
                <a:gridCol w="1246704">
                  <a:extLst>
                    <a:ext uri="{9D8B030D-6E8A-4147-A177-3AD203B41FA5}">
                      <a16:colId xmlns:a16="http://schemas.microsoft.com/office/drawing/2014/main" val="20004"/>
                    </a:ext>
                  </a:extLst>
                </a:gridCol>
              </a:tblGrid>
              <a:tr h="395817">
                <a:tc>
                  <a:txBody>
                    <a:bodyPr/>
                    <a:lstStyle/>
                    <a:p>
                      <a:pPr marL="0" marR="0" lvl="0" indent="0" algn="ctr" defTabSz="852488" rtl="0" eaLnBrk="0" fontAlgn="b" latinLnBrk="0" hangingPunct="0">
                        <a:lnSpc>
                          <a:spcPct val="100000"/>
                        </a:lnSpc>
                        <a:spcBef>
                          <a:spcPct val="0"/>
                        </a:spcBef>
                        <a:spcAft>
                          <a:spcPct val="0"/>
                        </a:spcAft>
                        <a:buClrTx/>
                        <a:buSzPct val="100000"/>
                        <a:buFontTx/>
                        <a:buNone/>
                        <a:tabLst/>
                      </a:pPr>
                      <a:r>
                        <a:rPr kumimoji="0" lang="en-US" sz="2000" b="1" i="1" u="none" strike="noStrike" cap="none" normalizeH="0" baseline="0" dirty="0">
                          <a:ln>
                            <a:noFill/>
                          </a:ln>
                          <a:solidFill>
                            <a:schemeClr val="tx1"/>
                          </a:solidFill>
                          <a:effectLst/>
                          <a:latin typeface="Arial" pitchFamily="34" charset="0"/>
                          <a:cs typeface="Arial" pitchFamily="34" charset="0"/>
                        </a:rPr>
                        <a:t> </a:t>
                      </a:r>
                      <a:endParaRPr kumimoji="0" lang="en-US" sz="2000" b="1" i="0" u="none" strike="noStrike" cap="none" normalizeH="0" baseline="0" dirty="0">
                        <a:ln>
                          <a:noFill/>
                        </a:ln>
                        <a:solidFill>
                          <a:schemeClr val="tx1"/>
                        </a:solidFill>
                        <a:effectLst/>
                        <a:latin typeface="Arial" pitchFamily="34" charset="0"/>
                      </a:endParaRPr>
                    </a:p>
                  </a:txBody>
                  <a:tcPr marT="45683" marB="45683"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852488" rtl="0" eaLnBrk="0" fontAlgn="b" latinLnBrk="0" hangingPunct="0">
                        <a:lnSpc>
                          <a:spcPct val="100000"/>
                        </a:lnSpc>
                        <a:spcBef>
                          <a:spcPct val="0"/>
                        </a:spcBef>
                        <a:spcAft>
                          <a:spcPct val="0"/>
                        </a:spcAft>
                        <a:buClrTx/>
                        <a:buSzPct val="100000"/>
                        <a:buFontTx/>
                        <a:buNone/>
                        <a:tabLst/>
                      </a:pPr>
                      <a:r>
                        <a:rPr kumimoji="0" lang="en-US" sz="2000" b="1" i="1" u="none" strike="noStrike" cap="none" normalizeH="0" baseline="0">
                          <a:ln>
                            <a:noFill/>
                          </a:ln>
                          <a:solidFill>
                            <a:schemeClr val="tx1"/>
                          </a:solidFill>
                          <a:effectLst/>
                          <a:latin typeface="Arial" pitchFamily="34" charset="0"/>
                          <a:cs typeface="Arial" pitchFamily="34" charset="0"/>
                        </a:rPr>
                        <a:t>Coefficients</a:t>
                      </a:r>
                      <a:endParaRPr kumimoji="0" lang="en-US" sz="2000" b="1" i="0" u="none" strike="noStrike" cap="none" normalizeH="0" baseline="0">
                        <a:ln>
                          <a:noFill/>
                        </a:ln>
                        <a:solidFill>
                          <a:schemeClr val="tx1"/>
                        </a:solidFill>
                        <a:effectLst/>
                        <a:latin typeface="Arial" pitchFamily="34" charset="0"/>
                      </a:endParaRPr>
                    </a:p>
                  </a:txBody>
                  <a:tcPr marT="45683" marB="456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852488" rtl="0" eaLnBrk="0" fontAlgn="b" latinLnBrk="0" hangingPunct="0">
                        <a:lnSpc>
                          <a:spcPct val="100000"/>
                        </a:lnSpc>
                        <a:spcBef>
                          <a:spcPct val="0"/>
                        </a:spcBef>
                        <a:spcAft>
                          <a:spcPct val="0"/>
                        </a:spcAft>
                        <a:buClrTx/>
                        <a:buSzPct val="100000"/>
                        <a:buFontTx/>
                        <a:buNone/>
                        <a:tabLst/>
                      </a:pPr>
                      <a:r>
                        <a:rPr kumimoji="0" lang="en-US" sz="2000" b="1" i="1" u="none" strike="noStrike" cap="none" normalizeH="0" baseline="0">
                          <a:ln>
                            <a:noFill/>
                          </a:ln>
                          <a:solidFill>
                            <a:schemeClr val="tx1"/>
                          </a:solidFill>
                          <a:effectLst/>
                          <a:latin typeface="Arial" pitchFamily="34" charset="0"/>
                          <a:cs typeface="Arial" pitchFamily="34" charset="0"/>
                        </a:rPr>
                        <a:t>Standard Error</a:t>
                      </a:r>
                      <a:endParaRPr kumimoji="0" lang="en-US" sz="2000" b="1" i="0" u="none" strike="noStrike" cap="none" normalizeH="0" baseline="0">
                        <a:ln>
                          <a:noFill/>
                        </a:ln>
                        <a:solidFill>
                          <a:schemeClr val="tx1"/>
                        </a:solidFill>
                        <a:effectLst/>
                        <a:latin typeface="Arial" pitchFamily="34" charset="0"/>
                      </a:endParaRPr>
                    </a:p>
                  </a:txBody>
                  <a:tcPr marT="45683" marB="456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852488" rtl="0" eaLnBrk="0" fontAlgn="b" latinLnBrk="0" hangingPunct="0">
                        <a:lnSpc>
                          <a:spcPct val="100000"/>
                        </a:lnSpc>
                        <a:spcBef>
                          <a:spcPct val="0"/>
                        </a:spcBef>
                        <a:spcAft>
                          <a:spcPct val="0"/>
                        </a:spcAft>
                        <a:buClrTx/>
                        <a:buSzPct val="100000"/>
                        <a:buFontTx/>
                        <a:buNone/>
                        <a:tabLst/>
                      </a:pPr>
                      <a:r>
                        <a:rPr kumimoji="0" lang="en-US" sz="2000" b="1" i="1" u="none" strike="noStrike" cap="none" normalizeH="0" baseline="0">
                          <a:ln>
                            <a:noFill/>
                          </a:ln>
                          <a:solidFill>
                            <a:schemeClr val="tx1"/>
                          </a:solidFill>
                          <a:effectLst/>
                          <a:latin typeface="Arial" pitchFamily="34" charset="0"/>
                          <a:cs typeface="Arial" pitchFamily="34" charset="0"/>
                        </a:rPr>
                        <a:t>t Stat</a:t>
                      </a:r>
                      <a:endParaRPr kumimoji="0" lang="en-US" sz="2000" b="1" i="0" u="none" strike="noStrike" cap="none" normalizeH="0" baseline="0">
                        <a:ln>
                          <a:noFill/>
                        </a:ln>
                        <a:solidFill>
                          <a:schemeClr val="tx1"/>
                        </a:solidFill>
                        <a:effectLst/>
                        <a:latin typeface="Arial" pitchFamily="34" charset="0"/>
                      </a:endParaRPr>
                    </a:p>
                  </a:txBody>
                  <a:tcPr marT="45683" marB="456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852488" rtl="0" eaLnBrk="0" fontAlgn="b" latinLnBrk="0" hangingPunct="0">
                        <a:lnSpc>
                          <a:spcPct val="100000"/>
                        </a:lnSpc>
                        <a:spcBef>
                          <a:spcPct val="0"/>
                        </a:spcBef>
                        <a:spcAft>
                          <a:spcPct val="0"/>
                        </a:spcAft>
                        <a:buClrTx/>
                        <a:buSzPct val="100000"/>
                        <a:buFontTx/>
                        <a:buNone/>
                        <a:tabLst/>
                      </a:pPr>
                      <a:r>
                        <a:rPr kumimoji="0" lang="en-US" sz="2000" b="1" i="1" u="none" strike="noStrike" cap="none" normalizeH="0" baseline="0" dirty="0">
                          <a:ln>
                            <a:noFill/>
                          </a:ln>
                          <a:solidFill>
                            <a:schemeClr val="tx1"/>
                          </a:solidFill>
                          <a:effectLst/>
                          <a:latin typeface="Arial" pitchFamily="34" charset="0"/>
                          <a:cs typeface="Arial" pitchFamily="34" charset="0"/>
                        </a:rPr>
                        <a:t>P-value</a:t>
                      </a:r>
                      <a:endParaRPr kumimoji="0" lang="en-US" sz="2000" b="1" i="0" u="none" strike="noStrike" cap="none" normalizeH="0" baseline="0" dirty="0">
                        <a:ln>
                          <a:noFill/>
                        </a:ln>
                        <a:solidFill>
                          <a:schemeClr val="tx1"/>
                        </a:solidFill>
                        <a:effectLst/>
                        <a:latin typeface="Arial" pitchFamily="34" charset="0"/>
                      </a:endParaRPr>
                    </a:p>
                  </a:txBody>
                  <a:tcPr marT="45683" marB="45683"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95817">
                <a:tc>
                  <a:txBody>
                    <a:bodyPr/>
                    <a:lstStyle/>
                    <a:p>
                      <a:pPr marL="0" marR="0" lvl="0" indent="0" algn="l" defTabSz="852488" rtl="0" eaLnBrk="0" fontAlgn="b" latinLnBrk="0" hangingPunct="0">
                        <a:lnSpc>
                          <a:spcPct val="100000"/>
                        </a:lnSpc>
                        <a:spcBef>
                          <a:spcPct val="0"/>
                        </a:spcBef>
                        <a:spcAft>
                          <a:spcPct val="0"/>
                        </a:spcAft>
                        <a:buClrTx/>
                        <a:buSzPct val="100000"/>
                        <a:buFontTx/>
                        <a:buNone/>
                        <a:tabLst/>
                      </a:pPr>
                      <a:r>
                        <a:rPr kumimoji="0" lang="en-US" sz="2000" b="1" i="0" u="none" strike="noStrike" cap="none" normalizeH="0" baseline="0">
                          <a:ln>
                            <a:noFill/>
                          </a:ln>
                          <a:solidFill>
                            <a:schemeClr val="tx1"/>
                          </a:solidFill>
                          <a:effectLst/>
                          <a:latin typeface="Arial" pitchFamily="34" charset="0"/>
                          <a:cs typeface="Arial" pitchFamily="34" charset="0"/>
                        </a:rPr>
                        <a:t>Intercept</a:t>
                      </a:r>
                      <a:endParaRPr kumimoji="0" lang="en-US" sz="2000" b="1" i="0" u="none" strike="noStrike" cap="none" normalizeH="0" baseline="0">
                        <a:ln>
                          <a:noFill/>
                        </a:ln>
                        <a:solidFill>
                          <a:schemeClr val="tx1"/>
                        </a:solidFill>
                        <a:effectLst/>
                        <a:latin typeface="Arial" pitchFamily="34" charset="0"/>
                      </a:endParaRPr>
                    </a:p>
                  </a:txBody>
                  <a:tcPr marT="45683" marB="45683"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852488" rtl="0" eaLnBrk="0" fontAlgn="b" latinLnBrk="0" hangingPunct="0">
                        <a:lnSpc>
                          <a:spcPct val="100000"/>
                        </a:lnSpc>
                        <a:spcBef>
                          <a:spcPct val="0"/>
                        </a:spcBef>
                        <a:spcAft>
                          <a:spcPct val="0"/>
                        </a:spcAft>
                        <a:buClrTx/>
                        <a:buSzPct val="100000"/>
                        <a:buFontTx/>
                        <a:buNone/>
                        <a:tabLst/>
                      </a:pPr>
                      <a:r>
                        <a:rPr kumimoji="0" lang="en-US" sz="2000" b="1" i="0" u="none" strike="noStrike" cap="none" normalizeH="0" baseline="0">
                          <a:ln>
                            <a:noFill/>
                          </a:ln>
                          <a:solidFill>
                            <a:schemeClr val="tx1"/>
                          </a:solidFill>
                          <a:effectLst/>
                          <a:latin typeface="Arial" pitchFamily="34" charset="0"/>
                          <a:cs typeface="Arial" pitchFamily="34" charset="0"/>
                        </a:rPr>
                        <a:t>98.24833</a:t>
                      </a:r>
                      <a:endParaRPr kumimoji="0" lang="en-US" sz="2000" b="1" i="0" u="none" strike="noStrike" cap="none" normalizeH="0" baseline="0">
                        <a:ln>
                          <a:noFill/>
                        </a:ln>
                        <a:solidFill>
                          <a:schemeClr val="tx1"/>
                        </a:solidFill>
                        <a:effectLst/>
                        <a:latin typeface="Arial" pitchFamily="34" charset="0"/>
                      </a:endParaRPr>
                    </a:p>
                  </a:txBody>
                  <a:tcPr marT="45683" marB="456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852488" rtl="0" eaLnBrk="0" fontAlgn="b" latinLnBrk="0" hangingPunct="0">
                        <a:lnSpc>
                          <a:spcPct val="100000"/>
                        </a:lnSpc>
                        <a:spcBef>
                          <a:spcPct val="0"/>
                        </a:spcBef>
                        <a:spcAft>
                          <a:spcPct val="0"/>
                        </a:spcAft>
                        <a:buClrTx/>
                        <a:buSzPct val="100000"/>
                        <a:buFontTx/>
                        <a:buNone/>
                        <a:tabLst/>
                      </a:pPr>
                      <a:r>
                        <a:rPr kumimoji="0" lang="en-US" sz="2000" b="1" i="0" u="none" strike="noStrike" cap="none" normalizeH="0" baseline="0">
                          <a:ln>
                            <a:noFill/>
                          </a:ln>
                          <a:solidFill>
                            <a:schemeClr val="tx1"/>
                          </a:solidFill>
                          <a:effectLst/>
                          <a:latin typeface="Arial" pitchFamily="34" charset="0"/>
                          <a:cs typeface="Arial" pitchFamily="34" charset="0"/>
                        </a:rPr>
                        <a:t>58.03348</a:t>
                      </a:r>
                      <a:endParaRPr kumimoji="0" lang="en-US" sz="2000" b="1" i="0" u="none" strike="noStrike" cap="none" normalizeH="0" baseline="0">
                        <a:ln>
                          <a:noFill/>
                        </a:ln>
                        <a:solidFill>
                          <a:schemeClr val="tx1"/>
                        </a:solidFill>
                        <a:effectLst/>
                        <a:latin typeface="Arial" pitchFamily="34" charset="0"/>
                      </a:endParaRPr>
                    </a:p>
                  </a:txBody>
                  <a:tcPr marT="45683" marB="456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852488" rtl="0" eaLnBrk="0" fontAlgn="b" latinLnBrk="0" hangingPunct="0">
                        <a:lnSpc>
                          <a:spcPct val="100000"/>
                        </a:lnSpc>
                        <a:spcBef>
                          <a:spcPct val="0"/>
                        </a:spcBef>
                        <a:spcAft>
                          <a:spcPct val="0"/>
                        </a:spcAft>
                        <a:buClrTx/>
                        <a:buSzPct val="100000"/>
                        <a:buFontTx/>
                        <a:buNone/>
                        <a:tabLst/>
                      </a:pPr>
                      <a:r>
                        <a:rPr kumimoji="0" lang="en-US" sz="2000" b="1" i="0" u="none" strike="noStrike" cap="none" normalizeH="0" baseline="0">
                          <a:ln>
                            <a:noFill/>
                          </a:ln>
                          <a:solidFill>
                            <a:schemeClr val="tx1"/>
                          </a:solidFill>
                          <a:effectLst/>
                          <a:latin typeface="Arial" pitchFamily="34" charset="0"/>
                          <a:cs typeface="Arial" pitchFamily="34" charset="0"/>
                        </a:rPr>
                        <a:t>1.69296</a:t>
                      </a:r>
                      <a:endParaRPr kumimoji="0" lang="en-US" sz="2000" b="1" i="0" u="none" strike="noStrike" cap="none" normalizeH="0" baseline="0">
                        <a:ln>
                          <a:noFill/>
                        </a:ln>
                        <a:solidFill>
                          <a:schemeClr val="tx1"/>
                        </a:solidFill>
                        <a:effectLst/>
                        <a:latin typeface="Arial" pitchFamily="34" charset="0"/>
                      </a:endParaRPr>
                    </a:p>
                  </a:txBody>
                  <a:tcPr marT="45683" marB="456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852488" rtl="0" eaLnBrk="0" fontAlgn="b" latinLnBrk="0" hangingPunct="0">
                        <a:lnSpc>
                          <a:spcPct val="100000"/>
                        </a:lnSpc>
                        <a:spcBef>
                          <a:spcPct val="0"/>
                        </a:spcBef>
                        <a:spcAft>
                          <a:spcPct val="0"/>
                        </a:spcAft>
                        <a:buClrTx/>
                        <a:buSzPct val="100000"/>
                        <a:buFontTx/>
                        <a:buNone/>
                        <a:tabLst/>
                      </a:pPr>
                      <a:r>
                        <a:rPr kumimoji="0" lang="en-US" sz="2000" b="1" i="0" u="none" strike="noStrike" cap="none" normalizeH="0" baseline="0">
                          <a:ln>
                            <a:noFill/>
                          </a:ln>
                          <a:solidFill>
                            <a:schemeClr val="tx1"/>
                          </a:solidFill>
                          <a:effectLst/>
                          <a:latin typeface="Arial" pitchFamily="34" charset="0"/>
                          <a:cs typeface="Arial" pitchFamily="34" charset="0"/>
                        </a:rPr>
                        <a:t>0.12892</a:t>
                      </a:r>
                      <a:endParaRPr kumimoji="0" lang="en-US" sz="2000" b="1" i="0" u="none" strike="noStrike" cap="none" normalizeH="0" baseline="0">
                        <a:ln>
                          <a:noFill/>
                        </a:ln>
                        <a:solidFill>
                          <a:schemeClr val="tx1"/>
                        </a:solidFill>
                        <a:effectLst/>
                        <a:latin typeface="Arial" pitchFamily="34" charset="0"/>
                      </a:endParaRPr>
                    </a:p>
                  </a:txBody>
                  <a:tcPr marT="45683" marB="45683"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95817">
                <a:tc>
                  <a:txBody>
                    <a:bodyPr/>
                    <a:lstStyle/>
                    <a:p>
                      <a:pPr marL="0" marR="0" lvl="0" indent="0" algn="l" defTabSz="852488" rtl="0" eaLnBrk="0" fontAlgn="b" latinLnBrk="0" hangingPunct="0">
                        <a:lnSpc>
                          <a:spcPct val="100000"/>
                        </a:lnSpc>
                        <a:spcBef>
                          <a:spcPct val="0"/>
                        </a:spcBef>
                        <a:spcAft>
                          <a:spcPct val="0"/>
                        </a:spcAft>
                        <a:buClrTx/>
                        <a:buSzPct val="100000"/>
                        <a:buFontTx/>
                        <a:buNone/>
                        <a:tabLst/>
                      </a:pPr>
                      <a:r>
                        <a:rPr kumimoji="0" lang="en-US" sz="2000" b="1" i="0" u="none" strike="noStrike" cap="none" normalizeH="0" baseline="0" dirty="0">
                          <a:ln>
                            <a:noFill/>
                          </a:ln>
                          <a:solidFill>
                            <a:schemeClr val="tx1"/>
                          </a:solidFill>
                          <a:effectLst/>
                          <a:latin typeface="Arial" pitchFamily="34" charset="0"/>
                          <a:cs typeface="Arial" pitchFamily="34" charset="0"/>
                        </a:rPr>
                        <a:t>Square Feet</a:t>
                      </a:r>
                      <a:endParaRPr kumimoji="0" lang="en-US" sz="2000" b="1" i="0" u="none" strike="noStrike" cap="none" normalizeH="0" baseline="0" dirty="0">
                        <a:ln>
                          <a:noFill/>
                        </a:ln>
                        <a:solidFill>
                          <a:schemeClr val="tx1"/>
                        </a:solidFill>
                        <a:effectLst/>
                        <a:latin typeface="Arial" pitchFamily="34" charset="0"/>
                      </a:endParaRPr>
                    </a:p>
                  </a:txBody>
                  <a:tcPr marT="45683" marB="45683"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852488" rtl="0" eaLnBrk="0" fontAlgn="b" latinLnBrk="0" hangingPunct="0">
                        <a:lnSpc>
                          <a:spcPct val="100000"/>
                        </a:lnSpc>
                        <a:spcBef>
                          <a:spcPct val="0"/>
                        </a:spcBef>
                        <a:spcAft>
                          <a:spcPct val="0"/>
                        </a:spcAft>
                        <a:buClrTx/>
                        <a:buSzPct val="100000"/>
                        <a:buFontTx/>
                        <a:buNone/>
                        <a:tabLst/>
                      </a:pPr>
                      <a:r>
                        <a:rPr kumimoji="0" lang="en-US" sz="2000" b="1" i="0" u="none" strike="noStrike" cap="none" normalizeH="0" baseline="0">
                          <a:ln>
                            <a:noFill/>
                          </a:ln>
                          <a:solidFill>
                            <a:schemeClr val="tx1"/>
                          </a:solidFill>
                          <a:effectLst/>
                          <a:latin typeface="Arial" pitchFamily="34" charset="0"/>
                          <a:cs typeface="Arial" pitchFamily="34" charset="0"/>
                        </a:rPr>
                        <a:t>0.10977</a:t>
                      </a:r>
                      <a:endParaRPr kumimoji="0" lang="en-US" sz="2000" b="1" i="0" u="none" strike="noStrike" cap="none" normalizeH="0" baseline="0">
                        <a:ln>
                          <a:noFill/>
                        </a:ln>
                        <a:solidFill>
                          <a:schemeClr val="tx1"/>
                        </a:solidFill>
                        <a:effectLst/>
                        <a:latin typeface="Arial" pitchFamily="34" charset="0"/>
                      </a:endParaRPr>
                    </a:p>
                  </a:txBody>
                  <a:tcPr marT="45683" marB="456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852488" rtl="0" eaLnBrk="0" fontAlgn="b" latinLnBrk="0" hangingPunct="0">
                        <a:lnSpc>
                          <a:spcPct val="100000"/>
                        </a:lnSpc>
                        <a:spcBef>
                          <a:spcPct val="0"/>
                        </a:spcBef>
                        <a:spcAft>
                          <a:spcPct val="0"/>
                        </a:spcAft>
                        <a:buClrTx/>
                        <a:buSzPct val="100000"/>
                        <a:buFontTx/>
                        <a:buNone/>
                        <a:tabLst/>
                      </a:pPr>
                      <a:r>
                        <a:rPr kumimoji="0" lang="en-US" sz="2000" b="1" i="0" u="none" strike="noStrike" cap="none" normalizeH="0" baseline="0">
                          <a:ln>
                            <a:noFill/>
                          </a:ln>
                          <a:solidFill>
                            <a:schemeClr val="tx1"/>
                          </a:solidFill>
                          <a:effectLst/>
                          <a:latin typeface="Arial" pitchFamily="34" charset="0"/>
                          <a:cs typeface="Arial" pitchFamily="34" charset="0"/>
                        </a:rPr>
                        <a:t>0.03297</a:t>
                      </a:r>
                      <a:endParaRPr kumimoji="0" lang="en-US" sz="2000" b="1" i="0" u="none" strike="noStrike" cap="none" normalizeH="0" baseline="0">
                        <a:ln>
                          <a:noFill/>
                        </a:ln>
                        <a:solidFill>
                          <a:schemeClr val="tx1"/>
                        </a:solidFill>
                        <a:effectLst/>
                        <a:latin typeface="Arial" pitchFamily="34" charset="0"/>
                      </a:endParaRPr>
                    </a:p>
                  </a:txBody>
                  <a:tcPr marT="45683" marB="456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852488" rtl="0" eaLnBrk="0" fontAlgn="b" latinLnBrk="0" hangingPunct="0">
                        <a:lnSpc>
                          <a:spcPct val="100000"/>
                        </a:lnSpc>
                        <a:spcBef>
                          <a:spcPct val="0"/>
                        </a:spcBef>
                        <a:spcAft>
                          <a:spcPct val="0"/>
                        </a:spcAft>
                        <a:buClrTx/>
                        <a:buSzPct val="100000"/>
                        <a:buFontTx/>
                        <a:buNone/>
                        <a:tabLst/>
                      </a:pPr>
                      <a:r>
                        <a:rPr kumimoji="0" lang="en-US" sz="2000" b="1" i="0" u="none" strike="noStrike" cap="none" normalizeH="0" baseline="0">
                          <a:ln>
                            <a:noFill/>
                          </a:ln>
                          <a:solidFill>
                            <a:schemeClr val="tx1"/>
                          </a:solidFill>
                          <a:effectLst/>
                          <a:latin typeface="Arial" pitchFamily="34" charset="0"/>
                          <a:cs typeface="Arial" pitchFamily="34" charset="0"/>
                        </a:rPr>
                        <a:t>3.32938</a:t>
                      </a:r>
                      <a:endParaRPr kumimoji="0" lang="en-US" sz="2000" b="1" i="0" u="none" strike="noStrike" cap="none" normalizeH="0" baseline="0">
                        <a:ln>
                          <a:noFill/>
                        </a:ln>
                        <a:solidFill>
                          <a:schemeClr val="tx1"/>
                        </a:solidFill>
                        <a:effectLst/>
                        <a:latin typeface="Arial" pitchFamily="34" charset="0"/>
                      </a:endParaRPr>
                    </a:p>
                  </a:txBody>
                  <a:tcPr marT="45683" marB="4568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852488" rtl="0" eaLnBrk="0" fontAlgn="b" latinLnBrk="0" hangingPunct="0">
                        <a:lnSpc>
                          <a:spcPct val="100000"/>
                        </a:lnSpc>
                        <a:spcBef>
                          <a:spcPct val="0"/>
                        </a:spcBef>
                        <a:spcAft>
                          <a:spcPct val="0"/>
                        </a:spcAft>
                        <a:buClrTx/>
                        <a:buSzPct val="100000"/>
                        <a:buFontTx/>
                        <a:buNone/>
                        <a:tabLst/>
                      </a:pPr>
                      <a:r>
                        <a:rPr kumimoji="0" lang="en-US" sz="2000" b="1" i="0" u="none" strike="noStrike" cap="none" normalizeH="0" baseline="0" dirty="0">
                          <a:ln>
                            <a:noFill/>
                          </a:ln>
                          <a:solidFill>
                            <a:schemeClr val="tx1"/>
                          </a:solidFill>
                          <a:effectLst/>
                          <a:latin typeface="Arial" pitchFamily="34" charset="0"/>
                          <a:cs typeface="Arial" pitchFamily="34" charset="0"/>
                        </a:rPr>
                        <a:t>0.01039</a:t>
                      </a:r>
                      <a:endParaRPr kumimoji="0" lang="en-US" sz="2000" b="1" i="0" u="none" strike="noStrike" cap="none" normalizeH="0" baseline="0" dirty="0">
                        <a:ln>
                          <a:noFill/>
                        </a:ln>
                        <a:solidFill>
                          <a:schemeClr val="tx1"/>
                        </a:solidFill>
                        <a:effectLst/>
                        <a:latin typeface="Arial" pitchFamily="34" charset="0"/>
                      </a:endParaRPr>
                    </a:p>
                  </a:txBody>
                  <a:tcPr marT="45683" marB="45683"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bl>
          </a:graphicData>
        </a:graphic>
      </p:graphicFrame>
      <p:sp>
        <p:nvSpPr>
          <p:cNvPr id="59422" name="Rectangle 34">
            <a:extLst>
              <a:ext uri="{FF2B5EF4-FFF2-40B4-BE49-F238E27FC236}">
                <a16:creationId xmlns:a16="http://schemas.microsoft.com/office/drawing/2014/main" id="{17856900-D347-EAFC-58BC-18890AF8B97B}"/>
              </a:ext>
            </a:extLst>
          </p:cNvPr>
          <p:cNvSpPr>
            <a:spLocks noChangeArrowheads="1"/>
          </p:cNvSpPr>
          <p:nvPr/>
        </p:nvSpPr>
        <p:spPr bwMode="auto">
          <a:xfrm>
            <a:off x="1970088" y="4419601"/>
            <a:ext cx="5638800" cy="942975"/>
          </a:xfrm>
          <a:prstGeom prst="rect">
            <a:avLst/>
          </a:prstGeom>
          <a:solidFill>
            <a:srgbClr val="C7DAF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800">
                <a:latin typeface="Times New Roman" panose="02020603050405020304" pitchFamily="18" charset="0"/>
              </a:rPr>
              <a:t>There is sufficient evidence that square footage affects house price.</a:t>
            </a:r>
          </a:p>
        </p:txBody>
      </p:sp>
      <p:sp>
        <p:nvSpPr>
          <p:cNvPr id="59423" name="Rectangle 35">
            <a:extLst>
              <a:ext uri="{FF2B5EF4-FFF2-40B4-BE49-F238E27FC236}">
                <a16:creationId xmlns:a16="http://schemas.microsoft.com/office/drawing/2014/main" id="{751E8F25-F1AC-AEC3-B2D8-6E86ABC003B4}"/>
              </a:ext>
            </a:extLst>
          </p:cNvPr>
          <p:cNvSpPr>
            <a:spLocks noChangeArrowheads="1"/>
          </p:cNvSpPr>
          <p:nvPr/>
        </p:nvSpPr>
        <p:spPr bwMode="auto">
          <a:xfrm>
            <a:off x="1970088" y="3657600"/>
            <a:ext cx="5943600" cy="515938"/>
          </a:xfrm>
          <a:prstGeom prst="rect">
            <a:avLst/>
          </a:prstGeom>
          <a:solidFill>
            <a:srgbClr val="99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800">
                <a:solidFill>
                  <a:schemeClr val="bg1"/>
                </a:solidFill>
                <a:latin typeface="Times New Roman" panose="02020603050405020304" pitchFamily="18" charset="0"/>
              </a:rPr>
              <a:t>Decision:  Reject H</a:t>
            </a:r>
            <a:r>
              <a:rPr lang="en-US" altLang="en-US" sz="2800" baseline="-25000">
                <a:solidFill>
                  <a:schemeClr val="bg1"/>
                </a:solidFill>
                <a:latin typeface="Times New Roman" panose="02020603050405020304" pitchFamily="18" charset="0"/>
              </a:rPr>
              <a:t>0</a:t>
            </a:r>
            <a:r>
              <a:rPr lang="en-US" altLang="en-US" sz="2800">
                <a:solidFill>
                  <a:schemeClr val="bg1"/>
                </a:solidFill>
                <a:latin typeface="Times New Roman" panose="02020603050405020304" pitchFamily="18" charset="0"/>
              </a:rPr>
              <a:t>, since p-value &lt; </a:t>
            </a:r>
            <a:r>
              <a:rPr lang="el-GR" altLang="en-US" sz="2800">
                <a:solidFill>
                  <a:schemeClr val="bg1"/>
                </a:solidFill>
                <a:latin typeface="Times New Roman" panose="02020603050405020304" pitchFamily="18" charset="0"/>
                <a:cs typeface="Times New Roman" panose="02020603050405020304" pitchFamily="18" charset="0"/>
              </a:rPr>
              <a:t>α</a:t>
            </a:r>
            <a:endParaRPr lang="el-GR" altLang="en-US" sz="2800" baseline="-25000">
              <a:solidFill>
                <a:schemeClr val="bg1"/>
              </a:solidFill>
              <a:latin typeface="Times New Roman" panose="02020603050405020304" pitchFamily="18" charset="0"/>
              <a:cs typeface="Times New Roman" panose="02020603050405020304" pitchFamily="18" charset="0"/>
            </a:endParaRPr>
          </a:p>
        </p:txBody>
      </p:sp>
      <p:sp>
        <p:nvSpPr>
          <p:cNvPr id="59424" name="TextBox 2">
            <a:extLst>
              <a:ext uri="{FF2B5EF4-FFF2-40B4-BE49-F238E27FC236}">
                <a16:creationId xmlns:a16="http://schemas.microsoft.com/office/drawing/2014/main" id="{9FF3ECAA-3875-1DCF-5138-344172B7C563}"/>
              </a:ext>
            </a:extLst>
          </p:cNvPr>
          <p:cNvSpPr txBox="1">
            <a:spLocks noChangeArrowheads="1"/>
          </p:cNvSpPr>
          <p:nvPr/>
        </p:nvSpPr>
        <p:spPr bwMode="auto">
          <a:xfrm>
            <a:off x="8678864" y="3667125"/>
            <a:ext cx="15700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l-GR" altLang="en-US" sz="2800">
                <a:solidFill>
                  <a:schemeClr val="bg1"/>
                </a:solidFill>
              </a:rPr>
              <a:t>α</a:t>
            </a:r>
            <a:r>
              <a:rPr lang="en-US" altLang="en-US" sz="2800">
                <a:solidFill>
                  <a:schemeClr val="bg1"/>
                </a:solidFill>
              </a:rPr>
              <a:t> = 0.05</a:t>
            </a:r>
          </a:p>
        </p:txBody>
      </p:sp>
    </p:spTree>
    <p:extLst>
      <p:ext uri="{BB962C8B-B14F-4D97-AF65-F5344CB8AC3E}">
        <p14:creationId xmlns:p14="http://schemas.microsoft.com/office/powerpoint/2010/main" val="777986110"/>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AD304341-9EC6-A06D-1BA9-317BABDC1456}"/>
              </a:ext>
            </a:extLst>
          </p:cNvPr>
          <p:cNvSpPr>
            <a:spLocks noGrp="1" noChangeArrowheads="1"/>
          </p:cNvSpPr>
          <p:nvPr>
            <p:ph type="title"/>
          </p:nvPr>
        </p:nvSpPr>
        <p:spPr>
          <a:xfrm>
            <a:off x="1816100" y="76200"/>
            <a:ext cx="8394700" cy="990600"/>
          </a:xfrm>
        </p:spPr>
        <p:txBody>
          <a:bodyPr/>
          <a:lstStyle/>
          <a:p>
            <a:pPr eaLnBrk="1" hangingPunct="1">
              <a:lnSpc>
                <a:spcPct val="80000"/>
              </a:lnSpc>
            </a:pPr>
            <a:r>
              <a:rPr lang="en-US" altLang="en-US" sz="3200"/>
              <a:t>Confidence Interval Estimate for the Slope</a:t>
            </a:r>
          </a:p>
        </p:txBody>
      </p:sp>
      <p:sp>
        <p:nvSpPr>
          <p:cNvPr id="60419" name="Rectangle 3">
            <a:extLst>
              <a:ext uri="{FF2B5EF4-FFF2-40B4-BE49-F238E27FC236}">
                <a16:creationId xmlns:a16="http://schemas.microsoft.com/office/drawing/2014/main" id="{A6E76158-CC33-9DDD-52F1-1000A769D3C6}"/>
              </a:ext>
            </a:extLst>
          </p:cNvPr>
          <p:cNvSpPr>
            <a:spLocks noChangeArrowheads="1"/>
          </p:cNvSpPr>
          <p:nvPr/>
        </p:nvSpPr>
        <p:spPr bwMode="auto">
          <a:xfrm>
            <a:off x="2590801" y="1600201"/>
            <a:ext cx="77057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900">
                <a:solidFill>
                  <a:schemeClr val="bg1"/>
                </a:solidFill>
              </a:rPr>
              <a:t>Confidence Interval Estimate of the Slope:</a:t>
            </a:r>
          </a:p>
        </p:txBody>
      </p:sp>
      <p:sp>
        <p:nvSpPr>
          <p:cNvPr id="60420" name="Rectangle 4">
            <a:extLst>
              <a:ext uri="{FF2B5EF4-FFF2-40B4-BE49-F238E27FC236}">
                <a16:creationId xmlns:a16="http://schemas.microsoft.com/office/drawing/2014/main" id="{381CF29D-357A-C068-F29B-C45CC2E33B1C}"/>
              </a:ext>
            </a:extLst>
          </p:cNvPr>
          <p:cNvSpPr>
            <a:spLocks noChangeArrowheads="1"/>
          </p:cNvSpPr>
          <p:nvPr/>
        </p:nvSpPr>
        <p:spPr bwMode="auto">
          <a:xfrm>
            <a:off x="1828801" y="3352800"/>
            <a:ext cx="45053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000">
                <a:solidFill>
                  <a:schemeClr val="bg1"/>
                </a:solidFill>
              </a:rPr>
              <a:t>Excel Printout for House Prices:</a:t>
            </a:r>
          </a:p>
        </p:txBody>
      </p:sp>
      <p:sp>
        <p:nvSpPr>
          <p:cNvPr id="60421" name="Rectangle 5">
            <a:extLst>
              <a:ext uri="{FF2B5EF4-FFF2-40B4-BE49-F238E27FC236}">
                <a16:creationId xmlns:a16="http://schemas.microsoft.com/office/drawing/2014/main" id="{B0094DE1-FE50-C205-CAB2-3CE5EE8DF94E}"/>
              </a:ext>
            </a:extLst>
          </p:cNvPr>
          <p:cNvSpPr>
            <a:spLocks noChangeArrowheads="1"/>
          </p:cNvSpPr>
          <p:nvPr/>
        </p:nvSpPr>
        <p:spPr bwMode="auto">
          <a:xfrm>
            <a:off x="2209801" y="5181600"/>
            <a:ext cx="7858125" cy="831850"/>
          </a:xfrm>
          <a:prstGeom prst="rect">
            <a:avLst/>
          </a:prstGeom>
          <a:solidFill>
            <a:srgbClr val="C7DAF7"/>
          </a:solidFill>
          <a:ln w="12700">
            <a:solidFill>
              <a:schemeClr val="tx1"/>
            </a:solidFill>
            <a:miter lim="800000"/>
            <a:headEnd/>
            <a:tailEnd/>
          </a:ln>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a:t>At 95% level of confidence, the confidence interval for the slope is (0.0337, 0.1858)</a:t>
            </a:r>
          </a:p>
        </p:txBody>
      </p:sp>
      <p:graphicFrame>
        <p:nvGraphicFramePr>
          <p:cNvPr id="60422" name="Object 7">
            <a:extLst>
              <a:ext uri="{FF2B5EF4-FFF2-40B4-BE49-F238E27FC236}">
                <a16:creationId xmlns:a16="http://schemas.microsoft.com/office/drawing/2014/main" id="{4DABD65D-31D2-766B-B98F-7BD8BAE72604}"/>
              </a:ext>
            </a:extLst>
          </p:cNvPr>
          <p:cNvGraphicFramePr>
            <a:graphicFrameLocks noChangeAspect="1"/>
          </p:cNvGraphicFramePr>
          <p:nvPr/>
        </p:nvGraphicFramePr>
        <p:xfrm>
          <a:off x="3733801" y="2282825"/>
          <a:ext cx="2790825" cy="895350"/>
        </p:xfrm>
        <a:graphic>
          <a:graphicData uri="http://schemas.openxmlformats.org/presentationml/2006/ole">
            <mc:AlternateContent xmlns:mc="http://schemas.openxmlformats.org/markup-compatibility/2006">
              <mc:Choice xmlns:v="urn:schemas-microsoft-com:vml" Requires="v">
                <p:oleObj name="Equation" r:id="rId2" imgW="748975" imgH="241195" progId="Equation.3">
                  <p:embed/>
                </p:oleObj>
              </mc:Choice>
              <mc:Fallback>
                <p:oleObj name="Equation" r:id="rId2" imgW="748975" imgH="241195" progId="Equation.3">
                  <p:embed/>
                  <p:pic>
                    <p:nvPicPr>
                      <p:cNvPr id="60422" name="Object 7">
                        <a:extLst>
                          <a:ext uri="{FF2B5EF4-FFF2-40B4-BE49-F238E27FC236}">
                            <a16:creationId xmlns:a16="http://schemas.microsoft.com/office/drawing/2014/main" id="{4DABD65D-31D2-766B-B98F-7BD8BAE72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1" y="2282825"/>
                        <a:ext cx="2790825" cy="895350"/>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2" name="Group 7">
            <a:extLst>
              <a:ext uri="{FF2B5EF4-FFF2-40B4-BE49-F238E27FC236}">
                <a16:creationId xmlns:a16="http://schemas.microsoft.com/office/drawing/2014/main" id="{7F4CD873-8E06-0102-3BB4-830D3A9E1CEA}"/>
              </a:ext>
            </a:extLst>
          </p:cNvPr>
          <p:cNvGraphicFramePr>
            <a:graphicFrameLocks noGrp="1"/>
          </p:cNvGraphicFramePr>
          <p:nvPr/>
        </p:nvGraphicFramePr>
        <p:xfrm>
          <a:off x="1828800" y="3733800"/>
          <a:ext cx="8382000" cy="868368"/>
        </p:xfrm>
        <a:graphic>
          <a:graphicData uri="http://schemas.openxmlformats.org/drawingml/2006/table">
            <a:tbl>
              <a:tblPr/>
              <a:tblGrid>
                <a:gridCol w="1447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881063">
                  <a:extLst>
                    <a:ext uri="{9D8B030D-6E8A-4147-A177-3AD203B41FA5}">
                      <a16:colId xmlns:a16="http://schemas.microsoft.com/office/drawing/2014/main" val="20004"/>
                    </a:ext>
                  </a:extLst>
                </a:gridCol>
                <a:gridCol w="1252537">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tblGrid>
              <a:tr h="289454">
                <a:tc>
                  <a:txBody>
                    <a:bodyPr/>
                    <a:lstStyle/>
                    <a:p>
                      <a:pPr marL="0" marR="0" lvl="0" indent="0" algn="ctr" defTabSz="852488" rtl="0" eaLnBrk="1" fontAlgn="b" latinLnBrk="0" hangingPunct="1">
                        <a:lnSpc>
                          <a:spcPct val="100000"/>
                        </a:lnSpc>
                        <a:spcBef>
                          <a:spcPct val="0"/>
                        </a:spcBef>
                        <a:spcAft>
                          <a:spcPct val="0"/>
                        </a:spcAft>
                        <a:buClrTx/>
                        <a:buSzPct val="100000"/>
                        <a:buFontTx/>
                        <a:buNone/>
                        <a:tabLst/>
                      </a:pPr>
                      <a:r>
                        <a:rPr kumimoji="0" lang="en-US" sz="1300" b="1" i="1" u="none" strike="noStrike" cap="none" normalizeH="0" baseline="0" dirty="0">
                          <a:ln>
                            <a:noFill/>
                          </a:ln>
                          <a:solidFill>
                            <a:schemeClr val="tx1"/>
                          </a:solidFill>
                          <a:effectLst/>
                          <a:latin typeface="Arial" charset="0"/>
                          <a:cs typeface="Arial" charset="0"/>
                        </a:rPr>
                        <a:t> </a:t>
                      </a:r>
                      <a:endParaRPr kumimoji="0" lang="en-US" sz="1300" b="1" i="0" u="none" strike="noStrike" cap="none" normalizeH="0" baseline="0" dirty="0">
                        <a:ln>
                          <a:noFill/>
                        </a:ln>
                        <a:solidFill>
                          <a:schemeClr val="tx1"/>
                        </a:solidFill>
                        <a:effectLst/>
                        <a:latin typeface="Arial" charset="0"/>
                        <a:cs typeface="Arial" charset="0"/>
                      </a:endParaRPr>
                    </a:p>
                  </a:txBody>
                  <a:tcPr marT="45668" marB="45668"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E0BD"/>
                    </a:solidFill>
                  </a:tcPr>
                </a:tc>
                <a:tc>
                  <a:txBody>
                    <a:bodyPr/>
                    <a:lstStyle/>
                    <a:p>
                      <a:pPr marL="0" marR="0" lvl="0" indent="0" algn="ctr" defTabSz="852488" rtl="0" eaLnBrk="1" fontAlgn="b" latinLnBrk="0" hangingPunct="1">
                        <a:lnSpc>
                          <a:spcPct val="100000"/>
                        </a:lnSpc>
                        <a:spcBef>
                          <a:spcPct val="0"/>
                        </a:spcBef>
                        <a:spcAft>
                          <a:spcPct val="0"/>
                        </a:spcAft>
                        <a:buClrTx/>
                        <a:buSzPct val="100000"/>
                        <a:buFontTx/>
                        <a:buNone/>
                        <a:tabLst/>
                      </a:pPr>
                      <a:r>
                        <a:rPr kumimoji="0" lang="en-US" sz="1300" b="1" i="1" u="none" strike="noStrike" cap="none" normalizeH="0" baseline="0">
                          <a:ln>
                            <a:noFill/>
                          </a:ln>
                          <a:solidFill>
                            <a:schemeClr val="tx1"/>
                          </a:solidFill>
                          <a:effectLst/>
                          <a:latin typeface="Arial" charset="0"/>
                          <a:cs typeface="Arial" charset="0"/>
                        </a:rPr>
                        <a:t>Coefficients</a:t>
                      </a:r>
                      <a:endParaRPr kumimoji="0" lang="en-US" sz="1300" b="1" i="0" u="none" strike="noStrike" cap="none" normalizeH="0" baseline="0">
                        <a:ln>
                          <a:noFill/>
                        </a:ln>
                        <a:solidFill>
                          <a:schemeClr val="tx1"/>
                        </a:solidFill>
                        <a:effectLst/>
                        <a:latin typeface="Arial" charset="0"/>
                        <a:cs typeface="Arial" charset="0"/>
                      </a:endParaRPr>
                    </a:p>
                  </a:txBody>
                  <a:tcPr marT="45668" marB="45668"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E0BD"/>
                    </a:solidFill>
                  </a:tcPr>
                </a:tc>
                <a:tc>
                  <a:txBody>
                    <a:bodyPr/>
                    <a:lstStyle/>
                    <a:p>
                      <a:pPr marL="0" marR="0" lvl="0" indent="0" algn="ctr" defTabSz="852488" rtl="0" eaLnBrk="1" fontAlgn="b" latinLnBrk="0" hangingPunct="1">
                        <a:lnSpc>
                          <a:spcPct val="100000"/>
                        </a:lnSpc>
                        <a:spcBef>
                          <a:spcPct val="0"/>
                        </a:spcBef>
                        <a:spcAft>
                          <a:spcPct val="0"/>
                        </a:spcAft>
                        <a:buClrTx/>
                        <a:buSzPct val="100000"/>
                        <a:buFontTx/>
                        <a:buNone/>
                        <a:tabLst/>
                      </a:pPr>
                      <a:r>
                        <a:rPr kumimoji="0" lang="en-US" sz="1300" b="1" i="1" u="none" strike="noStrike" cap="none" normalizeH="0" baseline="0">
                          <a:ln>
                            <a:noFill/>
                          </a:ln>
                          <a:solidFill>
                            <a:schemeClr val="tx1"/>
                          </a:solidFill>
                          <a:effectLst/>
                          <a:latin typeface="Arial" charset="0"/>
                          <a:cs typeface="Arial" charset="0"/>
                        </a:rPr>
                        <a:t>Standard Error</a:t>
                      </a:r>
                      <a:endParaRPr kumimoji="0" lang="en-US" sz="1300" b="1" i="0" u="none" strike="noStrike" cap="none" normalizeH="0" baseline="0">
                        <a:ln>
                          <a:noFill/>
                        </a:ln>
                        <a:solidFill>
                          <a:schemeClr val="tx1"/>
                        </a:solidFill>
                        <a:effectLst/>
                        <a:latin typeface="Arial" charset="0"/>
                        <a:cs typeface="Arial" charset="0"/>
                      </a:endParaRPr>
                    </a:p>
                  </a:txBody>
                  <a:tcPr marT="45668" marB="45668"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E0BD"/>
                    </a:solidFill>
                  </a:tcPr>
                </a:tc>
                <a:tc>
                  <a:txBody>
                    <a:bodyPr/>
                    <a:lstStyle/>
                    <a:p>
                      <a:pPr marL="0" marR="0" lvl="0" indent="0" algn="ctr" defTabSz="852488" rtl="0" eaLnBrk="1" fontAlgn="b" latinLnBrk="0" hangingPunct="1">
                        <a:lnSpc>
                          <a:spcPct val="100000"/>
                        </a:lnSpc>
                        <a:spcBef>
                          <a:spcPct val="0"/>
                        </a:spcBef>
                        <a:spcAft>
                          <a:spcPct val="0"/>
                        </a:spcAft>
                        <a:buClrTx/>
                        <a:buSzPct val="100000"/>
                        <a:buFontTx/>
                        <a:buNone/>
                        <a:tabLst/>
                      </a:pPr>
                      <a:r>
                        <a:rPr kumimoji="0" lang="en-US" sz="1300" b="1" i="1" u="none" strike="noStrike" cap="none" normalizeH="0" baseline="0">
                          <a:ln>
                            <a:noFill/>
                          </a:ln>
                          <a:solidFill>
                            <a:schemeClr val="tx1"/>
                          </a:solidFill>
                          <a:effectLst/>
                          <a:latin typeface="Arial" charset="0"/>
                          <a:cs typeface="Arial" charset="0"/>
                        </a:rPr>
                        <a:t>t Stat</a:t>
                      </a:r>
                      <a:endParaRPr kumimoji="0" lang="en-US" sz="1300" b="1" i="0" u="none" strike="noStrike" cap="none" normalizeH="0" baseline="0">
                        <a:ln>
                          <a:noFill/>
                        </a:ln>
                        <a:solidFill>
                          <a:schemeClr val="tx1"/>
                        </a:solidFill>
                        <a:effectLst/>
                        <a:latin typeface="Arial" charset="0"/>
                        <a:cs typeface="Arial" charset="0"/>
                      </a:endParaRPr>
                    </a:p>
                  </a:txBody>
                  <a:tcPr marT="45668" marB="45668"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E0BD"/>
                    </a:solidFill>
                  </a:tcPr>
                </a:tc>
                <a:tc>
                  <a:txBody>
                    <a:bodyPr/>
                    <a:lstStyle/>
                    <a:p>
                      <a:pPr marL="0" marR="0" lvl="0" indent="0" algn="ctr" defTabSz="852488" rtl="0" eaLnBrk="1" fontAlgn="b" latinLnBrk="0" hangingPunct="1">
                        <a:lnSpc>
                          <a:spcPct val="100000"/>
                        </a:lnSpc>
                        <a:spcBef>
                          <a:spcPct val="0"/>
                        </a:spcBef>
                        <a:spcAft>
                          <a:spcPct val="0"/>
                        </a:spcAft>
                        <a:buClrTx/>
                        <a:buSzPct val="100000"/>
                        <a:buFontTx/>
                        <a:buNone/>
                        <a:tabLst/>
                      </a:pPr>
                      <a:r>
                        <a:rPr kumimoji="0" lang="en-US" sz="1300" b="1" i="1" u="none" strike="noStrike" cap="none" normalizeH="0" baseline="0">
                          <a:ln>
                            <a:noFill/>
                          </a:ln>
                          <a:solidFill>
                            <a:schemeClr val="tx1"/>
                          </a:solidFill>
                          <a:effectLst/>
                          <a:latin typeface="Arial" charset="0"/>
                          <a:cs typeface="Arial" charset="0"/>
                        </a:rPr>
                        <a:t>P-value</a:t>
                      </a:r>
                      <a:endParaRPr kumimoji="0" lang="en-US" sz="1300" b="1" i="0" u="none" strike="noStrike" cap="none" normalizeH="0" baseline="0">
                        <a:ln>
                          <a:noFill/>
                        </a:ln>
                        <a:solidFill>
                          <a:schemeClr val="tx1"/>
                        </a:solidFill>
                        <a:effectLst/>
                        <a:latin typeface="Arial" charset="0"/>
                        <a:cs typeface="Arial" charset="0"/>
                      </a:endParaRPr>
                    </a:p>
                  </a:txBody>
                  <a:tcPr marT="45668" marB="45668"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E0BD"/>
                    </a:solidFill>
                  </a:tcPr>
                </a:tc>
                <a:tc>
                  <a:txBody>
                    <a:bodyPr/>
                    <a:lstStyle/>
                    <a:p>
                      <a:pPr marL="0" marR="0" lvl="0" indent="0" algn="ctr" defTabSz="852488" rtl="0" eaLnBrk="1" fontAlgn="b" latinLnBrk="0" hangingPunct="1">
                        <a:lnSpc>
                          <a:spcPct val="100000"/>
                        </a:lnSpc>
                        <a:spcBef>
                          <a:spcPct val="0"/>
                        </a:spcBef>
                        <a:spcAft>
                          <a:spcPct val="0"/>
                        </a:spcAft>
                        <a:buClrTx/>
                        <a:buSzPct val="100000"/>
                        <a:buFontTx/>
                        <a:buNone/>
                        <a:tabLst/>
                      </a:pPr>
                      <a:r>
                        <a:rPr kumimoji="0" lang="en-US" sz="1300" b="1" i="1" u="none" strike="noStrike" cap="none" normalizeH="0" baseline="0">
                          <a:ln>
                            <a:noFill/>
                          </a:ln>
                          <a:solidFill>
                            <a:schemeClr val="tx1"/>
                          </a:solidFill>
                          <a:effectLst/>
                          <a:latin typeface="Arial" charset="0"/>
                          <a:cs typeface="Arial" charset="0"/>
                        </a:rPr>
                        <a:t>Lower 95%</a:t>
                      </a:r>
                      <a:endParaRPr kumimoji="0" lang="en-US" sz="1300" b="1" i="0" u="none" strike="noStrike" cap="none" normalizeH="0" baseline="0">
                        <a:ln>
                          <a:noFill/>
                        </a:ln>
                        <a:solidFill>
                          <a:schemeClr val="tx1"/>
                        </a:solidFill>
                        <a:effectLst/>
                        <a:latin typeface="Arial" charset="0"/>
                        <a:cs typeface="Arial" charset="0"/>
                      </a:endParaRPr>
                    </a:p>
                  </a:txBody>
                  <a:tcPr marT="45668" marB="45668"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E0BD"/>
                    </a:solidFill>
                  </a:tcPr>
                </a:tc>
                <a:tc>
                  <a:txBody>
                    <a:bodyPr/>
                    <a:lstStyle/>
                    <a:p>
                      <a:pPr marL="0" marR="0" lvl="0" indent="0" algn="ctr" defTabSz="852488" rtl="0" eaLnBrk="1" fontAlgn="b" latinLnBrk="0" hangingPunct="1">
                        <a:lnSpc>
                          <a:spcPct val="100000"/>
                        </a:lnSpc>
                        <a:spcBef>
                          <a:spcPct val="0"/>
                        </a:spcBef>
                        <a:spcAft>
                          <a:spcPct val="0"/>
                        </a:spcAft>
                        <a:buClrTx/>
                        <a:buSzPct val="100000"/>
                        <a:buFontTx/>
                        <a:buNone/>
                        <a:tabLst/>
                      </a:pPr>
                      <a:r>
                        <a:rPr kumimoji="0" lang="en-US" sz="1300" b="1" i="1" u="none" strike="noStrike" cap="none" normalizeH="0" baseline="0">
                          <a:ln>
                            <a:noFill/>
                          </a:ln>
                          <a:solidFill>
                            <a:schemeClr val="tx1"/>
                          </a:solidFill>
                          <a:effectLst/>
                          <a:latin typeface="Arial" charset="0"/>
                          <a:cs typeface="Arial" charset="0"/>
                        </a:rPr>
                        <a:t>Upper 95%</a:t>
                      </a:r>
                      <a:endParaRPr kumimoji="0" lang="en-US" sz="1300" b="1" i="0" u="none" strike="noStrike" cap="none" normalizeH="0" baseline="0">
                        <a:ln>
                          <a:noFill/>
                        </a:ln>
                        <a:solidFill>
                          <a:schemeClr val="tx1"/>
                        </a:solidFill>
                        <a:effectLst/>
                        <a:latin typeface="Arial" charset="0"/>
                        <a:cs typeface="Arial" charset="0"/>
                      </a:endParaRPr>
                    </a:p>
                  </a:txBody>
                  <a:tcPr marT="45668" marB="45668"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DE0BD"/>
                    </a:solidFill>
                  </a:tcPr>
                </a:tc>
                <a:extLst>
                  <a:ext uri="{0D108BD9-81ED-4DB2-BD59-A6C34878D82A}">
                    <a16:rowId xmlns:a16="http://schemas.microsoft.com/office/drawing/2014/main" val="10000"/>
                  </a:ext>
                </a:extLst>
              </a:tr>
              <a:tr h="289454">
                <a:tc>
                  <a:txBody>
                    <a:bodyPr/>
                    <a:lstStyle/>
                    <a:p>
                      <a:pPr marL="0" marR="0" lvl="0" indent="0" algn="l" defTabSz="852488" rtl="0" eaLnBrk="1" fontAlgn="b" latinLnBrk="0" hangingPunct="1">
                        <a:lnSpc>
                          <a:spcPct val="100000"/>
                        </a:lnSpc>
                        <a:spcBef>
                          <a:spcPct val="0"/>
                        </a:spcBef>
                        <a:spcAft>
                          <a:spcPct val="0"/>
                        </a:spcAft>
                        <a:buClrTx/>
                        <a:buSzPct val="100000"/>
                        <a:buFontTx/>
                        <a:buNone/>
                        <a:tabLst/>
                      </a:pPr>
                      <a:r>
                        <a:rPr kumimoji="0" lang="en-US" sz="1300" b="1" i="0" u="none" strike="noStrike" cap="none" normalizeH="0" baseline="0">
                          <a:ln>
                            <a:noFill/>
                          </a:ln>
                          <a:solidFill>
                            <a:schemeClr val="tx1"/>
                          </a:solidFill>
                          <a:effectLst/>
                          <a:latin typeface="Arial" charset="0"/>
                          <a:cs typeface="Arial" charset="0"/>
                        </a:rPr>
                        <a:t>Intercept</a:t>
                      </a:r>
                    </a:p>
                  </a:txBody>
                  <a:tcPr marT="45668" marB="45668"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DE0BD"/>
                    </a:solidFill>
                  </a:tcPr>
                </a:tc>
                <a:tc>
                  <a:txBody>
                    <a:bodyPr/>
                    <a:lstStyle/>
                    <a:p>
                      <a:pPr marL="0" marR="0" lvl="0" indent="0" algn="r" defTabSz="852488" rtl="0" eaLnBrk="1" fontAlgn="b" latinLnBrk="0" hangingPunct="1">
                        <a:lnSpc>
                          <a:spcPct val="100000"/>
                        </a:lnSpc>
                        <a:spcBef>
                          <a:spcPct val="0"/>
                        </a:spcBef>
                        <a:spcAft>
                          <a:spcPct val="0"/>
                        </a:spcAft>
                        <a:buClrTx/>
                        <a:buSzPct val="100000"/>
                        <a:buFontTx/>
                        <a:buNone/>
                        <a:tabLst/>
                      </a:pPr>
                      <a:r>
                        <a:rPr kumimoji="0" lang="en-US" sz="1300" b="1" i="0" u="none" strike="noStrike" cap="none" normalizeH="0" baseline="0">
                          <a:ln>
                            <a:noFill/>
                          </a:ln>
                          <a:solidFill>
                            <a:schemeClr val="tx1"/>
                          </a:solidFill>
                          <a:effectLst/>
                          <a:latin typeface="Arial" charset="0"/>
                          <a:cs typeface="Arial" charset="0"/>
                        </a:rPr>
                        <a:t>98.24833</a:t>
                      </a:r>
                    </a:p>
                  </a:txBody>
                  <a:tcPr marT="45668" marB="45668"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DE0BD"/>
                    </a:solidFill>
                  </a:tcPr>
                </a:tc>
                <a:tc>
                  <a:txBody>
                    <a:bodyPr/>
                    <a:lstStyle/>
                    <a:p>
                      <a:pPr marL="0" marR="0" lvl="0" indent="0" algn="r" defTabSz="852488" rtl="0" eaLnBrk="1" fontAlgn="b" latinLnBrk="0" hangingPunct="1">
                        <a:lnSpc>
                          <a:spcPct val="100000"/>
                        </a:lnSpc>
                        <a:spcBef>
                          <a:spcPct val="0"/>
                        </a:spcBef>
                        <a:spcAft>
                          <a:spcPct val="0"/>
                        </a:spcAft>
                        <a:buClrTx/>
                        <a:buSzPct val="100000"/>
                        <a:buFontTx/>
                        <a:buNone/>
                        <a:tabLst/>
                      </a:pPr>
                      <a:r>
                        <a:rPr kumimoji="0" lang="en-US" sz="1300" b="1" i="0" u="none" strike="noStrike" cap="none" normalizeH="0" baseline="0">
                          <a:ln>
                            <a:noFill/>
                          </a:ln>
                          <a:solidFill>
                            <a:schemeClr val="tx1"/>
                          </a:solidFill>
                          <a:effectLst/>
                          <a:latin typeface="Arial" charset="0"/>
                          <a:cs typeface="Arial" charset="0"/>
                        </a:rPr>
                        <a:t>58.03348</a:t>
                      </a:r>
                    </a:p>
                  </a:txBody>
                  <a:tcPr marT="45668" marB="45668"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DE0BD"/>
                    </a:solidFill>
                  </a:tcPr>
                </a:tc>
                <a:tc>
                  <a:txBody>
                    <a:bodyPr/>
                    <a:lstStyle/>
                    <a:p>
                      <a:pPr marL="0" marR="0" lvl="0" indent="0" algn="r" defTabSz="852488" rtl="0" eaLnBrk="1" fontAlgn="b" latinLnBrk="0" hangingPunct="1">
                        <a:lnSpc>
                          <a:spcPct val="100000"/>
                        </a:lnSpc>
                        <a:spcBef>
                          <a:spcPct val="0"/>
                        </a:spcBef>
                        <a:spcAft>
                          <a:spcPct val="0"/>
                        </a:spcAft>
                        <a:buClrTx/>
                        <a:buSzPct val="100000"/>
                        <a:buFontTx/>
                        <a:buNone/>
                        <a:tabLst/>
                      </a:pPr>
                      <a:r>
                        <a:rPr kumimoji="0" lang="en-US" sz="1300" b="1" i="0" u="none" strike="noStrike" cap="none" normalizeH="0" baseline="0">
                          <a:ln>
                            <a:noFill/>
                          </a:ln>
                          <a:solidFill>
                            <a:schemeClr val="tx1"/>
                          </a:solidFill>
                          <a:effectLst/>
                          <a:latin typeface="Arial" charset="0"/>
                          <a:cs typeface="Arial" charset="0"/>
                        </a:rPr>
                        <a:t>1.69296</a:t>
                      </a:r>
                    </a:p>
                  </a:txBody>
                  <a:tcPr marT="45668" marB="45668"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DE0BD"/>
                    </a:solidFill>
                  </a:tcPr>
                </a:tc>
                <a:tc>
                  <a:txBody>
                    <a:bodyPr/>
                    <a:lstStyle/>
                    <a:p>
                      <a:pPr marL="0" marR="0" lvl="0" indent="0" algn="r" defTabSz="852488" rtl="0" eaLnBrk="1" fontAlgn="b" latinLnBrk="0" hangingPunct="1">
                        <a:lnSpc>
                          <a:spcPct val="100000"/>
                        </a:lnSpc>
                        <a:spcBef>
                          <a:spcPct val="0"/>
                        </a:spcBef>
                        <a:spcAft>
                          <a:spcPct val="0"/>
                        </a:spcAft>
                        <a:buClrTx/>
                        <a:buSzPct val="100000"/>
                        <a:buFontTx/>
                        <a:buNone/>
                        <a:tabLst/>
                      </a:pPr>
                      <a:r>
                        <a:rPr kumimoji="0" lang="en-US" sz="1300" b="1" i="0" u="none" strike="noStrike" cap="none" normalizeH="0" baseline="0">
                          <a:ln>
                            <a:noFill/>
                          </a:ln>
                          <a:solidFill>
                            <a:schemeClr val="tx1"/>
                          </a:solidFill>
                          <a:effectLst/>
                          <a:latin typeface="Arial" charset="0"/>
                          <a:cs typeface="Arial" charset="0"/>
                        </a:rPr>
                        <a:t>0.12892</a:t>
                      </a:r>
                    </a:p>
                  </a:txBody>
                  <a:tcPr marT="45668" marB="45668"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DE0BD"/>
                    </a:solidFill>
                  </a:tcPr>
                </a:tc>
                <a:tc>
                  <a:txBody>
                    <a:bodyPr/>
                    <a:lstStyle/>
                    <a:p>
                      <a:pPr marL="0" marR="0" lvl="0" indent="0" algn="r" defTabSz="852488" rtl="0" eaLnBrk="1" fontAlgn="b" latinLnBrk="0" hangingPunct="1">
                        <a:lnSpc>
                          <a:spcPct val="100000"/>
                        </a:lnSpc>
                        <a:spcBef>
                          <a:spcPct val="0"/>
                        </a:spcBef>
                        <a:spcAft>
                          <a:spcPct val="0"/>
                        </a:spcAft>
                        <a:buClrTx/>
                        <a:buSzPct val="100000"/>
                        <a:buFontTx/>
                        <a:buNone/>
                        <a:tabLst/>
                      </a:pPr>
                      <a:r>
                        <a:rPr kumimoji="0" lang="en-US" sz="1300" b="1" i="0" u="none" strike="noStrike" cap="none" normalizeH="0" baseline="0">
                          <a:ln>
                            <a:noFill/>
                          </a:ln>
                          <a:solidFill>
                            <a:schemeClr val="tx1"/>
                          </a:solidFill>
                          <a:effectLst/>
                          <a:latin typeface="Arial" charset="0"/>
                          <a:cs typeface="Arial" charset="0"/>
                        </a:rPr>
                        <a:t>-35.57720</a:t>
                      </a:r>
                    </a:p>
                  </a:txBody>
                  <a:tcPr marT="45668" marB="45668"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DE0BD"/>
                    </a:solidFill>
                  </a:tcPr>
                </a:tc>
                <a:tc>
                  <a:txBody>
                    <a:bodyPr/>
                    <a:lstStyle/>
                    <a:p>
                      <a:pPr marL="0" marR="0" lvl="0" indent="0" algn="r" defTabSz="852488" rtl="0" eaLnBrk="1" fontAlgn="b" latinLnBrk="0" hangingPunct="1">
                        <a:lnSpc>
                          <a:spcPct val="100000"/>
                        </a:lnSpc>
                        <a:spcBef>
                          <a:spcPct val="0"/>
                        </a:spcBef>
                        <a:spcAft>
                          <a:spcPct val="0"/>
                        </a:spcAft>
                        <a:buClrTx/>
                        <a:buSzPct val="100000"/>
                        <a:buFontTx/>
                        <a:buNone/>
                        <a:tabLst/>
                      </a:pPr>
                      <a:r>
                        <a:rPr kumimoji="0" lang="en-US" sz="1300" b="1" i="0" u="none" strike="noStrike" cap="none" normalizeH="0" baseline="0">
                          <a:ln>
                            <a:noFill/>
                          </a:ln>
                          <a:solidFill>
                            <a:schemeClr val="tx1"/>
                          </a:solidFill>
                          <a:effectLst/>
                          <a:latin typeface="Arial" charset="0"/>
                          <a:cs typeface="Arial" charset="0"/>
                        </a:rPr>
                        <a:t>232.07386</a:t>
                      </a:r>
                    </a:p>
                  </a:txBody>
                  <a:tcPr marT="45668" marB="45668"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DE0BD"/>
                    </a:solidFill>
                  </a:tcPr>
                </a:tc>
                <a:extLst>
                  <a:ext uri="{0D108BD9-81ED-4DB2-BD59-A6C34878D82A}">
                    <a16:rowId xmlns:a16="http://schemas.microsoft.com/office/drawing/2014/main" val="10001"/>
                  </a:ext>
                </a:extLst>
              </a:tr>
              <a:tr h="289454">
                <a:tc>
                  <a:txBody>
                    <a:bodyPr/>
                    <a:lstStyle/>
                    <a:p>
                      <a:pPr marL="0" marR="0" lvl="0" indent="0" algn="l" defTabSz="852488" rtl="0" eaLnBrk="1" fontAlgn="b" latinLnBrk="0" hangingPunct="1">
                        <a:lnSpc>
                          <a:spcPct val="100000"/>
                        </a:lnSpc>
                        <a:spcBef>
                          <a:spcPct val="0"/>
                        </a:spcBef>
                        <a:spcAft>
                          <a:spcPct val="0"/>
                        </a:spcAft>
                        <a:buClrTx/>
                        <a:buSzPct val="100000"/>
                        <a:buFontTx/>
                        <a:buNone/>
                        <a:tabLst/>
                      </a:pPr>
                      <a:r>
                        <a:rPr kumimoji="0" lang="en-US" sz="1300" b="1" i="0" u="none" strike="noStrike" cap="none" normalizeH="0" baseline="0" dirty="0">
                          <a:ln>
                            <a:noFill/>
                          </a:ln>
                          <a:solidFill>
                            <a:schemeClr val="tx1"/>
                          </a:solidFill>
                          <a:effectLst/>
                          <a:latin typeface="Arial" charset="0"/>
                          <a:cs typeface="Arial" charset="0"/>
                        </a:rPr>
                        <a:t>Square Feet</a:t>
                      </a:r>
                    </a:p>
                  </a:txBody>
                  <a:tcPr marT="45668" marB="45668"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DE0BD"/>
                    </a:solidFill>
                  </a:tcPr>
                </a:tc>
                <a:tc>
                  <a:txBody>
                    <a:bodyPr/>
                    <a:lstStyle/>
                    <a:p>
                      <a:pPr marL="0" marR="0" lvl="0" indent="0" algn="r" defTabSz="852488" rtl="0" eaLnBrk="1" fontAlgn="b" latinLnBrk="0" hangingPunct="1">
                        <a:lnSpc>
                          <a:spcPct val="100000"/>
                        </a:lnSpc>
                        <a:spcBef>
                          <a:spcPct val="0"/>
                        </a:spcBef>
                        <a:spcAft>
                          <a:spcPct val="0"/>
                        </a:spcAft>
                        <a:buClrTx/>
                        <a:buSzPct val="100000"/>
                        <a:buFontTx/>
                        <a:buNone/>
                        <a:tabLst/>
                      </a:pPr>
                      <a:r>
                        <a:rPr kumimoji="0" lang="en-US" sz="1300" b="1" i="0" u="none" strike="noStrike" cap="none" normalizeH="0" baseline="0">
                          <a:ln>
                            <a:noFill/>
                          </a:ln>
                          <a:solidFill>
                            <a:schemeClr val="tx1"/>
                          </a:solidFill>
                          <a:effectLst/>
                          <a:latin typeface="Arial" charset="0"/>
                          <a:cs typeface="Arial" charset="0"/>
                        </a:rPr>
                        <a:t>0.10977</a:t>
                      </a:r>
                    </a:p>
                  </a:txBody>
                  <a:tcPr marT="45668" marB="45668"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DE0BD"/>
                    </a:solidFill>
                  </a:tcPr>
                </a:tc>
                <a:tc>
                  <a:txBody>
                    <a:bodyPr/>
                    <a:lstStyle/>
                    <a:p>
                      <a:pPr marL="0" marR="0" lvl="0" indent="0" algn="r" defTabSz="852488" rtl="0" eaLnBrk="1" fontAlgn="b" latinLnBrk="0" hangingPunct="1">
                        <a:lnSpc>
                          <a:spcPct val="100000"/>
                        </a:lnSpc>
                        <a:spcBef>
                          <a:spcPct val="0"/>
                        </a:spcBef>
                        <a:spcAft>
                          <a:spcPct val="0"/>
                        </a:spcAft>
                        <a:buClrTx/>
                        <a:buSzPct val="100000"/>
                        <a:buFontTx/>
                        <a:buNone/>
                        <a:tabLst/>
                      </a:pPr>
                      <a:r>
                        <a:rPr kumimoji="0" lang="en-US" sz="1300" b="1" i="0" u="none" strike="noStrike" cap="none" normalizeH="0" baseline="0">
                          <a:ln>
                            <a:noFill/>
                          </a:ln>
                          <a:solidFill>
                            <a:schemeClr val="tx1"/>
                          </a:solidFill>
                          <a:effectLst/>
                          <a:latin typeface="Arial" charset="0"/>
                          <a:cs typeface="Arial" charset="0"/>
                        </a:rPr>
                        <a:t>0.03297</a:t>
                      </a:r>
                    </a:p>
                  </a:txBody>
                  <a:tcPr marT="45668" marB="45668"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DE0BD"/>
                    </a:solidFill>
                  </a:tcPr>
                </a:tc>
                <a:tc>
                  <a:txBody>
                    <a:bodyPr/>
                    <a:lstStyle/>
                    <a:p>
                      <a:pPr marL="0" marR="0" lvl="0" indent="0" algn="r" defTabSz="852488" rtl="0" eaLnBrk="1" fontAlgn="b" latinLnBrk="0" hangingPunct="1">
                        <a:lnSpc>
                          <a:spcPct val="100000"/>
                        </a:lnSpc>
                        <a:spcBef>
                          <a:spcPct val="0"/>
                        </a:spcBef>
                        <a:spcAft>
                          <a:spcPct val="0"/>
                        </a:spcAft>
                        <a:buClrTx/>
                        <a:buSzPct val="100000"/>
                        <a:buFontTx/>
                        <a:buNone/>
                        <a:tabLst/>
                      </a:pPr>
                      <a:r>
                        <a:rPr kumimoji="0" lang="en-US" sz="1300" b="1" i="0" u="none" strike="noStrike" cap="none" normalizeH="0" baseline="0">
                          <a:ln>
                            <a:noFill/>
                          </a:ln>
                          <a:solidFill>
                            <a:schemeClr val="tx1"/>
                          </a:solidFill>
                          <a:effectLst/>
                          <a:latin typeface="Arial" charset="0"/>
                          <a:cs typeface="Arial" charset="0"/>
                        </a:rPr>
                        <a:t>3.32938</a:t>
                      </a:r>
                    </a:p>
                  </a:txBody>
                  <a:tcPr marT="45668" marB="45668"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DE0BD"/>
                    </a:solidFill>
                  </a:tcPr>
                </a:tc>
                <a:tc>
                  <a:txBody>
                    <a:bodyPr/>
                    <a:lstStyle/>
                    <a:p>
                      <a:pPr marL="0" marR="0" lvl="0" indent="0" algn="r" defTabSz="852488" rtl="0" eaLnBrk="1" fontAlgn="b" latinLnBrk="0" hangingPunct="1">
                        <a:lnSpc>
                          <a:spcPct val="100000"/>
                        </a:lnSpc>
                        <a:spcBef>
                          <a:spcPct val="0"/>
                        </a:spcBef>
                        <a:spcAft>
                          <a:spcPct val="0"/>
                        </a:spcAft>
                        <a:buClrTx/>
                        <a:buSzPct val="100000"/>
                        <a:buFontTx/>
                        <a:buNone/>
                        <a:tabLst/>
                      </a:pPr>
                      <a:r>
                        <a:rPr kumimoji="0" lang="en-US" sz="1300" b="1" i="0" u="none" strike="noStrike" cap="none" normalizeH="0" baseline="0">
                          <a:ln>
                            <a:noFill/>
                          </a:ln>
                          <a:solidFill>
                            <a:schemeClr val="tx1"/>
                          </a:solidFill>
                          <a:effectLst/>
                          <a:latin typeface="Arial" charset="0"/>
                          <a:cs typeface="Arial" charset="0"/>
                        </a:rPr>
                        <a:t>0.01039</a:t>
                      </a:r>
                    </a:p>
                  </a:txBody>
                  <a:tcPr marT="45668" marB="45668"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DE0BD"/>
                    </a:solidFill>
                  </a:tcPr>
                </a:tc>
                <a:tc>
                  <a:txBody>
                    <a:bodyPr/>
                    <a:lstStyle/>
                    <a:p>
                      <a:pPr marL="0" marR="0" lvl="0" indent="0" algn="r" defTabSz="852488" rtl="0" eaLnBrk="1" fontAlgn="b" latinLnBrk="0" hangingPunct="1">
                        <a:lnSpc>
                          <a:spcPct val="100000"/>
                        </a:lnSpc>
                        <a:spcBef>
                          <a:spcPct val="0"/>
                        </a:spcBef>
                        <a:spcAft>
                          <a:spcPct val="0"/>
                        </a:spcAft>
                        <a:buClrTx/>
                        <a:buSzPct val="100000"/>
                        <a:buFontTx/>
                        <a:buNone/>
                        <a:tabLst/>
                      </a:pPr>
                      <a:r>
                        <a:rPr kumimoji="0" lang="en-US" sz="1300" b="1" i="0" u="none" strike="noStrike" cap="none" normalizeH="0" baseline="0" dirty="0">
                          <a:ln>
                            <a:noFill/>
                          </a:ln>
                          <a:solidFill>
                            <a:schemeClr val="tx1"/>
                          </a:solidFill>
                          <a:effectLst/>
                          <a:latin typeface="Arial" charset="0"/>
                          <a:cs typeface="Arial" charset="0"/>
                        </a:rPr>
                        <a:t>0.03374</a:t>
                      </a:r>
                    </a:p>
                  </a:txBody>
                  <a:tcPr marT="45668" marB="45668"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r" defTabSz="852488" rtl="0" eaLnBrk="1" fontAlgn="b" latinLnBrk="0" hangingPunct="1">
                        <a:lnSpc>
                          <a:spcPct val="100000"/>
                        </a:lnSpc>
                        <a:spcBef>
                          <a:spcPct val="0"/>
                        </a:spcBef>
                        <a:spcAft>
                          <a:spcPct val="0"/>
                        </a:spcAft>
                        <a:buClrTx/>
                        <a:buSzPct val="100000"/>
                        <a:buFontTx/>
                        <a:buNone/>
                        <a:tabLst/>
                      </a:pPr>
                      <a:r>
                        <a:rPr kumimoji="0" lang="en-US" sz="1300" b="1" i="0" u="none" strike="noStrike" cap="none" normalizeH="0" baseline="0" dirty="0">
                          <a:ln>
                            <a:noFill/>
                          </a:ln>
                          <a:solidFill>
                            <a:schemeClr val="tx1"/>
                          </a:solidFill>
                          <a:effectLst/>
                          <a:latin typeface="Arial" charset="0"/>
                          <a:cs typeface="Arial" charset="0"/>
                        </a:rPr>
                        <a:t>0.18580</a:t>
                      </a:r>
                    </a:p>
                  </a:txBody>
                  <a:tcPr marT="45668" marB="45668"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solidFill>
                  </a:tcPr>
                </a:tc>
                <a:extLst>
                  <a:ext uri="{0D108BD9-81ED-4DB2-BD59-A6C34878D82A}">
                    <a16:rowId xmlns:a16="http://schemas.microsoft.com/office/drawing/2014/main" val="10002"/>
                  </a:ext>
                </a:extLst>
              </a:tr>
            </a:tbl>
          </a:graphicData>
        </a:graphic>
      </p:graphicFrame>
      <p:sp>
        <p:nvSpPr>
          <p:cNvPr id="60457" name="Oval 43">
            <a:extLst>
              <a:ext uri="{FF2B5EF4-FFF2-40B4-BE49-F238E27FC236}">
                <a16:creationId xmlns:a16="http://schemas.microsoft.com/office/drawing/2014/main" id="{C8F8F072-078F-C4BA-30B5-C4413F6B0E62}"/>
              </a:ext>
            </a:extLst>
          </p:cNvPr>
          <p:cNvSpPr>
            <a:spLocks noChangeArrowheads="1"/>
          </p:cNvSpPr>
          <p:nvPr/>
        </p:nvSpPr>
        <p:spPr bwMode="auto">
          <a:xfrm>
            <a:off x="7772400" y="3657601"/>
            <a:ext cx="2590800" cy="428625"/>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60458" name="Oval 44">
            <a:extLst>
              <a:ext uri="{FF2B5EF4-FFF2-40B4-BE49-F238E27FC236}">
                <a16:creationId xmlns:a16="http://schemas.microsoft.com/office/drawing/2014/main" id="{9B14FD94-4286-E9DE-1C69-AE7E9774A888}"/>
              </a:ext>
            </a:extLst>
          </p:cNvPr>
          <p:cNvSpPr>
            <a:spLocks noChangeArrowheads="1"/>
          </p:cNvSpPr>
          <p:nvPr/>
        </p:nvSpPr>
        <p:spPr bwMode="auto">
          <a:xfrm>
            <a:off x="3581401" y="4267201"/>
            <a:ext cx="1000125" cy="428625"/>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p>
        </p:txBody>
      </p:sp>
      <p:sp>
        <p:nvSpPr>
          <p:cNvPr id="60459" name="Rectangle 45">
            <a:extLst>
              <a:ext uri="{FF2B5EF4-FFF2-40B4-BE49-F238E27FC236}">
                <a16:creationId xmlns:a16="http://schemas.microsoft.com/office/drawing/2014/main" id="{41C808E4-D913-32EF-DE15-86E3B7950299}"/>
              </a:ext>
            </a:extLst>
          </p:cNvPr>
          <p:cNvSpPr>
            <a:spLocks noChangeArrowheads="1"/>
          </p:cNvSpPr>
          <p:nvPr/>
        </p:nvSpPr>
        <p:spPr bwMode="auto">
          <a:xfrm flipH="1">
            <a:off x="7200900" y="2455864"/>
            <a:ext cx="1143000" cy="333375"/>
          </a:xfrm>
          <a:prstGeom prst="rect">
            <a:avLst/>
          </a:prstGeom>
          <a:solidFill>
            <a:srgbClr val="FDE0B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1600" b="1"/>
              <a:t>d.f. = n - 2</a:t>
            </a:r>
          </a:p>
        </p:txBody>
      </p:sp>
    </p:spTree>
    <p:extLst>
      <p:ext uri="{BB962C8B-B14F-4D97-AF65-F5344CB8AC3E}">
        <p14:creationId xmlns:p14="http://schemas.microsoft.com/office/powerpoint/2010/main" val="829733851"/>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33A41711-5EC6-368B-8038-1360E5F47B39}"/>
              </a:ext>
            </a:extLst>
          </p:cNvPr>
          <p:cNvSpPr>
            <a:spLocks noChangeArrowheads="1"/>
          </p:cNvSpPr>
          <p:nvPr/>
        </p:nvSpPr>
        <p:spPr bwMode="auto">
          <a:xfrm>
            <a:off x="2055813" y="1816100"/>
            <a:ext cx="6934200" cy="1562100"/>
          </a:xfrm>
          <a:prstGeom prst="rect">
            <a:avLst/>
          </a:prstGeom>
          <a:solidFill>
            <a:srgbClr val="C7DAF7"/>
          </a:solidFill>
          <a:ln w="12700">
            <a:solidFill>
              <a:schemeClr val="tx1"/>
            </a:solidFill>
            <a:miter lim="800000"/>
            <a:headEnd/>
            <a:tailEnd/>
          </a:ln>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a:t>Since the units of the house price variable is $1000s, we are 95% confident that the average impact on sales price is between $33.74 and $185.80 per square foot of house size</a:t>
            </a:r>
          </a:p>
        </p:txBody>
      </p:sp>
      <p:sp>
        <p:nvSpPr>
          <p:cNvPr id="61443" name="Rectangle 41">
            <a:extLst>
              <a:ext uri="{FF2B5EF4-FFF2-40B4-BE49-F238E27FC236}">
                <a16:creationId xmlns:a16="http://schemas.microsoft.com/office/drawing/2014/main" id="{CBCAFB91-3D31-C9BD-F272-7BC8CB997DAA}"/>
              </a:ext>
            </a:extLst>
          </p:cNvPr>
          <p:cNvSpPr>
            <a:spLocks noChangeArrowheads="1"/>
          </p:cNvSpPr>
          <p:nvPr/>
        </p:nvSpPr>
        <p:spPr bwMode="auto">
          <a:xfrm>
            <a:off x="2055813" y="3657600"/>
            <a:ext cx="6934200" cy="1168400"/>
          </a:xfrm>
          <a:prstGeom prst="rect">
            <a:avLst/>
          </a:prstGeom>
          <a:solidFill>
            <a:srgbClr val="FFCCCC"/>
          </a:solidFill>
          <a:ln w="12700">
            <a:solidFill>
              <a:schemeClr val="tx1"/>
            </a:solidFill>
            <a:miter lim="800000"/>
            <a:headEnd/>
            <a:tailEnd/>
          </a:ln>
        </p:spPr>
        <p:txBody>
          <a:bodyPr wrap="square" lIns="90488" tIns="44450" rIns="90488" bIns="44450">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000"/>
              <a:t>This 95% confidence interval </a:t>
            </a:r>
            <a:r>
              <a:rPr lang="en-US" altLang="en-US" sz="2000">
                <a:solidFill>
                  <a:schemeClr val="folHlink"/>
                </a:solidFill>
              </a:rPr>
              <a:t>does not include 0</a:t>
            </a:r>
            <a:r>
              <a:rPr lang="en-US" altLang="en-US" sz="2000"/>
              <a:t>.</a:t>
            </a:r>
          </a:p>
          <a:p>
            <a:pPr>
              <a:spcBef>
                <a:spcPct val="50000"/>
              </a:spcBef>
            </a:pPr>
            <a:r>
              <a:rPr lang="en-US" altLang="en-US" sz="2000">
                <a:solidFill>
                  <a:schemeClr val="folHlink"/>
                </a:solidFill>
              </a:rPr>
              <a:t>Conclusion:</a:t>
            </a:r>
            <a:r>
              <a:rPr lang="en-US" altLang="en-US" sz="2000"/>
              <a:t> There is a significant relationship between house price and square feet at the .05 level of significance </a:t>
            </a:r>
          </a:p>
        </p:txBody>
      </p:sp>
      <p:sp>
        <p:nvSpPr>
          <p:cNvPr id="61444" name="Rectangle 42">
            <a:extLst>
              <a:ext uri="{FF2B5EF4-FFF2-40B4-BE49-F238E27FC236}">
                <a16:creationId xmlns:a16="http://schemas.microsoft.com/office/drawing/2014/main" id="{5FD9A7C7-32BE-9ABF-0481-8DCDF9931AF7}"/>
              </a:ext>
            </a:extLst>
          </p:cNvPr>
          <p:cNvSpPr>
            <a:spLocks noGrp="1" noChangeArrowheads="1"/>
          </p:cNvSpPr>
          <p:nvPr>
            <p:ph type="title"/>
          </p:nvPr>
        </p:nvSpPr>
        <p:spPr>
          <a:xfrm>
            <a:off x="1676400" y="138113"/>
            <a:ext cx="8332788" cy="723900"/>
          </a:xfrm>
        </p:spPr>
        <p:txBody>
          <a:bodyPr/>
          <a:lstStyle/>
          <a:p>
            <a:pPr defTabSz="914400" eaLnBrk="1" hangingPunct="1">
              <a:lnSpc>
                <a:spcPct val="80000"/>
              </a:lnSpc>
            </a:pPr>
            <a:r>
              <a:rPr lang="en-US" altLang="en-US" sz="3200"/>
              <a:t>Confidence Interval Estimate for the Slope</a:t>
            </a:r>
          </a:p>
        </p:txBody>
      </p:sp>
      <p:sp>
        <p:nvSpPr>
          <p:cNvPr id="61445" name="Text Box 80">
            <a:extLst>
              <a:ext uri="{FF2B5EF4-FFF2-40B4-BE49-F238E27FC236}">
                <a16:creationId xmlns:a16="http://schemas.microsoft.com/office/drawing/2014/main" id="{ACF64C28-8F99-2A6B-FF0C-77CECC1086C5}"/>
              </a:ext>
            </a:extLst>
          </p:cNvPr>
          <p:cNvSpPr txBox="1">
            <a:spLocks noChangeArrowheads="1"/>
          </p:cNvSpPr>
          <p:nvPr/>
        </p:nvSpPr>
        <p:spPr bwMode="auto">
          <a:xfrm>
            <a:off x="8991600" y="904876"/>
            <a:ext cx="1474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000" i="1">
                <a:solidFill>
                  <a:srgbClr val="FEA402"/>
                </a:solidFill>
              </a:rPr>
              <a:t>(continued)</a:t>
            </a:r>
          </a:p>
        </p:txBody>
      </p:sp>
    </p:spTree>
    <p:extLst>
      <p:ext uri="{BB962C8B-B14F-4D97-AF65-F5344CB8AC3E}">
        <p14:creationId xmlns:p14="http://schemas.microsoft.com/office/powerpoint/2010/main" val="2731627375"/>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EB7FF71-A627-264F-CFED-98384DF23F82}"/>
              </a:ext>
            </a:extLst>
          </p:cNvPr>
          <p:cNvSpPr>
            <a:spLocks noGrp="1"/>
          </p:cNvSpPr>
          <p:nvPr>
            <p:ph type="title"/>
          </p:nvPr>
        </p:nvSpPr>
        <p:spPr>
          <a:xfrm>
            <a:off x="812800" y="228600"/>
            <a:ext cx="10566400" cy="990600"/>
          </a:xfrm>
        </p:spPr>
        <p:txBody>
          <a:bodyPr/>
          <a:lstStyle/>
          <a:p>
            <a:r>
              <a:rPr lang="en-US" dirty="0"/>
              <a:t>Multiple Linear Regression</a:t>
            </a:r>
          </a:p>
        </p:txBody>
      </p:sp>
      <p:sp>
        <p:nvSpPr>
          <p:cNvPr id="9" name="Content Placeholder 2">
            <a:extLst>
              <a:ext uri="{FF2B5EF4-FFF2-40B4-BE49-F238E27FC236}">
                <a16:creationId xmlns:a16="http://schemas.microsoft.com/office/drawing/2014/main" id="{123E387E-C670-AA5B-CF46-DECA5537CB58}"/>
              </a:ext>
            </a:extLst>
          </p:cNvPr>
          <p:cNvSpPr>
            <a:spLocks noGrp="1"/>
          </p:cNvSpPr>
          <p:nvPr>
            <p:ph idx="1"/>
          </p:nvPr>
        </p:nvSpPr>
        <p:spPr>
          <a:xfrm>
            <a:off x="812800" y="1828801"/>
            <a:ext cx="10769600" cy="4532313"/>
          </a:xfrm>
        </p:spPr>
        <p:txBody>
          <a:bodyPr/>
          <a:lstStyle/>
          <a:p>
            <a:r>
              <a:rPr lang="en-US" dirty="0"/>
              <a:t>In simple linear regression, we considered the relationship between a dependent variable and a single independent variable. However, in many real-world scenarios, multiple factors may influence the target variable simultaneously. This is where multiple linear regression comes into play.</a:t>
            </a:r>
          </a:p>
          <a:p>
            <a:r>
              <a:rPr lang="en-US" dirty="0"/>
              <a:t>Multiple linear regression extends the concept of linear regression to include multiple independent variables. The equation for multiple linear regression can be represented as:</a:t>
            </a:r>
          </a:p>
          <a:p>
            <a:r>
              <a:rPr lang="en-US" dirty="0"/>
              <a:t>y = b0 + b1x1 + b2x2 + ... + </a:t>
            </a:r>
            <a:r>
              <a:rPr lang="en-US" dirty="0" err="1"/>
              <a:t>bnxn</a:t>
            </a:r>
            <a:endParaRPr lang="en-US" dirty="0"/>
          </a:p>
          <a:p>
            <a:endParaRPr lang="en-US" dirty="0"/>
          </a:p>
        </p:txBody>
      </p:sp>
    </p:spTree>
    <p:extLst>
      <p:ext uri="{BB962C8B-B14F-4D97-AF65-F5344CB8AC3E}">
        <p14:creationId xmlns:p14="http://schemas.microsoft.com/office/powerpoint/2010/main" val="122535288"/>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EB7FF71-A627-264F-CFED-98384DF23F82}"/>
              </a:ext>
            </a:extLst>
          </p:cNvPr>
          <p:cNvSpPr>
            <a:spLocks noGrp="1"/>
          </p:cNvSpPr>
          <p:nvPr>
            <p:ph type="title"/>
          </p:nvPr>
        </p:nvSpPr>
        <p:spPr>
          <a:xfrm>
            <a:off x="812800" y="228600"/>
            <a:ext cx="10566400" cy="990600"/>
          </a:xfrm>
        </p:spPr>
        <p:txBody>
          <a:bodyPr/>
          <a:lstStyle/>
          <a:p>
            <a:r>
              <a:rPr lang="en-US" dirty="0"/>
              <a:t>Multiple Linear Regression</a:t>
            </a:r>
          </a:p>
        </p:txBody>
      </p:sp>
      <p:sp>
        <p:nvSpPr>
          <p:cNvPr id="9" name="Content Placeholder 2">
            <a:extLst>
              <a:ext uri="{FF2B5EF4-FFF2-40B4-BE49-F238E27FC236}">
                <a16:creationId xmlns:a16="http://schemas.microsoft.com/office/drawing/2014/main" id="{123E387E-C670-AA5B-CF46-DECA5537CB58}"/>
              </a:ext>
            </a:extLst>
          </p:cNvPr>
          <p:cNvSpPr>
            <a:spLocks noGrp="1"/>
          </p:cNvSpPr>
          <p:nvPr>
            <p:ph idx="1"/>
          </p:nvPr>
        </p:nvSpPr>
        <p:spPr>
          <a:xfrm>
            <a:off x="812800" y="1828801"/>
            <a:ext cx="10769600" cy="4532313"/>
          </a:xfrm>
        </p:spPr>
        <p:txBody>
          <a:bodyPr/>
          <a:lstStyle/>
          <a:p>
            <a:r>
              <a:rPr lang="en-US" dirty="0"/>
              <a:t>Where:</a:t>
            </a:r>
          </a:p>
          <a:p>
            <a:r>
              <a:rPr lang="en-US" dirty="0"/>
              <a:t>y is the dependent variable (the target variable we want to predict)</a:t>
            </a:r>
          </a:p>
          <a:p>
            <a:r>
              <a:rPr lang="en-US" dirty="0"/>
              <a:t>x1, x2, ..., </a:t>
            </a:r>
            <a:r>
              <a:rPr lang="en-US" dirty="0" err="1"/>
              <a:t>xn</a:t>
            </a:r>
            <a:r>
              <a:rPr lang="en-US" dirty="0"/>
              <a:t> are the independent variables (the input variables)</a:t>
            </a:r>
          </a:p>
          <a:p>
            <a:r>
              <a:rPr lang="en-US" dirty="0"/>
              <a:t>b0 is the y-intercept, indicating the value of y when all the independent variables are zero</a:t>
            </a:r>
          </a:p>
          <a:p>
            <a:r>
              <a:rPr lang="en-US" dirty="0"/>
              <a:t>b1, b2, ..., bn are the coefficients (slopes), representing the change in y with respect to a unit change in each independent variable</a:t>
            </a:r>
          </a:p>
          <a:p>
            <a:endParaRPr lang="en-US" dirty="0"/>
          </a:p>
        </p:txBody>
      </p:sp>
    </p:spTree>
    <p:extLst>
      <p:ext uri="{BB962C8B-B14F-4D97-AF65-F5344CB8AC3E}">
        <p14:creationId xmlns:p14="http://schemas.microsoft.com/office/powerpoint/2010/main" val="1262211162"/>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A7BC0A-1CA4-0A9E-740B-5C7D96661ACD}"/>
              </a:ext>
            </a:extLst>
          </p:cNvPr>
          <p:cNvSpPr>
            <a:spLocks noGrp="1"/>
          </p:cNvSpPr>
          <p:nvPr>
            <p:ph idx="1"/>
          </p:nvPr>
        </p:nvSpPr>
        <p:spPr>
          <a:xfrm>
            <a:off x="486227" y="293915"/>
            <a:ext cx="10769600" cy="4532313"/>
          </a:xfrm>
        </p:spPr>
        <p:txBody>
          <a:bodyPr/>
          <a:lstStyle/>
          <a:p>
            <a:r>
              <a:rPr lang="en-US" dirty="0"/>
              <a:t>In multiple linear regression, each independent variable has its own coefficient that indicates its impact on the dependent variable while holding other variables constant. These coefficients can be positive, negative, or zero, depending on the nature and strength of the relationship.</a:t>
            </a:r>
          </a:p>
          <a:p>
            <a:r>
              <a:rPr lang="en-US" dirty="0"/>
              <a:t>The multiple linear regression model aims to estimate the optimal values of the coefficients that minimize the overall difference between the predicted values and the actual values of the dependent variable, like simple linear regression.</a:t>
            </a:r>
          </a:p>
          <a:p>
            <a:r>
              <a:rPr lang="en-US" dirty="0"/>
              <a:t>By incorporating multiple independent variables, we can capture more complex relationships and make more nuanced predictions. However, it is important to ensure that the assumptions of linear regression, such as linearity and independence, hold for each independent variable.</a:t>
            </a:r>
          </a:p>
          <a:p>
            <a:endParaRPr lang="en-IN" dirty="0"/>
          </a:p>
        </p:txBody>
      </p:sp>
    </p:spTree>
    <p:extLst>
      <p:ext uri="{BB962C8B-B14F-4D97-AF65-F5344CB8AC3E}">
        <p14:creationId xmlns:p14="http://schemas.microsoft.com/office/powerpoint/2010/main" val="3975097841"/>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9C53-78CF-2905-970A-36AC61CFF536}"/>
              </a:ext>
            </a:extLst>
          </p:cNvPr>
          <p:cNvSpPr>
            <a:spLocks noGrp="1"/>
          </p:cNvSpPr>
          <p:nvPr>
            <p:ph type="title"/>
          </p:nvPr>
        </p:nvSpPr>
        <p:spPr/>
        <p:txBody>
          <a:bodyPr/>
          <a:lstStyle/>
          <a:p>
            <a:r>
              <a:rPr lang="en-US" dirty="0"/>
              <a:t>Example of Multiple Linear Regression</a:t>
            </a:r>
            <a:endParaRPr lang="en-IN" dirty="0"/>
          </a:p>
        </p:txBody>
      </p:sp>
      <p:sp>
        <p:nvSpPr>
          <p:cNvPr id="3" name="Content Placeholder 2">
            <a:extLst>
              <a:ext uri="{FF2B5EF4-FFF2-40B4-BE49-F238E27FC236}">
                <a16:creationId xmlns:a16="http://schemas.microsoft.com/office/drawing/2014/main" id="{B9A6C72E-9ACD-6A63-18AB-485CD0C93989}"/>
              </a:ext>
            </a:extLst>
          </p:cNvPr>
          <p:cNvSpPr>
            <a:spLocks noGrp="1"/>
          </p:cNvSpPr>
          <p:nvPr>
            <p:ph idx="1"/>
          </p:nvPr>
        </p:nvSpPr>
        <p:spPr/>
        <p:txBody>
          <a:bodyPr/>
          <a:lstStyle/>
          <a:p>
            <a:r>
              <a:rPr lang="en-US" dirty="0"/>
              <a:t>To illustrate the concept of multiple linear regression, let's consider an example where we want to predict the price of a house based on multiple factors such as area, number of bedrooms, and location. We have collected data for multiple houses, recording the respective prices (dependent variable, y) along with the corresponding values of the independent variables (x1 = area, x2 = number of bedrooms, x3 = location).</a:t>
            </a:r>
          </a:p>
          <a:p>
            <a:r>
              <a:rPr lang="en-US" dirty="0"/>
              <a:t>In this example, we aim to build a multiple linear regression model that can predict the price of a house based on these factors.</a:t>
            </a:r>
          </a:p>
          <a:p>
            <a:endParaRPr lang="en-IN" dirty="0"/>
          </a:p>
        </p:txBody>
      </p:sp>
    </p:spTree>
    <p:extLst>
      <p:ext uri="{BB962C8B-B14F-4D97-AF65-F5344CB8AC3E}">
        <p14:creationId xmlns:p14="http://schemas.microsoft.com/office/powerpoint/2010/main" val="161971244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a:extLst>
              <a:ext uri="{FF2B5EF4-FFF2-40B4-BE49-F238E27FC236}">
                <a16:creationId xmlns:a16="http://schemas.microsoft.com/office/drawing/2014/main" id="{AE3CF9F1-A683-E7C1-488D-B50E31745D0E}"/>
              </a:ext>
            </a:extLst>
          </p:cNvPr>
          <p:cNvSpPr>
            <a:spLocks noGrp="1" noChangeArrowheads="1"/>
          </p:cNvSpPr>
          <p:nvPr>
            <p:ph type="title"/>
          </p:nvPr>
        </p:nvSpPr>
        <p:spPr>
          <a:xfrm>
            <a:off x="2133600" y="228601"/>
            <a:ext cx="7924800" cy="804863"/>
          </a:xfrm>
        </p:spPr>
        <p:txBody>
          <a:bodyPr/>
          <a:lstStyle/>
          <a:p>
            <a:pPr eaLnBrk="1" hangingPunct="1"/>
            <a:r>
              <a:rPr lang="en-US" altLang="en-US"/>
              <a:t>Scatter Plot Examples</a:t>
            </a:r>
          </a:p>
        </p:txBody>
      </p:sp>
      <p:sp>
        <p:nvSpPr>
          <p:cNvPr id="11269" name="Line 3">
            <a:extLst>
              <a:ext uri="{FF2B5EF4-FFF2-40B4-BE49-F238E27FC236}">
                <a16:creationId xmlns:a16="http://schemas.microsoft.com/office/drawing/2014/main" id="{79AF337E-2DC8-CA78-374B-561D25CAA7F2}"/>
              </a:ext>
            </a:extLst>
          </p:cNvPr>
          <p:cNvSpPr>
            <a:spLocks noChangeShapeType="1"/>
          </p:cNvSpPr>
          <p:nvPr/>
        </p:nvSpPr>
        <p:spPr bwMode="auto">
          <a:xfrm>
            <a:off x="7242175" y="3001963"/>
            <a:ext cx="0" cy="144780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p>
        </p:txBody>
      </p:sp>
      <p:sp>
        <p:nvSpPr>
          <p:cNvPr id="11270" name="Oval 4">
            <a:extLst>
              <a:ext uri="{FF2B5EF4-FFF2-40B4-BE49-F238E27FC236}">
                <a16:creationId xmlns:a16="http://schemas.microsoft.com/office/drawing/2014/main" id="{0815EC38-B962-E468-98A3-0C9E5FF48110}"/>
              </a:ext>
            </a:extLst>
          </p:cNvPr>
          <p:cNvSpPr>
            <a:spLocks noChangeArrowheads="1"/>
          </p:cNvSpPr>
          <p:nvPr/>
        </p:nvSpPr>
        <p:spPr bwMode="auto">
          <a:xfrm rot="-7282380">
            <a:off x="9299575" y="3535363"/>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71" name="Oval 5">
            <a:extLst>
              <a:ext uri="{FF2B5EF4-FFF2-40B4-BE49-F238E27FC236}">
                <a16:creationId xmlns:a16="http://schemas.microsoft.com/office/drawing/2014/main" id="{B24868A6-DD63-7ECC-9BED-67C377D0BC6F}"/>
              </a:ext>
            </a:extLst>
          </p:cNvPr>
          <p:cNvSpPr>
            <a:spLocks noChangeArrowheads="1"/>
          </p:cNvSpPr>
          <p:nvPr/>
        </p:nvSpPr>
        <p:spPr bwMode="auto">
          <a:xfrm rot="-7282380">
            <a:off x="7699375" y="3459163"/>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72" name="Oval 6">
            <a:extLst>
              <a:ext uri="{FF2B5EF4-FFF2-40B4-BE49-F238E27FC236}">
                <a16:creationId xmlns:a16="http://schemas.microsoft.com/office/drawing/2014/main" id="{24C79B5E-3BDF-649F-D598-4C00952F3561}"/>
              </a:ext>
            </a:extLst>
          </p:cNvPr>
          <p:cNvSpPr>
            <a:spLocks noChangeArrowheads="1"/>
          </p:cNvSpPr>
          <p:nvPr/>
        </p:nvSpPr>
        <p:spPr bwMode="auto">
          <a:xfrm rot="-7282380">
            <a:off x="9223375" y="3306763"/>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73" name="Oval 7">
            <a:extLst>
              <a:ext uri="{FF2B5EF4-FFF2-40B4-BE49-F238E27FC236}">
                <a16:creationId xmlns:a16="http://schemas.microsoft.com/office/drawing/2014/main" id="{FF0B8533-DD81-7025-ABCC-A7A7F859A322}"/>
              </a:ext>
            </a:extLst>
          </p:cNvPr>
          <p:cNvSpPr>
            <a:spLocks noChangeArrowheads="1"/>
          </p:cNvSpPr>
          <p:nvPr/>
        </p:nvSpPr>
        <p:spPr bwMode="auto">
          <a:xfrm rot="-7282380">
            <a:off x="7927975" y="3230563"/>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74" name="Oval 8">
            <a:extLst>
              <a:ext uri="{FF2B5EF4-FFF2-40B4-BE49-F238E27FC236}">
                <a16:creationId xmlns:a16="http://schemas.microsoft.com/office/drawing/2014/main" id="{930120E0-0862-BA6D-68F4-F010C10300E6}"/>
              </a:ext>
            </a:extLst>
          </p:cNvPr>
          <p:cNvSpPr>
            <a:spLocks noChangeArrowheads="1"/>
          </p:cNvSpPr>
          <p:nvPr/>
        </p:nvSpPr>
        <p:spPr bwMode="auto">
          <a:xfrm rot="-7282380">
            <a:off x="8842375" y="3230563"/>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75" name="Oval 9">
            <a:extLst>
              <a:ext uri="{FF2B5EF4-FFF2-40B4-BE49-F238E27FC236}">
                <a16:creationId xmlns:a16="http://schemas.microsoft.com/office/drawing/2014/main" id="{5B1E5E49-7ACF-8D92-55EF-D47D347581E0}"/>
              </a:ext>
            </a:extLst>
          </p:cNvPr>
          <p:cNvSpPr>
            <a:spLocks noChangeArrowheads="1"/>
          </p:cNvSpPr>
          <p:nvPr/>
        </p:nvSpPr>
        <p:spPr bwMode="auto">
          <a:xfrm rot="-7282380">
            <a:off x="8994775" y="3459163"/>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76" name="Oval 10">
            <a:extLst>
              <a:ext uri="{FF2B5EF4-FFF2-40B4-BE49-F238E27FC236}">
                <a16:creationId xmlns:a16="http://schemas.microsoft.com/office/drawing/2014/main" id="{BC648147-F6DD-C514-1562-E827B45B8659}"/>
              </a:ext>
            </a:extLst>
          </p:cNvPr>
          <p:cNvSpPr>
            <a:spLocks noChangeArrowheads="1"/>
          </p:cNvSpPr>
          <p:nvPr/>
        </p:nvSpPr>
        <p:spPr bwMode="auto">
          <a:xfrm rot="-7282380">
            <a:off x="8232775" y="3382963"/>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77" name="Oval 11">
            <a:extLst>
              <a:ext uri="{FF2B5EF4-FFF2-40B4-BE49-F238E27FC236}">
                <a16:creationId xmlns:a16="http://schemas.microsoft.com/office/drawing/2014/main" id="{C153E852-BDF8-C886-FBF8-6014D8FE7CDA}"/>
              </a:ext>
            </a:extLst>
          </p:cNvPr>
          <p:cNvSpPr>
            <a:spLocks noChangeArrowheads="1"/>
          </p:cNvSpPr>
          <p:nvPr/>
        </p:nvSpPr>
        <p:spPr bwMode="auto">
          <a:xfrm rot="-7282380">
            <a:off x="7318375" y="3459163"/>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78" name="Oval 12">
            <a:extLst>
              <a:ext uri="{FF2B5EF4-FFF2-40B4-BE49-F238E27FC236}">
                <a16:creationId xmlns:a16="http://schemas.microsoft.com/office/drawing/2014/main" id="{9EA79018-E648-2AA9-9CC2-1328AC8E363D}"/>
              </a:ext>
            </a:extLst>
          </p:cNvPr>
          <p:cNvSpPr>
            <a:spLocks noChangeArrowheads="1"/>
          </p:cNvSpPr>
          <p:nvPr/>
        </p:nvSpPr>
        <p:spPr bwMode="auto">
          <a:xfrm rot="-7282380">
            <a:off x="7546975" y="3230563"/>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79" name="Oval 13">
            <a:extLst>
              <a:ext uri="{FF2B5EF4-FFF2-40B4-BE49-F238E27FC236}">
                <a16:creationId xmlns:a16="http://schemas.microsoft.com/office/drawing/2014/main" id="{17631456-F751-A255-6E2A-EB3C1426D8A0}"/>
              </a:ext>
            </a:extLst>
          </p:cNvPr>
          <p:cNvSpPr>
            <a:spLocks noChangeArrowheads="1"/>
          </p:cNvSpPr>
          <p:nvPr/>
        </p:nvSpPr>
        <p:spPr bwMode="auto">
          <a:xfrm rot="-7282380">
            <a:off x="8004175" y="3459163"/>
            <a:ext cx="228600" cy="228600"/>
          </a:xfrm>
          <a:prstGeom prst="ellipse">
            <a:avLst/>
          </a:prstGeom>
          <a:solidFill>
            <a:schemeClr val="accent1"/>
          </a:solidFill>
          <a:ln w="12700">
            <a:solidFill>
              <a:schemeClr val="tx1"/>
            </a:solidFill>
            <a:round/>
            <a:headEnd/>
            <a:tailEnd/>
          </a:ln>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endParaRPr lang="en-US" altLang="en-US" sz="2400">
              <a:solidFill>
                <a:schemeClr val="bg1"/>
              </a:solidFill>
              <a:latin typeface="Times New Roman" panose="02020603050405020304" pitchFamily="18" charset="0"/>
            </a:endParaRPr>
          </a:p>
        </p:txBody>
      </p:sp>
      <p:sp>
        <p:nvSpPr>
          <p:cNvPr id="11280" name="Oval 14">
            <a:extLst>
              <a:ext uri="{FF2B5EF4-FFF2-40B4-BE49-F238E27FC236}">
                <a16:creationId xmlns:a16="http://schemas.microsoft.com/office/drawing/2014/main" id="{E7E6C53A-C6E3-EF2D-BFE0-9AE068AAD4A2}"/>
              </a:ext>
            </a:extLst>
          </p:cNvPr>
          <p:cNvSpPr>
            <a:spLocks noChangeArrowheads="1"/>
          </p:cNvSpPr>
          <p:nvPr/>
        </p:nvSpPr>
        <p:spPr bwMode="auto">
          <a:xfrm rot="-7282380">
            <a:off x="8689975" y="3535363"/>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81" name="Oval 15">
            <a:extLst>
              <a:ext uri="{FF2B5EF4-FFF2-40B4-BE49-F238E27FC236}">
                <a16:creationId xmlns:a16="http://schemas.microsoft.com/office/drawing/2014/main" id="{E67E6FB6-46DA-D22E-3D69-EFE56E5904EB}"/>
              </a:ext>
            </a:extLst>
          </p:cNvPr>
          <p:cNvSpPr>
            <a:spLocks noChangeArrowheads="1"/>
          </p:cNvSpPr>
          <p:nvPr/>
        </p:nvSpPr>
        <p:spPr bwMode="auto">
          <a:xfrm rot="-7282380">
            <a:off x="8461375" y="3306763"/>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82" name="Oval 16">
            <a:extLst>
              <a:ext uri="{FF2B5EF4-FFF2-40B4-BE49-F238E27FC236}">
                <a16:creationId xmlns:a16="http://schemas.microsoft.com/office/drawing/2014/main" id="{A715F38A-D0F3-5239-C7E6-097F83C5734C}"/>
              </a:ext>
            </a:extLst>
          </p:cNvPr>
          <p:cNvSpPr>
            <a:spLocks noChangeArrowheads="1"/>
          </p:cNvSpPr>
          <p:nvPr/>
        </p:nvSpPr>
        <p:spPr bwMode="auto">
          <a:xfrm rot="-7282380">
            <a:off x="8385175" y="3535363"/>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83" name="Text Box 17">
            <a:extLst>
              <a:ext uri="{FF2B5EF4-FFF2-40B4-BE49-F238E27FC236}">
                <a16:creationId xmlns:a16="http://schemas.microsoft.com/office/drawing/2014/main" id="{8D933586-94F7-1E39-1C5B-553E12298F89}"/>
              </a:ext>
            </a:extLst>
          </p:cNvPr>
          <p:cNvSpPr txBox="1">
            <a:spLocks noChangeArrowheads="1"/>
          </p:cNvSpPr>
          <p:nvPr/>
        </p:nvSpPr>
        <p:spPr bwMode="auto">
          <a:xfrm>
            <a:off x="6784975" y="27432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y</a:t>
            </a:r>
          </a:p>
        </p:txBody>
      </p:sp>
      <p:sp>
        <p:nvSpPr>
          <p:cNvPr id="11284" name="Line 18">
            <a:extLst>
              <a:ext uri="{FF2B5EF4-FFF2-40B4-BE49-F238E27FC236}">
                <a16:creationId xmlns:a16="http://schemas.microsoft.com/office/drawing/2014/main" id="{335CA078-8E56-E7A4-54FF-133DD43A39E8}"/>
              </a:ext>
            </a:extLst>
          </p:cNvPr>
          <p:cNvSpPr>
            <a:spLocks noChangeShapeType="1"/>
          </p:cNvSpPr>
          <p:nvPr/>
        </p:nvSpPr>
        <p:spPr bwMode="auto">
          <a:xfrm>
            <a:off x="7242175" y="4449763"/>
            <a:ext cx="2286000"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p>
        </p:txBody>
      </p:sp>
      <p:sp>
        <p:nvSpPr>
          <p:cNvPr id="11285" name="Text Box 19">
            <a:extLst>
              <a:ext uri="{FF2B5EF4-FFF2-40B4-BE49-F238E27FC236}">
                <a16:creationId xmlns:a16="http://schemas.microsoft.com/office/drawing/2014/main" id="{128BD9CE-E1E2-33C7-8AA1-43EA2A0EC601}"/>
              </a:ext>
            </a:extLst>
          </p:cNvPr>
          <p:cNvSpPr txBox="1">
            <a:spLocks noChangeArrowheads="1"/>
          </p:cNvSpPr>
          <p:nvPr/>
        </p:nvSpPr>
        <p:spPr bwMode="auto">
          <a:xfrm>
            <a:off x="9504364" y="4343401"/>
            <a:ext cx="325437" cy="3968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x</a:t>
            </a:r>
          </a:p>
        </p:txBody>
      </p:sp>
      <p:sp>
        <p:nvSpPr>
          <p:cNvPr id="11286" name="Line 20">
            <a:extLst>
              <a:ext uri="{FF2B5EF4-FFF2-40B4-BE49-F238E27FC236}">
                <a16:creationId xmlns:a16="http://schemas.microsoft.com/office/drawing/2014/main" id="{301329C1-9F36-D42D-F613-49E0E298B604}"/>
              </a:ext>
            </a:extLst>
          </p:cNvPr>
          <p:cNvSpPr>
            <a:spLocks noChangeShapeType="1"/>
          </p:cNvSpPr>
          <p:nvPr/>
        </p:nvSpPr>
        <p:spPr bwMode="auto">
          <a:xfrm flipH="1">
            <a:off x="2667000" y="3062288"/>
            <a:ext cx="0" cy="152400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p>
        </p:txBody>
      </p:sp>
      <p:sp>
        <p:nvSpPr>
          <p:cNvPr id="11287" name="Oval 21">
            <a:extLst>
              <a:ext uri="{FF2B5EF4-FFF2-40B4-BE49-F238E27FC236}">
                <a16:creationId xmlns:a16="http://schemas.microsoft.com/office/drawing/2014/main" id="{665A874C-13C0-05AF-D0F4-3079566BC7C1}"/>
              </a:ext>
            </a:extLst>
          </p:cNvPr>
          <p:cNvSpPr>
            <a:spLocks noChangeArrowheads="1"/>
          </p:cNvSpPr>
          <p:nvPr/>
        </p:nvSpPr>
        <p:spPr bwMode="auto">
          <a:xfrm rot="-7282380">
            <a:off x="4114800" y="28336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88" name="Oval 22">
            <a:extLst>
              <a:ext uri="{FF2B5EF4-FFF2-40B4-BE49-F238E27FC236}">
                <a16:creationId xmlns:a16="http://schemas.microsoft.com/office/drawing/2014/main" id="{39D3538B-2E1D-C28D-8F87-A2A4AE111BC8}"/>
              </a:ext>
            </a:extLst>
          </p:cNvPr>
          <p:cNvSpPr>
            <a:spLocks noChangeArrowheads="1"/>
          </p:cNvSpPr>
          <p:nvPr/>
        </p:nvSpPr>
        <p:spPr bwMode="auto">
          <a:xfrm rot="-7282380">
            <a:off x="2819400" y="37480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89" name="Oval 23">
            <a:extLst>
              <a:ext uri="{FF2B5EF4-FFF2-40B4-BE49-F238E27FC236}">
                <a16:creationId xmlns:a16="http://schemas.microsoft.com/office/drawing/2014/main" id="{2B6AD0BE-A5B7-E19A-083E-97BD04B01407}"/>
              </a:ext>
            </a:extLst>
          </p:cNvPr>
          <p:cNvSpPr>
            <a:spLocks noChangeArrowheads="1"/>
          </p:cNvSpPr>
          <p:nvPr/>
        </p:nvSpPr>
        <p:spPr bwMode="auto">
          <a:xfrm rot="-7282380">
            <a:off x="4648200" y="39766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90" name="Oval 24">
            <a:extLst>
              <a:ext uri="{FF2B5EF4-FFF2-40B4-BE49-F238E27FC236}">
                <a16:creationId xmlns:a16="http://schemas.microsoft.com/office/drawing/2014/main" id="{87DE80A2-A79C-4C31-4442-EF0E57134731}"/>
              </a:ext>
            </a:extLst>
          </p:cNvPr>
          <p:cNvSpPr>
            <a:spLocks noChangeArrowheads="1"/>
          </p:cNvSpPr>
          <p:nvPr/>
        </p:nvSpPr>
        <p:spPr bwMode="auto">
          <a:xfrm rot="-7282380">
            <a:off x="4800600" y="32908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91" name="Oval 25">
            <a:extLst>
              <a:ext uri="{FF2B5EF4-FFF2-40B4-BE49-F238E27FC236}">
                <a16:creationId xmlns:a16="http://schemas.microsoft.com/office/drawing/2014/main" id="{7EC85082-8030-E80D-A215-962EE0994189}"/>
              </a:ext>
            </a:extLst>
          </p:cNvPr>
          <p:cNvSpPr>
            <a:spLocks noChangeArrowheads="1"/>
          </p:cNvSpPr>
          <p:nvPr/>
        </p:nvSpPr>
        <p:spPr bwMode="auto">
          <a:xfrm rot="-7282380">
            <a:off x="3200400" y="41290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92" name="Oval 26">
            <a:extLst>
              <a:ext uri="{FF2B5EF4-FFF2-40B4-BE49-F238E27FC236}">
                <a16:creationId xmlns:a16="http://schemas.microsoft.com/office/drawing/2014/main" id="{88C9A141-0FF4-4086-43DA-735B03342081}"/>
              </a:ext>
            </a:extLst>
          </p:cNvPr>
          <p:cNvSpPr>
            <a:spLocks noChangeArrowheads="1"/>
          </p:cNvSpPr>
          <p:nvPr/>
        </p:nvSpPr>
        <p:spPr bwMode="auto">
          <a:xfrm rot="-7282380">
            <a:off x="3352800" y="29098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93" name="Oval 27">
            <a:extLst>
              <a:ext uri="{FF2B5EF4-FFF2-40B4-BE49-F238E27FC236}">
                <a16:creationId xmlns:a16="http://schemas.microsoft.com/office/drawing/2014/main" id="{19027729-997A-A009-66E4-3CC9DAE3BFEF}"/>
              </a:ext>
            </a:extLst>
          </p:cNvPr>
          <p:cNvSpPr>
            <a:spLocks noChangeArrowheads="1"/>
          </p:cNvSpPr>
          <p:nvPr/>
        </p:nvSpPr>
        <p:spPr bwMode="auto">
          <a:xfrm rot="-7282380">
            <a:off x="4114800" y="35956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94" name="Oval 28">
            <a:extLst>
              <a:ext uri="{FF2B5EF4-FFF2-40B4-BE49-F238E27FC236}">
                <a16:creationId xmlns:a16="http://schemas.microsoft.com/office/drawing/2014/main" id="{9C23C7C2-78D4-DC11-F14C-B627EC8424DE}"/>
              </a:ext>
            </a:extLst>
          </p:cNvPr>
          <p:cNvSpPr>
            <a:spLocks noChangeArrowheads="1"/>
          </p:cNvSpPr>
          <p:nvPr/>
        </p:nvSpPr>
        <p:spPr bwMode="auto">
          <a:xfrm rot="-7282380">
            <a:off x="4267200" y="31384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95" name="Oval 29">
            <a:extLst>
              <a:ext uri="{FF2B5EF4-FFF2-40B4-BE49-F238E27FC236}">
                <a16:creationId xmlns:a16="http://schemas.microsoft.com/office/drawing/2014/main" id="{A591F77C-56C7-3534-B8B0-FEF5D0ADF0FB}"/>
              </a:ext>
            </a:extLst>
          </p:cNvPr>
          <p:cNvSpPr>
            <a:spLocks noChangeArrowheads="1"/>
          </p:cNvSpPr>
          <p:nvPr/>
        </p:nvSpPr>
        <p:spPr bwMode="auto">
          <a:xfrm rot="-7282380">
            <a:off x="4724400" y="29860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96" name="Oval 30">
            <a:extLst>
              <a:ext uri="{FF2B5EF4-FFF2-40B4-BE49-F238E27FC236}">
                <a16:creationId xmlns:a16="http://schemas.microsoft.com/office/drawing/2014/main" id="{D50A7748-C9CE-2330-3F48-AA3CC749514A}"/>
              </a:ext>
            </a:extLst>
          </p:cNvPr>
          <p:cNvSpPr>
            <a:spLocks noChangeArrowheads="1"/>
          </p:cNvSpPr>
          <p:nvPr/>
        </p:nvSpPr>
        <p:spPr bwMode="auto">
          <a:xfrm rot="-7282380">
            <a:off x="3810000" y="31384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97" name="Oval 31">
            <a:extLst>
              <a:ext uri="{FF2B5EF4-FFF2-40B4-BE49-F238E27FC236}">
                <a16:creationId xmlns:a16="http://schemas.microsoft.com/office/drawing/2014/main" id="{5286DF69-2FB2-D87C-346C-761D75971983}"/>
              </a:ext>
            </a:extLst>
          </p:cNvPr>
          <p:cNvSpPr>
            <a:spLocks noChangeArrowheads="1"/>
          </p:cNvSpPr>
          <p:nvPr/>
        </p:nvSpPr>
        <p:spPr bwMode="auto">
          <a:xfrm rot="-7282380">
            <a:off x="3200400" y="38242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298" name="Oval 32">
            <a:extLst>
              <a:ext uri="{FF2B5EF4-FFF2-40B4-BE49-F238E27FC236}">
                <a16:creationId xmlns:a16="http://schemas.microsoft.com/office/drawing/2014/main" id="{F498B6CE-2D4B-7111-C7B4-2E605E76244E}"/>
              </a:ext>
            </a:extLst>
          </p:cNvPr>
          <p:cNvSpPr>
            <a:spLocks noChangeArrowheads="1"/>
          </p:cNvSpPr>
          <p:nvPr/>
        </p:nvSpPr>
        <p:spPr bwMode="auto">
          <a:xfrm rot="-7282380">
            <a:off x="3429000" y="3443288"/>
            <a:ext cx="228600" cy="228600"/>
          </a:xfrm>
          <a:prstGeom prst="ellipse">
            <a:avLst/>
          </a:prstGeom>
          <a:solidFill>
            <a:schemeClr val="accent1"/>
          </a:solidFill>
          <a:ln w="12700">
            <a:solidFill>
              <a:schemeClr val="tx1"/>
            </a:solidFill>
            <a:round/>
            <a:headEnd/>
            <a:tailEnd/>
          </a:ln>
        </p:spPr>
        <p:txBody>
          <a:bodyPr vert="eaVert"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endParaRPr lang="en-US" altLang="en-US" sz="2400">
              <a:solidFill>
                <a:schemeClr val="bg1"/>
              </a:solidFill>
              <a:latin typeface="Times New Roman" panose="02020603050405020304" pitchFamily="18" charset="0"/>
            </a:endParaRPr>
          </a:p>
        </p:txBody>
      </p:sp>
      <p:sp>
        <p:nvSpPr>
          <p:cNvPr id="11299" name="Oval 33">
            <a:extLst>
              <a:ext uri="{FF2B5EF4-FFF2-40B4-BE49-F238E27FC236}">
                <a16:creationId xmlns:a16="http://schemas.microsoft.com/office/drawing/2014/main" id="{FF232E1D-51B9-FD27-C827-E580CB531FFF}"/>
              </a:ext>
            </a:extLst>
          </p:cNvPr>
          <p:cNvSpPr>
            <a:spLocks noChangeArrowheads="1"/>
          </p:cNvSpPr>
          <p:nvPr/>
        </p:nvSpPr>
        <p:spPr bwMode="auto">
          <a:xfrm rot="-7282380">
            <a:off x="4419600" y="41290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300" name="Oval 34">
            <a:extLst>
              <a:ext uri="{FF2B5EF4-FFF2-40B4-BE49-F238E27FC236}">
                <a16:creationId xmlns:a16="http://schemas.microsoft.com/office/drawing/2014/main" id="{FB2EFF76-7C30-351D-6403-54CFCC7BB59C}"/>
              </a:ext>
            </a:extLst>
          </p:cNvPr>
          <p:cNvSpPr>
            <a:spLocks noChangeArrowheads="1"/>
          </p:cNvSpPr>
          <p:nvPr/>
        </p:nvSpPr>
        <p:spPr bwMode="auto">
          <a:xfrm rot="-7282380">
            <a:off x="3810000" y="36718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301" name="Oval 35">
            <a:extLst>
              <a:ext uri="{FF2B5EF4-FFF2-40B4-BE49-F238E27FC236}">
                <a16:creationId xmlns:a16="http://schemas.microsoft.com/office/drawing/2014/main" id="{81460E47-9BB4-4E6E-EB3A-C053FA59261D}"/>
              </a:ext>
            </a:extLst>
          </p:cNvPr>
          <p:cNvSpPr>
            <a:spLocks noChangeArrowheads="1"/>
          </p:cNvSpPr>
          <p:nvPr/>
        </p:nvSpPr>
        <p:spPr bwMode="auto">
          <a:xfrm rot="-7282380">
            <a:off x="3581400" y="39766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302" name="Text Box 36">
            <a:extLst>
              <a:ext uri="{FF2B5EF4-FFF2-40B4-BE49-F238E27FC236}">
                <a16:creationId xmlns:a16="http://schemas.microsoft.com/office/drawing/2014/main" id="{989E5530-BD1B-58D4-D48D-471003C7826F}"/>
              </a:ext>
            </a:extLst>
          </p:cNvPr>
          <p:cNvSpPr txBox="1">
            <a:spLocks noChangeArrowheads="1"/>
          </p:cNvSpPr>
          <p:nvPr/>
        </p:nvSpPr>
        <p:spPr bwMode="auto">
          <a:xfrm>
            <a:off x="2209800" y="2879726"/>
            <a:ext cx="325438" cy="3968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y</a:t>
            </a:r>
          </a:p>
        </p:txBody>
      </p:sp>
      <p:sp>
        <p:nvSpPr>
          <p:cNvPr id="11303" name="Line 37">
            <a:extLst>
              <a:ext uri="{FF2B5EF4-FFF2-40B4-BE49-F238E27FC236}">
                <a16:creationId xmlns:a16="http://schemas.microsoft.com/office/drawing/2014/main" id="{9001AAE4-44C0-321A-94E0-4C488188600F}"/>
              </a:ext>
            </a:extLst>
          </p:cNvPr>
          <p:cNvSpPr>
            <a:spLocks noChangeShapeType="1"/>
          </p:cNvSpPr>
          <p:nvPr/>
        </p:nvSpPr>
        <p:spPr bwMode="auto">
          <a:xfrm>
            <a:off x="2667000" y="4586288"/>
            <a:ext cx="2286000"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400"/>
          </a:p>
        </p:txBody>
      </p:sp>
      <p:sp>
        <p:nvSpPr>
          <p:cNvPr id="11304" name="Text Box 38">
            <a:extLst>
              <a:ext uri="{FF2B5EF4-FFF2-40B4-BE49-F238E27FC236}">
                <a16:creationId xmlns:a16="http://schemas.microsoft.com/office/drawing/2014/main" id="{4BCE469D-96D3-B127-0113-644E40657D1C}"/>
              </a:ext>
            </a:extLst>
          </p:cNvPr>
          <p:cNvSpPr txBox="1">
            <a:spLocks noChangeArrowheads="1"/>
          </p:cNvSpPr>
          <p:nvPr/>
        </p:nvSpPr>
        <p:spPr bwMode="auto">
          <a:xfrm>
            <a:off x="4929189" y="4479926"/>
            <a:ext cx="325437" cy="3968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solidFill>
                  <a:schemeClr val="bg1"/>
                </a:solidFill>
              </a:rPr>
              <a:t>x</a:t>
            </a:r>
          </a:p>
        </p:txBody>
      </p:sp>
      <p:sp>
        <p:nvSpPr>
          <p:cNvPr id="11305" name="Rectangle 39">
            <a:extLst>
              <a:ext uri="{FF2B5EF4-FFF2-40B4-BE49-F238E27FC236}">
                <a16:creationId xmlns:a16="http://schemas.microsoft.com/office/drawing/2014/main" id="{8D50CF1D-D295-2E79-7B49-E2DD3AE76CFD}"/>
              </a:ext>
            </a:extLst>
          </p:cNvPr>
          <p:cNvSpPr>
            <a:spLocks noChangeArrowheads="1"/>
          </p:cNvSpPr>
          <p:nvPr/>
        </p:nvSpPr>
        <p:spPr bwMode="auto">
          <a:xfrm>
            <a:off x="5867400" y="13716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342" tIns="42672" rIns="85342" bIns="42672"/>
          <a:lstStyle>
            <a:lvl1pPr marL="320675" indent="-320675" defTabSz="852488">
              <a:spcBef>
                <a:spcPct val="20000"/>
              </a:spcBef>
              <a:buClr>
                <a:srgbClr val="FEA402"/>
              </a:buClr>
              <a:buSzPct val="60000"/>
              <a:buFont typeface="Wingdings" panose="05000000000000000000" pitchFamily="2" charset="2"/>
              <a:buChar char="n"/>
              <a:defRPr sz="2800">
                <a:solidFill>
                  <a:srgbClr val="FFFFFF"/>
                </a:solidFill>
                <a:latin typeface="Arial" panose="020B0604020202020204" pitchFamily="34" charset="0"/>
                <a:cs typeface="Arial" panose="020B0604020202020204" pitchFamily="34" charset="0"/>
              </a:defRPr>
            </a:lvl1pPr>
            <a:lvl2pPr marL="693738" indent="-268288" defTabSz="852488">
              <a:spcBef>
                <a:spcPct val="20000"/>
              </a:spcBef>
              <a:buClr>
                <a:srgbClr val="CC3300"/>
              </a:buClr>
              <a:buSzPct val="55000"/>
              <a:buFont typeface="Wingdings" panose="05000000000000000000" pitchFamily="2" charset="2"/>
              <a:buChar char="n"/>
              <a:defRPr sz="2400">
                <a:solidFill>
                  <a:srgbClr val="FFFFFF"/>
                </a:solidFill>
                <a:latin typeface="Arial" panose="020B0604020202020204" pitchFamily="34" charset="0"/>
                <a:cs typeface="Arial" panose="020B0604020202020204" pitchFamily="34" charset="0"/>
              </a:defRPr>
            </a:lvl2pPr>
            <a:lvl3pPr marL="1068388" indent="-215900" defTabSz="852488">
              <a:spcBef>
                <a:spcPct val="20000"/>
              </a:spcBef>
              <a:buClr>
                <a:schemeClr val="accent2"/>
              </a:buClr>
              <a:buSzPct val="50000"/>
              <a:buFont typeface="Wingdings" panose="05000000000000000000" pitchFamily="2" charset="2"/>
              <a:buChar char="n"/>
              <a:defRPr sz="2000">
                <a:solidFill>
                  <a:srgbClr val="FFFFFF"/>
                </a:solidFill>
                <a:latin typeface="Arial" panose="020B0604020202020204" pitchFamily="34" charset="0"/>
                <a:cs typeface="Arial" panose="020B0604020202020204" pitchFamily="34" charset="0"/>
              </a:defRPr>
            </a:lvl3pPr>
            <a:lvl4pPr marL="1493838" indent="-212725" defTabSz="852488">
              <a:spcBef>
                <a:spcPct val="20000"/>
              </a:spcBef>
              <a:buClr>
                <a:schemeClr val="folHlink"/>
              </a:buClr>
              <a:buSzPct val="55000"/>
              <a:buFont typeface="Wingdings" panose="05000000000000000000" pitchFamily="2" charset="2"/>
              <a:buChar char="n"/>
              <a:defRPr>
                <a:solidFill>
                  <a:srgbClr val="FFFFFF"/>
                </a:solidFill>
                <a:latin typeface="Arial" panose="020B0604020202020204" pitchFamily="34" charset="0"/>
                <a:cs typeface="Arial" panose="020B0604020202020204" pitchFamily="34" charset="0"/>
              </a:defRPr>
            </a:lvl4pPr>
            <a:lvl5pPr marL="1919288" indent="-212725" defTabSz="852488">
              <a:spcBef>
                <a:spcPct val="20000"/>
              </a:spcBef>
              <a:buClr>
                <a:srgbClr val="CC3300"/>
              </a:buClr>
              <a:buSzPct val="50000"/>
              <a:buFont typeface="Wingdings" panose="05000000000000000000" pitchFamily="2" charset="2"/>
              <a:buChar char="n"/>
              <a:defRPr>
                <a:solidFill>
                  <a:srgbClr val="FFFFFF"/>
                </a:solidFill>
                <a:latin typeface="Arial" panose="020B0604020202020204" pitchFamily="34" charset="0"/>
                <a:cs typeface="Arial" panose="020B0604020202020204" pitchFamily="34" charset="0"/>
              </a:defRPr>
            </a:lvl5pPr>
            <a:lvl6pPr marL="2376488" indent="-212725" defTabSz="852488" eaLnBrk="0" fontAlgn="base" hangingPunct="0">
              <a:spcBef>
                <a:spcPct val="20000"/>
              </a:spcBef>
              <a:spcAft>
                <a:spcPct val="0"/>
              </a:spcAft>
              <a:buClr>
                <a:srgbClr val="CC3300"/>
              </a:buClr>
              <a:buSzPct val="50000"/>
              <a:buFont typeface="Wingdings" panose="05000000000000000000" pitchFamily="2" charset="2"/>
              <a:buChar char="n"/>
              <a:defRPr>
                <a:solidFill>
                  <a:srgbClr val="FFFFFF"/>
                </a:solidFill>
                <a:latin typeface="Arial" panose="020B0604020202020204" pitchFamily="34" charset="0"/>
                <a:cs typeface="Arial" panose="020B0604020202020204" pitchFamily="34" charset="0"/>
              </a:defRPr>
            </a:lvl6pPr>
            <a:lvl7pPr marL="2833688" indent="-212725" defTabSz="852488" eaLnBrk="0" fontAlgn="base" hangingPunct="0">
              <a:spcBef>
                <a:spcPct val="20000"/>
              </a:spcBef>
              <a:spcAft>
                <a:spcPct val="0"/>
              </a:spcAft>
              <a:buClr>
                <a:srgbClr val="CC3300"/>
              </a:buClr>
              <a:buSzPct val="50000"/>
              <a:buFont typeface="Wingdings" panose="05000000000000000000" pitchFamily="2" charset="2"/>
              <a:buChar char="n"/>
              <a:defRPr>
                <a:solidFill>
                  <a:srgbClr val="FFFFFF"/>
                </a:solidFill>
                <a:latin typeface="Arial" panose="020B0604020202020204" pitchFamily="34" charset="0"/>
                <a:cs typeface="Arial" panose="020B0604020202020204" pitchFamily="34" charset="0"/>
              </a:defRPr>
            </a:lvl7pPr>
            <a:lvl8pPr marL="3290888" indent="-212725" defTabSz="852488" eaLnBrk="0" fontAlgn="base" hangingPunct="0">
              <a:spcBef>
                <a:spcPct val="20000"/>
              </a:spcBef>
              <a:spcAft>
                <a:spcPct val="0"/>
              </a:spcAft>
              <a:buClr>
                <a:srgbClr val="CC3300"/>
              </a:buClr>
              <a:buSzPct val="50000"/>
              <a:buFont typeface="Wingdings" panose="05000000000000000000" pitchFamily="2" charset="2"/>
              <a:buChar char="n"/>
              <a:defRPr>
                <a:solidFill>
                  <a:srgbClr val="FFFFFF"/>
                </a:solidFill>
                <a:latin typeface="Arial" panose="020B0604020202020204" pitchFamily="34" charset="0"/>
                <a:cs typeface="Arial" panose="020B0604020202020204" pitchFamily="34" charset="0"/>
              </a:defRPr>
            </a:lvl8pPr>
            <a:lvl9pPr marL="3748088" indent="-212725" defTabSz="852488" eaLnBrk="0" fontAlgn="base" hangingPunct="0">
              <a:spcBef>
                <a:spcPct val="20000"/>
              </a:spcBef>
              <a:spcAft>
                <a:spcPct val="0"/>
              </a:spcAft>
              <a:buClr>
                <a:srgbClr val="CC3300"/>
              </a:buClr>
              <a:buSzPct val="50000"/>
              <a:buFont typeface="Wingdings" panose="05000000000000000000" pitchFamily="2" charset="2"/>
              <a:buChar char="n"/>
              <a:defRPr>
                <a:solidFill>
                  <a:srgbClr val="FFFFFF"/>
                </a:solidFill>
                <a:latin typeface="Arial" panose="020B0604020202020204" pitchFamily="34" charset="0"/>
                <a:cs typeface="Arial" panose="020B0604020202020204" pitchFamily="34" charset="0"/>
              </a:defRPr>
            </a:lvl9pPr>
          </a:lstStyle>
          <a:p>
            <a:pPr eaLnBrk="1" hangingPunct="1">
              <a:buClr>
                <a:schemeClr val="folHlink"/>
              </a:buClr>
            </a:pPr>
            <a:endParaRPr lang="en-US" altLang="en-US" sz="2800">
              <a:solidFill>
                <a:schemeClr val="tx1"/>
              </a:solidFill>
            </a:endParaRPr>
          </a:p>
        </p:txBody>
      </p:sp>
      <p:sp>
        <p:nvSpPr>
          <p:cNvPr id="11306" name="Text Box 77">
            <a:extLst>
              <a:ext uri="{FF2B5EF4-FFF2-40B4-BE49-F238E27FC236}">
                <a16:creationId xmlns:a16="http://schemas.microsoft.com/office/drawing/2014/main" id="{CE9CA008-6B61-FB2E-1821-57D79DAE42FC}"/>
              </a:ext>
            </a:extLst>
          </p:cNvPr>
          <p:cNvSpPr txBox="1">
            <a:spLocks noChangeArrowheads="1"/>
          </p:cNvSpPr>
          <p:nvPr/>
        </p:nvSpPr>
        <p:spPr bwMode="auto">
          <a:xfrm>
            <a:off x="5105400" y="1600201"/>
            <a:ext cx="2133600" cy="409575"/>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r>
              <a:rPr lang="en-US" altLang="en-US" sz="2000" b="1"/>
              <a:t>No relationship</a:t>
            </a:r>
          </a:p>
        </p:txBody>
      </p:sp>
      <p:sp>
        <p:nvSpPr>
          <p:cNvPr id="11307" name="Text Box 80">
            <a:extLst>
              <a:ext uri="{FF2B5EF4-FFF2-40B4-BE49-F238E27FC236}">
                <a16:creationId xmlns:a16="http://schemas.microsoft.com/office/drawing/2014/main" id="{2BAAD137-FFF2-B6DC-8744-92EED4E31610}"/>
              </a:ext>
            </a:extLst>
          </p:cNvPr>
          <p:cNvSpPr txBox="1">
            <a:spLocks noChangeArrowheads="1"/>
          </p:cNvSpPr>
          <p:nvPr/>
        </p:nvSpPr>
        <p:spPr bwMode="auto">
          <a:xfrm>
            <a:off x="8991600" y="922339"/>
            <a:ext cx="1474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000" i="1">
                <a:solidFill>
                  <a:schemeClr val="bg1"/>
                </a:solidFill>
                <a:latin typeface="Tahoma" panose="020B0604030504040204" pitchFamily="34" charset="0"/>
              </a:rPr>
              <a:t>(continued)</a:t>
            </a:r>
          </a:p>
        </p:txBody>
      </p:sp>
      <p:sp>
        <p:nvSpPr>
          <p:cNvPr id="11308" name="Oval 97">
            <a:extLst>
              <a:ext uri="{FF2B5EF4-FFF2-40B4-BE49-F238E27FC236}">
                <a16:creationId xmlns:a16="http://schemas.microsoft.com/office/drawing/2014/main" id="{DAA5B033-4645-A8DC-63DE-0DF7AE7D9E57}"/>
              </a:ext>
            </a:extLst>
          </p:cNvPr>
          <p:cNvSpPr>
            <a:spLocks noChangeArrowheads="1"/>
          </p:cNvSpPr>
          <p:nvPr/>
        </p:nvSpPr>
        <p:spPr bwMode="auto">
          <a:xfrm rot="-7282380">
            <a:off x="2895600" y="33670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309" name="Oval 98">
            <a:extLst>
              <a:ext uri="{FF2B5EF4-FFF2-40B4-BE49-F238E27FC236}">
                <a16:creationId xmlns:a16="http://schemas.microsoft.com/office/drawing/2014/main" id="{A862990F-DF40-023C-03A7-11BCD5ED3841}"/>
              </a:ext>
            </a:extLst>
          </p:cNvPr>
          <p:cNvSpPr>
            <a:spLocks noChangeArrowheads="1"/>
          </p:cNvSpPr>
          <p:nvPr/>
        </p:nvSpPr>
        <p:spPr bwMode="auto">
          <a:xfrm rot="-7282380">
            <a:off x="4038600" y="41290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
        <p:nvSpPr>
          <p:cNvPr id="11310" name="Oval 99">
            <a:extLst>
              <a:ext uri="{FF2B5EF4-FFF2-40B4-BE49-F238E27FC236}">
                <a16:creationId xmlns:a16="http://schemas.microsoft.com/office/drawing/2014/main" id="{4041A87A-B1BB-373E-E3F8-3169DFA02D71}"/>
              </a:ext>
            </a:extLst>
          </p:cNvPr>
          <p:cNvSpPr>
            <a:spLocks noChangeArrowheads="1"/>
          </p:cNvSpPr>
          <p:nvPr/>
        </p:nvSpPr>
        <p:spPr bwMode="auto">
          <a:xfrm rot="-7282380">
            <a:off x="4495800" y="3519488"/>
            <a:ext cx="228600" cy="228600"/>
          </a:xfrm>
          <a:prstGeom prst="ellipse">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sz="2400">
              <a:solidFill>
                <a:schemeClr val="bg1"/>
              </a:solidFill>
            </a:endParaRPr>
          </a:p>
        </p:txBody>
      </p:sp>
    </p:spTree>
    <p:extLst>
      <p:ext uri="{BB962C8B-B14F-4D97-AF65-F5344CB8AC3E}">
        <p14:creationId xmlns:p14="http://schemas.microsoft.com/office/powerpoint/2010/main" val="2402240014"/>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AC6267-8749-88D4-359B-6EE4CC46D50F}"/>
              </a:ext>
            </a:extLst>
          </p:cNvPr>
          <p:cNvSpPr>
            <a:spLocks noGrp="1"/>
          </p:cNvSpPr>
          <p:nvPr>
            <p:ph type="title"/>
          </p:nvPr>
        </p:nvSpPr>
        <p:spPr>
          <a:xfrm>
            <a:off x="812800" y="228600"/>
            <a:ext cx="10566400" cy="990600"/>
          </a:xfrm>
        </p:spPr>
        <p:txBody>
          <a:bodyPr wrap="square" anchor="b">
            <a:normAutofit/>
          </a:bodyPr>
          <a:lstStyle/>
          <a:p>
            <a:pPr>
              <a:lnSpc>
                <a:spcPct val="90000"/>
              </a:lnSpc>
            </a:pPr>
            <a:r>
              <a:rPr lang="en-US" sz="2300"/>
              <a:t>Here's an example table for the multiple linear regression example of predicting house prices based on area, number of bedrooms, and location:</a:t>
            </a:r>
            <a:endParaRPr lang="en-IN" sz="2300"/>
          </a:p>
        </p:txBody>
      </p:sp>
      <p:graphicFrame>
        <p:nvGraphicFramePr>
          <p:cNvPr id="4" name="Table 3">
            <a:extLst>
              <a:ext uri="{FF2B5EF4-FFF2-40B4-BE49-F238E27FC236}">
                <a16:creationId xmlns:a16="http://schemas.microsoft.com/office/drawing/2014/main" id="{A0E496EF-916C-BF0E-E796-2984694C2ADF}"/>
              </a:ext>
            </a:extLst>
          </p:cNvPr>
          <p:cNvGraphicFramePr>
            <a:graphicFrameLocks noGrp="1"/>
          </p:cNvGraphicFramePr>
          <p:nvPr>
            <p:extLst>
              <p:ext uri="{D42A27DB-BD31-4B8C-83A1-F6EECF244321}">
                <p14:modId xmlns:p14="http://schemas.microsoft.com/office/powerpoint/2010/main" val="4236877856"/>
              </p:ext>
            </p:extLst>
          </p:nvPr>
        </p:nvGraphicFramePr>
        <p:xfrm>
          <a:off x="812800" y="2163078"/>
          <a:ext cx="10769601" cy="3863763"/>
        </p:xfrm>
        <a:graphic>
          <a:graphicData uri="http://schemas.openxmlformats.org/drawingml/2006/table">
            <a:tbl>
              <a:tblPr firstRow="1" firstCol="1" bandRow="1">
                <a:tableStyleId>{5C22544A-7EE6-4342-B048-85BDC9FD1C3A}</a:tableStyleId>
              </a:tblPr>
              <a:tblGrid>
                <a:gridCol w="1684333">
                  <a:extLst>
                    <a:ext uri="{9D8B030D-6E8A-4147-A177-3AD203B41FA5}">
                      <a16:colId xmlns:a16="http://schemas.microsoft.com/office/drawing/2014/main" val="3463936239"/>
                    </a:ext>
                  </a:extLst>
                </a:gridCol>
                <a:gridCol w="2201539">
                  <a:extLst>
                    <a:ext uri="{9D8B030D-6E8A-4147-A177-3AD203B41FA5}">
                      <a16:colId xmlns:a16="http://schemas.microsoft.com/office/drawing/2014/main" val="3299923371"/>
                    </a:ext>
                  </a:extLst>
                </a:gridCol>
                <a:gridCol w="2363051">
                  <a:extLst>
                    <a:ext uri="{9D8B030D-6E8A-4147-A177-3AD203B41FA5}">
                      <a16:colId xmlns:a16="http://schemas.microsoft.com/office/drawing/2014/main" val="3355490944"/>
                    </a:ext>
                  </a:extLst>
                </a:gridCol>
                <a:gridCol w="2363051">
                  <a:extLst>
                    <a:ext uri="{9D8B030D-6E8A-4147-A177-3AD203B41FA5}">
                      <a16:colId xmlns:a16="http://schemas.microsoft.com/office/drawing/2014/main" val="4190587009"/>
                    </a:ext>
                  </a:extLst>
                </a:gridCol>
                <a:gridCol w="2157627">
                  <a:extLst>
                    <a:ext uri="{9D8B030D-6E8A-4147-A177-3AD203B41FA5}">
                      <a16:colId xmlns:a16="http://schemas.microsoft.com/office/drawing/2014/main" val="885205799"/>
                    </a:ext>
                  </a:extLst>
                </a:gridCol>
              </a:tblGrid>
              <a:tr h="429307">
                <a:tc>
                  <a:txBody>
                    <a:bodyPr/>
                    <a:lstStyle/>
                    <a:p>
                      <a:pPr>
                        <a:lnSpc>
                          <a:spcPct val="107000"/>
                        </a:lnSpc>
                        <a:spcAft>
                          <a:spcPts val="800"/>
                        </a:spcAft>
                      </a:pPr>
                      <a:r>
                        <a:rPr lang="en-IN" sz="2100" kern="100">
                          <a:effectLst/>
                        </a:rPr>
                        <a:t>House</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Area (x1)</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Bedrooms (x2)</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Location (x3)</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Price (y)</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extLst>
                  <a:ext uri="{0D108BD9-81ED-4DB2-BD59-A6C34878D82A}">
                    <a16:rowId xmlns:a16="http://schemas.microsoft.com/office/drawing/2014/main" val="591851561"/>
                  </a:ext>
                </a:extLst>
              </a:tr>
              <a:tr h="429307">
                <a:tc>
                  <a:txBody>
                    <a:bodyPr/>
                    <a:lstStyle/>
                    <a:p>
                      <a:pPr>
                        <a:lnSpc>
                          <a:spcPct val="107000"/>
                        </a:lnSpc>
                        <a:spcAft>
                          <a:spcPts val="800"/>
                        </a:spcAft>
                      </a:pPr>
                      <a:r>
                        <a:rPr lang="en-IN" sz="2100" kern="100">
                          <a:effectLst/>
                        </a:rPr>
                        <a:t>1</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1500</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3</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A</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$300,000</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extLst>
                  <a:ext uri="{0D108BD9-81ED-4DB2-BD59-A6C34878D82A}">
                    <a16:rowId xmlns:a16="http://schemas.microsoft.com/office/drawing/2014/main" val="3486379274"/>
                  </a:ext>
                </a:extLst>
              </a:tr>
              <a:tr h="429307">
                <a:tc>
                  <a:txBody>
                    <a:bodyPr/>
                    <a:lstStyle/>
                    <a:p>
                      <a:pPr>
                        <a:lnSpc>
                          <a:spcPct val="107000"/>
                        </a:lnSpc>
                        <a:spcAft>
                          <a:spcPts val="800"/>
                        </a:spcAft>
                      </a:pPr>
                      <a:r>
                        <a:rPr lang="en-IN" sz="2100" kern="100">
                          <a:effectLst/>
                        </a:rPr>
                        <a:t>2</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1800</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4</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B</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$350,000</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extLst>
                  <a:ext uri="{0D108BD9-81ED-4DB2-BD59-A6C34878D82A}">
                    <a16:rowId xmlns:a16="http://schemas.microsoft.com/office/drawing/2014/main" val="3002833422"/>
                  </a:ext>
                </a:extLst>
              </a:tr>
              <a:tr h="429307">
                <a:tc>
                  <a:txBody>
                    <a:bodyPr/>
                    <a:lstStyle/>
                    <a:p>
                      <a:pPr>
                        <a:lnSpc>
                          <a:spcPct val="107000"/>
                        </a:lnSpc>
                        <a:spcAft>
                          <a:spcPts val="800"/>
                        </a:spcAft>
                      </a:pPr>
                      <a:r>
                        <a:rPr lang="en-IN" sz="2100" kern="100">
                          <a:effectLst/>
                        </a:rPr>
                        <a:t>3</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1200</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2</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C</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$250,000</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extLst>
                  <a:ext uri="{0D108BD9-81ED-4DB2-BD59-A6C34878D82A}">
                    <a16:rowId xmlns:a16="http://schemas.microsoft.com/office/drawing/2014/main" val="1194649639"/>
                  </a:ext>
                </a:extLst>
              </a:tr>
              <a:tr h="429307">
                <a:tc>
                  <a:txBody>
                    <a:bodyPr/>
                    <a:lstStyle/>
                    <a:p>
                      <a:pPr>
                        <a:lnSpc>
                          <a:spcPct val="107000"/>
                        </a:lnSpc>
                        <a:spcAft>
                          <a:spcPts val="800"/>
                        </a:spcAft>
                      </a:pPr>
                      <a:r>
                        <a:rPr lang="en-IN" sz="2100" kern="100">
                          <a:effectLst/>
                        </a:rPr>
                        <a:t>4</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2000</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3</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B</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$400,000</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extLst>
                  <a:ext uri="{0D108BD9-81ED-4DB2-BD59-A6C34878D82A}">
                    <a16:rowId xmlns:a16="http://schemas.microsoft.com/office/drawing/2014/main" val="2111344236"/>
                  </a:ext>
                </a:extLst>
              </a:tr>
              <a:tr h="429307">
                <a:tc>
                  <a:txBody>
                    <a:bodyPr/>
                    <a:lstStyle/>
                    <a:p>
                      <a:pPr>
                        <a:lnSpc>
                          <a:spcPct val="107000"/>
                        </a:lnSpc>
                        <a:spcAft>
                          <a:spcPts val="800"/>
                        </a:spcAft>
                      </a:pPr>
                      <a:r>
                        <a:rPr lang="en-IN" sz="2100" kern="100">
                          <a:effectLst/>
                        </a:rPr>
                        <a:t>5</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1600</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3</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C</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$320,000</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extLst>
                  <a:ext uri="{0D108BD9-81ED-4DB2-BD59-A6C34878D82A}">
                    <a16:rowId xmlns:a16="http://schemas.microsoft.com/office/drawing/2014/main" val="639435690"/>
                  </a:ext>
                </a:extLst>
              </a:tr>
              <a:tr h="429307">
                <a:tc>
                  <a:txBody>
                    <a:bodyPr/>
                    <a:lstStyle/>
                    <a:p>
                      <a:pPr>
                        <a:lnSpc>
                          <a:spcPct val="107000"/>
                        </a:lnSpc>
                        <a:spcAft>
                          <a:spcPts val="800"/>
                        </a:spcAft>
                      </a:pPr>
                      <a:r>
                        <a:rPr lang="en-IN" sz="2100" kern="100">
                          <a:effectLst/>
                        </a:rPr>
                        <a:t>6</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1400</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2</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A</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$280,000</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extLst>
                  <a:ext uri="{0D108BD9-81ED-4DB2-BD59-A6C34878D82A}">
                    <a16:rowId xmlns:a16="http://schemas.microsoft.com/office/drawing/2014/main" val="585822874"/>
                  </a:ext>
                </a:extLst>
              </a:tr>
              <a:tr h="429307">
                <a:tc>
                  <a:txBody>
                    <a:bodyPr/>
                    <a:lstStyle/>
                    <a:p>
                      <a:pPr>
                        <a:lnSpc>
                          <a:spcPct val="107000"/>
                        </a:lnSpc>
                        <a:spcAft>
                          <a:spcPts val="800"/>
                        </a:spcAft>
                      </a:pPr>
                      <a:r>
                        <a:rPr lang="en-IN" sz="2100" kern="100">
                          <a:effectLst/>
                        </a:rPr>
                        <a:t>7</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1800</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4</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C</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$380,000</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extLst>
                  <a:ext uri="{0D108BD9-81ED-4DB2-BD59-A6C34878D82A}">
                    <a16:rowId xmlns:a16="http://schemas.microsoft.com/office/drawing/2014/main" val="2031358"/>
                  </a:ext>
                </a:extLst>
              </a:tr>
              <a:tr h="429307">
                <a:tc>
                  <a:txBody>
                    <a:bodyPr/>
                    <a:lstStyle/>
                    <a:p>
                      <a:pPr>
                        <a:lnSpc>
                          <a:spcPct val="107000"/>
                        </a:lnSpc>
                        <a:spcAft>
                          <a:spcPts val="800"/>
                        </a:spcAft>
                      </a:pPr>
                      <a:r>
                        <a:rPr lang="en-IN" sz="2100" kern="100">
                          <a:effectLst/>
                        </a:rPr>
                        <a:t>8</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2100</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3</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a:effectLst/>
                        </a:rPr>
                        <a:t>A</a:t>
                      </a:r>
                      <a:endParaRPr lang="en-IN" sz="21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tc>
                  <a:txBody>
                    <a:bodyPr/>
                    <a:lstStyle/>
                    <a:p>
                      <a:pPr>
                        <a:lnSpc>
                          <a:spcPct val="107000"/>
                        </a:lnSpc>
                        <a:spcAft>
                          <a:spcPts val="800"/>
                        </a:spcAft>
                      </a:pPr>
                      <a:r>
                        <a:rPr lang="en-IN" sz="2100" kern="100" dirty="0">
                          <a:effectLst/>
                        </a:rPr>
                        <a:t>$420,000</a:t>
                      </a:r>
                      <a:endParaRPr lang="en-IN" sz="2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4" marR="18094" marT="18094" marB="18094" anchor="b"/>
                </a:tc>
                <a:extLst>
                  <a:ext uri="{0D108BD9-81ED-4DB2-BD59-A6C34878D82A}">
                    <a16:rowId xmlns:a16="http://schemas.microsoft.com/office/drawing/2014/main" val="3043489659"/>
                  </a:ext>
                </a:extLst>
              </a:tr>
            </a:tbl>
          </a:graphicData>
        </a:graphic>
      </p:graphicFrame>
    </p:spTree>
    <p:extLst>
      <p:ext uri="{BB962C8B-B14F-4D97-AF65-F5344CB8AC3E}">
        <p14:creationId xmlns:p14="http://schemas.microsoft.com/office/powerpoint/2010/main" val="1029733788"/>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DD74F0-4BE8-D941-E559-338936F91B2B}"/>
              </a:ext>
            </a:extLst>
          </p:cNvPr>
          <p:cNvSpPr>
            <a:spLocks noGrp="1"/>
          </p:cNvSpPr>
          <p:nvPr>
            <p:ph idx="1"/>
          </p:nvPr>
        </p:nvSpPr>
        <p:spPr>
          <a:xfrm>
            <a:off x="518886" y="141515"/>
            <a:ext cx="10769600" cy="4532313"/>
          </a:xfrm>
        </p:spPr>
        <p:txBody>
          <a:bodyPr/>
          <a:lstStyle/>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In this example, we have a dataset of 8 houses. Each house has its respective area, number of bedrooms, location, and price. The area, number of bedrooms, and location are considered as independent variables (x1, x2, and x3), while the price is the dependent variable (y).</a:t>
            </a: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The goal of multiple linear regression is to estimate the optimal values of the coefficients (b0, b1, b2, and b3) in the regression equation:</a:t>
            </a: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y = b0 + b1x1 + b2x2 + b3x3</a:t>
            </a: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By fitting the multiple linear regression model to this data, we can predict the price of a house based on its area, number of bedrooms, and location.</a:t>
            </a: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For example, given a new house with an area of 1900 square feet, 3 bedrooms, and located in area B, we can estimate its price using the regression equation:</a:t>
            </a: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y = b0 + b1 * 1900 + b2 * 3 + b3 * B</a:t>
            </a:r>
          </a:p>
          <a:p>
            <a:pPr>
              <a:lnSpc>
                <a:spcPct val="107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The coefficients obtained from the model will determine the impact of each independent variable on the predicted price.</a:t>
            </a:r>
          </a:p>
          <a:p>
            <a:endParaRPr lang="en-IN" sz="3600" dirty="0"/>
          </a:p>
        </p:txBody>
      </p:sp>
    </p:spTree>
    <p:extLst>
      <p:ext uri="{BB962C8B-B14F-4D97-AF65-F5344CB8AC3E}">
        <p14:creationId xmlns:p14="http://schemas.microsoft.com/office/powerpoint/2010/main" val="3497223008"/>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8846-13E0-7E4C-EF47-33E09B7D2DE4}"/>
              </a:ext>
            </a:extLst>
          </p:cNvPr>
          <p:cNvSpPr>
            <a:spLocks noGrp="1"/>
          </p:cNvSpPr>
          <p:nvPr>
            <p:ph type="title"/>
          </p:nvPr>
        </p:nvSpPr>
        <p:spPr/>
        <p:txBody>
          <a:bodyPr/>
          <a:lstStyle/>
          <a:p>
            <a:r>
              <a:rPr lang="en-IN" dirty="0"/>
              <a:t>A basic example of linear regression in python</a:t>
            </a:r>
          </a:p>
        </p:txBody>
      </p:sp>
      <p:pic>
        <p:nvPicPr>
          <p:cNvPr id="6" name="Content Placeholder 5">
            <a:extLst>
              <a:ext uri="{FF2B5EF4-FFF2-40B4-BE49-F238E27FC236}">
                <a16:creationId xmlns:a16="http://schemas.microsoft.com/office/drawing/2014/main" id="{E8B85AA3-B306-B881-A647-B9CE657C8F49}"/>
              </a:ext>
            </a:extLst>
          </p:cNvPr>
          <p:cNvPicPr>
            <a:picLocks noGrp="1" noChangeAspect="1"/>
          </p:cNvPicPr>
          <p:nvPr>
            <p:ph idx="1"/>
          </p:nvPr>
        </p:nvPicPr>
        <p:blipFill>
          <a:blip r:embed="rId2"/>
          <a:stretch>
            <a:fillRect/>
          </a:stretch>
        </p:blipFill>
        <p:spPr>
          <a:xfrm>
            <a:off x="3124200" y="1852221"/>
            <a:ext cx="5116286" cy="4213572"/>
          </a:xfrm>
        </p:spPr>
      </p:pic>
    </p:spTree>
    <p:extLst>
      <p:ext uri="{BB962C8B-B14F-4D97-AF65-F5344CB8AC3E}">
        <p14:creationId xmlns:p14="http://schemas.microsoft.com/office/powerpoint/2010/main" val="335475477"/>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F6E15-56CC-996E-BA88-B951EE324BF8}"/>
              </a:ext>
            </a:extLst>
          </p:cNvPr>
          <p:cNvSpPr>
            <a:spLocks noGrp="1"/>
          </p:cNvSpPr>
          <p:nvPr>
            <p:ph type="title"/>
          </p:nvPr>
        </p:nvSpPr>
        <p:spPr>
          <a:xfrm>
            <a:off x="812800" y="228600"/>
            <a:ext cx="10566400" cy="990600"/>
          </a:xfrm>
        </p:spPr>
        <p:txBody>
          <a:bodyPr wrap="square" anchor="b">
            <a:normAutofit/>
          </a:bodyPr>
          <a:lstStyle/>
          <a:p>
            <a:r>
              <a:rPr lang="en-IN" dirty="0"/>
              <a:t>Importing the necessary lib</a:t>
            </a:r>
          </a:p>
        </p:txBody>
      </p:sp>
      <p:pic>
        <p:nvPicPr>
          <p:cNvPr id="5" name="Content Placeholder 4">
            <a:extLst>
              <a:ext uri="{FF2B5EF4-FFF2-40B4-BE49-F238E27FC236}">
                <a16:creationId xmlns:a16="http://schemas.microsoft.com/office/drawing/2014/main" id="{A21EBE7D-5522-FA36-5585-F5FC0F17B46B}"/>
              </a:ext>
            </a:extLst>
          </p:cNvPr>
          <p:cNvPicPr>
            <a:picLocks noGrp="1" noChangeAspect="1"/>
          </p:cNvPicPr>
          <p:nvPr>
            <p:ph idx="1"/>
          </p:nvPr>
        </p:nvPicPr>
        <p:blipFill>
          <a:blip r:embed="rId2"/>
          <a:stretch>
            <a:fillRect/>
          </a:stretch>
        </p:blipFill>
        <p:spPr>
          <a:xfrm>
            <a:off x="1687836" y="1828801"/>
            <a:ext cx="9019527" cy="4532313"/>
          </a:xfrm>
          <a:noFill/>
        </p:spPr>
      </p:pic>
    </p:spTree>
    <p:extLst>
      <p:ext uri="{BB962C8B-B14F-4D97-AF65-F5344CB8AC3E}">
        <p14:creationId xmlns:p14="http://schemas.microsoft.com/office/powerpoint/2010/main" val="1533761691"/>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76917-E59C-8333-CC30-BD1CD777AF6D}"/>
              </a:ext>
            </a:extLst>
          </p:cNvPr>
          <p:cNvSpPr>
            <a:spLocks noGrp="1"/>
          </p:cNvSpPr>
          <p:nvPr>
            <p:ph type="title"/>
          </p:nvPr>
        </p:nvSpPr>
        <p:spPr>
          <a:xfrm>
            <a:off x="812800" y="228600"/>
            <a:ext cx="10566400" cy="990600"/>
          </a:xfrm>
        </p:spPr>
        <p:txBody>
          <a:bodyPr wrap="square" anchor="b">
            <a:normAutofit/>
          </a:bodyPr>
          <a:lstStyle/>
          <a:p>
            <a:pPr>
              <a:lnSpc>
                <a:spcPct val="90000"/>
              </a:lnSpc>
            </a:pPr>
            <a:r>
              <a:rPr lang="en-US" sz="3300" dirty="0"/>
              <a:t>The data is loaded into a pandas </a:t>
            </a:r>
            <a:r>
              <a:rPr lang="en-US" sz="3300" dirty="0" err="1"/>
              <a:t>DataFrame</a:t>
            </a:r>
            <a:r>
              <a:rPr lang="en-US" sz="3300" dirty="0"/>
              <a:t> with two columns: '</a:t>
            </a:r>
            <a:r>
              <a:rPr lang="en-US" sz="3300" dirty="0" err="1"/>
              <a:t>YearsExperience</a:t>
            </a:r>
            <a:r>
              <a:rPr lang="en-US" sz="3300" dirty="0"/>
              <a:t>' and 'Salary'.</a:t>
            </a:r>
            <a:endParaRPr lang="en-IN" sz="3300" dirty="0"/>
          </a:p>
        </p:txBody>
      </p:sp>
      <p:graphicFrame>
        <p:nvGraphicFramePr>
          <p:cNvPr id="5" name="Content Placeholder 2">
            <a:extLst>
              <a:ext uri="{FF2B5EF4-FFF2-40B4-BE49-F238E27FC236}">
                <a16:creationId xmlns:a16="http://schemas.microsoft.com/office/drawing/2014/main" id="{91278CB9-5724-2DC2-4237-EDB770BC9161}"/>
              </a:ext>
            </a:extLst>
          </p:cNvPr>
          <p:cNvGraphicFramePr>
            <a:graphicFrameLocks noGrp="1"/>
          </p:cNvGraphicFramePr>
          <p:nvPr>
            <p:ph idx="1"/>
            <p:extLst>
              <p:ext uri="{D42A27DB-BD31-4B8C-83A1-F6EECF244321}">
                <p14:modId xmlns:p14="http://schemas.microsoft.com/office/powerpoint/2010/main" val="2283364744"/>
              </p:ext>
            </p:extLst>
          </p:nvPr>
        </p:nvGraphicFramePr>
        <p:xfrm>
          <a:off x="812800" y="1828801"/>
          <a:ext cx="10769600" cy="453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2415604"/>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E46CD-8073-770C-9AC1-D098594C6A14}"/>
              </a:ext>
            </a:extLst>
          </p:cNvPr>
          <p:cNvSpPr>
            <a:spLocks noGrp="1"/>
          </p:cNvSpPr>
          <p:nvPr>
            <p:ph type="title"/>
          </p:nvPr>
        </p:nvSpPr>
        <p:spPr>
          <a:xfrm>
            <a:off x="812800" y="228600"/>
            <a:ext cx="10566400" cy="990600"/>
          </a:xfrm>
        </p:spPr>
        <p:txBody>
          <a:bodyPr wrap="square" anchor="b">
            <a:normAutofit/>
          </a:bodyPr>
          <a:lstStyle/>
          <a:p>
            <a:r>
              <a:rPr lang="en-US" dirty="0"/>
              <a:t>Split the Data into Training and Test Sets:</a:t>
            </a:r>
            <a:endParaRPr lang="en-IN" dirty="0"/>
          </a:p>
        </p:txBody>
      </p:sp>
      <p:pic>
        <p:nvPicPr>
          <p:cNvPr id="5" name="Content Placeholder 4">
            <a:extLst>
              <a:ext uri="{FF2B5EF4-FFF2-40B4-BE49-F238E27FC236}">
                <a16:creationId xmlns:a16="http://schemas.microsoft.com/office/drawing/2014/main" id="{7667F48E-3EC0-7E2B-38BA-077EA189B144}"/>
              </a:ext>
            </a:extLst>
          </p:cNvPr>
          <p:cNvPicPr>
            <a:picLocks noGrp="1" noChangeAspect="1"/>
          </p:cNvPicPr>
          <p:nvPr>
            <p:ph idx="1"/>
          </p:nvPr>
        </p:nvPicPr>
        <p:blipFill>
          <a:blip r:embed="rId2"/>
          <a:stretch>
            <a:fillRect/>
          </a:stretch>
        </p:blipFill>
        <p:spPr>
          <a:xfrm>
            <a:off x="812800" y="2021810"/>
            <a:ext cx="10769600" cy="4146294"/>
          </a:xfrm>
          <a:noFill/>
        </p:spPr>
      </p:pic>
    </p:spTree>
    <p:extLst>
      <p:ext uri="{BB962C8B-B14F-4D97-AF65-F5344CB8AC3E}">
        <p14:creationId xmlns:p14="http://schemas.microsoft.com/office/powerpoint/2010/main" val="3732201807"/>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7A59-B437-7952-0CBF-8059373E2587}"/>
              </a:ext>
            </a:extLst>
          </p:cNvPr>
          <p:cNvSpPr>
            <a:spLocks noGrp="1"/>
          </p:cNvSpPr>
          <p:nvPr>
            <p:ph type="title"/>
          </p:nvPr>
        </p:nvSpPr>
        <p:spPr>
          <a:xfrm>
            <a:off x="812800" y="228600"/>
            <a:ext cx="10566400" cy="990600"/>
          </a:xfrm>
        </p:spPr>
        <p:txBody>
          <a:bodyPr wrap="square" anchor="b">
            <a:normAutofit/>
          </a:bodyPr>
          <a:lstStyle/>
          <a:p>
            <a:r>
              <a:rPr lang="en-US" dirty="0"/>
              <a:t>Create and Fit the Linear Regression Model:</a:t>
            </a:r>
            <a:endParaRPr lang="en-IN" dirty="0"/>
          </a:p>
        </p:txBody>
      </p:sp>
      <p:pic>
        <p:nvPicPr>
          <p:cNvPr id="5" name="Content Placeholder 4">
            <a:extLst>
              <a:ext uri="{FF2B5EF4-FFF2-40B4-BE49-F238E27FC236}">
                <a16:creationId xmlns:a16="http://schemas.microsoft.com/office/drawing/2014/main" id="{A4C2C3EB-B8B2-B0CF-AEA1-87FFE034F47E}"/>
              </a:ext>
            </a:extLst>
          </p:cNvPr>
          <p:cNvPicPr>
            <a:picLocks noGrp="1" noChangeAspect="1"/>
          </p:cNvPicPr>
          <p:nvPr>
            <p:ph idx="1"/>
          </p:nvPr>
        </p:nvPicPr>
        <p:blipFill>
          <a:blip r:embed="rId2"/>
          <a:stretch>
            <a:fillRect/>
          </a:stretch>
        </p:blipFill>
        <p:spPr>
          <a:xfrm>
            <a:off x="812800" y="2667985"/>
            <a:ext cx="10769600" cy="2853945"/>
          </a:xfrm>
          <a:noFill/>
        </p:spPr>
      </p:pic>
    </p:spTree>
    <p:extLst>
      <p:ext uri="{BB962C8B-B14F-4D97-AF65-F5344CB8AC3E}">
        <p14:creationId xmlns:p14="http://schemas.microsoft.com/office/powerpoint/2010/main" val="4144408193"/>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2AEF9-3A02-CB2C-2887-002F84FC4A64}"/>
              </a:ext>
            </a:extLst>
          </p:cNvPr>
          <p:cNvSpPr>
            <a:spLocks noGrp="1"/>
          </p:cNvSpPr>
          <p:nvPr>
            <p:ph type="title"/>
          </p:nvPr>
        </p:nvSpPr>
        <p:spPr>
          <a:xfrm>
            <a:off x="812800" y="228600"/>
            <a:ext cx="10566400" cy="990600"/>
          </a:xfrm>
        </p:spPr>
        <p:txBody>
          <a:bodyPr wrap="square" anchor="b">
            <a:normAutofit/>
          </a:bodyPr>
          <a:lstStyle/>
          <a:p>
            <a:pPr>
              <a:lnSpc>
                <a:spcPct val="90000"/>
              </a:lnSpc>
            </a:pPr>
            <a:r>
              <a:rPr lang="en-US" sz="3300" b="0" i="0">
                <a:effectLst/>
              </a:rPr>
              <a:t>Make Predictions on the Test Set:</a:t>
            </a:r>
            <a:br>
              <a:rPr lang="en-US" sz="3300" b="0" i="0">
                <a:effectLst/>
              </a:rPr>
            </a:br>
            <a:r>
              <a:rPr lang="en-IN" sz="3300" b="0" i="0">
                <a:effectLst/>
              </a:rPr>
              <a:t>Print the Model Summary:</a:t>
            </a:r>
            <a:endParaRPr lang="en-IN" sz="3300"/>
          </a:p>
        </p:txBody>
      </p:sp>
      <p:pic>
        <p:nvPicPr>
          <p:cNvPr id="7" name="Content Placeholder 6">
            <a:extLst>
              <a:ext uri="{FF2B5EF4-FFF2-40B4-BE49-F238E27FC236}">
                <a16:creationId xmlns:a16="http://schemas.microsoft.com/office/drawing/2014/main" id="{4F560F81-A63E-26F7-C872-CC9E86BE0EE4}"/>
              </a:ext>
            </a:extLst>
          </p:cNvPr>
          <p:cNvPicPr>
            <a:picLocks noGrp="1" noChangeAspect="1"/>
          </p:cNvPicPr>
          <p:nvPr>
            <p:ph idx="1"/>
          </p:nvPr>
        </p:nvPicPr>
        <p:blipFill>
          <a:blip r:embed="rId2"/>
          <a:stretch>
            <a:fillRect/>
          </a:stretch>
        </p:blipFill>
        <p:spPr>
          <a:xfrm>
            <a:off x="1665285" y="1828801"/>
            <a:ext cx="9064629" cy="4532313"/>
          </a:xfrm>
          <a:noFill/>
        </p:spPr>
      </p:pic>
    </p:spTree>
    <p:extLst>
      <p:ext uri="{BB962C8B-B14F-4D97-AF65-F5344CB8AC3E}">
        <p14:creationId xmlns:p14="http://schemas.microsoft.com/office/powerpoint/2010/main" val="2314578458"/>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4DC65-65F1-F5F3-4679-7668A0956DAD}"/>
              </a:ext>
            </a:extLst>
          </p:cNvPr>
          <p:cNvSpPr>
            <a:spLocks noGrp="1"/>
          </p:cNvSpPr>
          <p:nvPr>
            <p:ph type="title"/>
          </p:nvPr>
        </p:nvSpPr>
        <p:spPr>
          <a:xfrm>
            <a:off x="812800" y="228600"/>
            <a:ext cx="10566400" cy="990600"/>
          </a:xfrm>
        </p:spPr>
        <p:txBody>
          <a:bodyPr wrap="square" anchor="b">
            <a:normAutofit/>
          </a:bodyPr>
          <a:lstStyle/>
          <a:p>
            <a:r>
              <a:rPr lang="en-US" b="0" i="0" dirty="0">
                <a:effectLst/>
              </a:rPr>
              <a:t>Calculate and Display Evaluation Metrics:</a:t>
            </a:r>
            <a:endParaRPr lang="en-IN" dirty="0"/>
          </a:p>
        </p:txBody>
      </p:sp>
      <p:pic>
        <p:nvPicPr>
          <p:cNvPr id="5" name="Picture 4">
            <a:extLst>
              <a:ext uri="{FF2B5EF4-FFF2-40B4-BE49-F238E27FC236}">
                <a16:creationId xmlns:a16="http://schemas.microsoft.com/office/drawing/2014/main" id="{8A2D2A58-E74B-721B-F4FD-1447E8136F37}"/>
              </a:ext>
            </a:extLst>
          </p:cNvPr>
          <p:cNvPicPr>
            <a:picLocks noChangeAspect="1"/>
          </p:cNvPicPr>
          <p:nvPr/>
        </p:nvPicPr>
        <p:blipFill>
          <a:blip r:embed="rId2"/>
          <a:stretch>
            <a:fillRect/>
          </a:stretch>
        </p:blipFill>
        <p:spPr>
          <a:xfrm>
            <a:off x="1186543" y="1328057"/>
            <a:ext cx="10192657" cy="5033057"/>
          </a:xfrm>
          <a:prstGeom prst="rect">
            <a:avLst/>
          </a:prstGeom>
          <a:noFill/>
        </p:spPr>
      </p:pic>
    </p:spTree>
    <p:extLst>
      <p:ext uri="{BB962C8B-B14F-4D97-AF65-F5344CB8AC3E}">
        <p14:creationId xmlns:p14="http://schemas.microsoft.com/office/powerpoint/2010/main" val="420628928"/>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59E7D-47A6-927E-963F-6F28417DDD6A}"/>
              </a:ext>
            </a:extLst>
          </p:cNvPr>
          <p:cNvSpPr>
            <a:spLocks noGrp="1"/>
          </p:cNvSpPr>
          <p:nvPr>
            <p:ph type="title"/>
          </p:nvPr>
        </p:nvSpPr>
        <p:spPr>
          <a:xfrm>
            <a:off x="812800" y="228600"/>
            <a:ext cx="10566400" cy="990600"/>
          </a:xfrm>
        </p:spPr>
        <p:txBody>
          <a:bodyPr wrap="square" anchor="b">
            <a:normAutofit/>
          </a:bodyPr>
          <a:lstStyle/>
          <a:p>
            <a:r>
              <a:rPr lang="en-US" b="0" i="0">
                <a:effectLst/>
              </a:rPr>
              <a:t>Plot the Scatter Plot and Regression Line</a:t>
            </a:r>
            <a:endParaRPr lang="en-IN" dirty="0"/>
          </a:p>
        </p:txBody>
      </p:sp>
      <p:pic>
        <p:nvPicPr>
          <p:cNvPr id="5" name="Content Placeholder 4">
            <a:extLst>
              <a:ext uri="{FF2B5EF4-FFF2-40B4-BE49-F238E27FC236}">
                <a16:creationId xmlns:a16="http://schemas.microsoft.com/office/drawing/2014/main" id="{6D25F4E7-AEA9-A134-F328-5C0BA480C739}"/>
              </a:ext>
            </a:extLst>
          </p:cNvPr>
          <p:cNvPicPr>
            <a:picLocks noGrp="1" noChangeAspect="1"/>
          </p:cNvPicPr>
          <p:nvPr>
            <p:ph idx="1"/>
          </p:nvPr>
        </p:nvPicPr>
        <p:blipFill rotWithShape="1">
          <a:blip r:embed="rId2"/>
          <a:srcRect t="21702" b="6665"/>
          <a:stretch/>
        </p:blipFill>
        <p:spPr>
          <a:xfrm>
            <a:off x="812800" y="1828801"/>
            <a:ext cx="10769600" cy="4532313"/>
          </a:xfrm>
          <a:noFill/>
        </p:spPr>
      </p:pic>
    </p:spTree>
    <p:extLst>
      <p:ext uri="{BB962C8B-B14F-4D97-AF65-F5344CB8AC3E}">
        <p14:creationId xmlns:p14="http://schemas.microsoft.com/office/powerpoint/2010/main" val="165185692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a:extLst>
              <a:ext uri="{FF2B5EF4-FFF2-40B4-BE49-F238E27FC236}">
                <a16:creationId xmlns:a16="http://schemas.microsoft.com/office/drawing/2014/main" id="{F6E454B4-1696-C617-D06B-2FD2B821B295}"/>
              </a:ext>
            </a:extLst>
          </p:cNvPr>
          <p:cNvSpPr>
            <a:spLocks noGrp="1" noChangeArrowheads="1"/>
          </p:cNvSpPr>
          <p:nvPr>
            <p:ph type="title"/>
          </p:nvPr>
        </p:nvSpPr>
        <p:spPr>
          <a:xfrm>
            <a:off x="609601" y="2266950"/>
            <a:ext cx="4011084" cy="1162050"/>
          </a:xfrm>
        </p:spPr>
        <p:txBody>
          <a:bodyPr vert="horz" wrap="square" lIns="85342" tIns="42672" rIns="85342" bIns="42672" numCol="1" anchor="b" anchorCtr="0" compatLnSpc="1">
            <a:prstTxWarp prst="textNoShape">
              <a:avLst/>
            </a:prstTxWarp>
            <a:normAutofit/>
          </a:bodyPr>
          <a:lstStyle/>
          <a:p>
            <a:r>
              <a:rPr lang="en-US" altLang="en-US" sz="2800" b="1" dirty="0">
                <a:latin typeface="+mj-lt"/>
                <a:ea typeface="+mj-ea"/>
                <a:cs typeface="+mj-cs"/>
              </a:rPr>
              <a:t>Correlation Coefficient</a:t>
            </a:r>
          </a:p>
        </p:txBody>
      </p:sp>
      <p:sp>
        <p:nvSpPr>
          <p:cNvPr id="12294" name="Text Box 4">
            <a:extLst>
              <a:ext uri="{FF2B5EF4-FFF2-40B4-BE49-F238E27FC236}">
                <a16:creationId xmlns:a16="http://schemas.microsoft.com/office/drawing/2014/main" id="{250A878D-0A28-A9A9-DDFE-5472C9720267}"/>
              </a:ext>
            </a:extLst>
          </p:cNvPr>
          <p:cNvSpPr txBox="1">
            <a:spLocks noChangeArrowheads="1"/>
          </p:cNvSpPr>
          <p:nvPr/>
        </p:nvSpPr>
        <p:spPr bwMode="auto">
          <a:xfrm>
            <a:off x="609601" y="1435101"/>
            <a:ext cx="4011084" cy="469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342" tIns="42672" rIns="85342" bIns="42672" numCol="1" anchor="t" anchorCtr="0" compatLnSpc="1">
            <a:prstTxWarp prst="textNoShape">
              <a:avLst/>
            </a:prstTxWarp>
            <a:norm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defTabSz="852488" eaLnBrk="0" fontAlgn="base" hangingPunct="0">
              <a:spcBef>
                <a:spcPct val="20000"/>
              </a:spcBef>
              <a:spcAft>
                <a:spcPct val="0"/>
              </a:spcAft>
              <a:buClr>
                <a:srgbClr val="FEA402"/>
              </a:buClr>
              <a:buSzPct val="60000"/>
            </a:pPr>
            <a:endParaRPr lang="en-US" altLang="en-US" sz="1400" i="1" dirty="0">
              <a:solidFill>
                <a:srgbClr val="FFFFFF"/>
              </a:solidFill>
              <a:latin typeface="+mn-lt"/>
              <a:ea typeface="+mn-ea"/>
              <a:cs typeface="+mn-cs"/>
            </a:endParaRPr>
          </a:p>
        </p:txBody>
      </p:sp>
      <p:graphicFrame>
        <p:nvGraphicFramePr>
          <p:cNvPr id="12296" name="Rectangle 3">
            <a:extLst>
              <a:ext uri="{FF2B5EF4-FFF2-40B4-BE49-F238E27FC236}">
                <a16:creationId xmlns:a16="http://schemas.microsoft.com/office/drawing/2014/main" id="{EC26CF61-B2B8-A15B-84AE-FCCF41FB09DB}"/>
              </a:ext>
            </a:extLst>
          </p:cNvPr>
          <p:cNvGraphicFramePr>
            <a:graphicFrameLocks noGrp="1"/>
          </p:cNvGraphicFramePr>
          <p:nvPr>
            <p:ph idx="1"/>
            <p:extLst>
              <p:ext uri="{D42A27DB-BD31-4B8C-83A1-F6EECF244321}">
                <p14:modId xmlns:p14="http://schemas.microsoft.com/office/powerpoint/2010/main" val="936908113"/>
              </p:ext>
            </p:extLst>
          </p:nvPr>
        </p:nvGraphicFramePr>
        <p:xfrm>
          <a:off x="4766733" y="273051"/>
          <a:ext cx="6815667"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1533517"/>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2795-9903-2579-A750-18876C6C11A3}"/>
              </a:ext>
            </a:extLst>
          </p:cNvPr>
          <p:cNvSpPr>
            <a:spLocks noGrp="1"/>
          </p:cNvSpPr>
          <p:nvPr>
            <p:ph type="title"/>
          </p:nvPr>
        </p:nvSpPr>
        <p:spPr/>
        <p:txBody>
          <a:bodyPr/>
          <a:lstStyle/>
          <a:p>
            <a:r>
              <a:rPr lang="en-IN" dirty="0"/>
              <a:t>Results from the above code</a:t>
            </a:r>
          </a:p>
        </p:txBody>
      </p:sp>
      <p:sp>
        <p:nvSpPr>
          <p:cNvPr id="3" name="Content Placeholder 2">
            <a:extLst>
              <a:ext uri="{FF2B5EF4-FFF2-40B4-BE49-F238E27FC236}">
                <a16:creationId xmlns:a16="http://schemas.microsoft.com/office/drawing/2014/main" id="{1FE7BC67-3274-5F67-8336-4EA91A1F8CB9}"/>
              </a:ext>
            </a:extLst>
          </p:cNvPr>
          <p:cNvSpPr>
            <a:spLocks noGrp="1"/>
          </p:cNvSpPr>
          <p:nvPr>
            <p:ph idx="1"/>
          </p:nvPr>
        </p:nvSpPr>
        <p:spPr/>
        <p:txBody>
          <a:bodyPr/>
          <a:lstStyle/>
          <a:p>
            <a:pPr marL="0" indent="0">
              <a:buNone/>
            </a:pPr>
            <a:r>
              <a:rPr lang="en-IN" b="0" i="0" dirty="0">
                <a:solidFill>
                  <a:schemeClr val="bg1"/>
                </a:solidFill>
                <a:effectLst/>
                <a:latin typeface="Courier New" panose="02070309020205020404" pitchFamily="49" charset="0"/>
              </a:rPr>
              <a:t>=== Model Summary === </a:t>
            </a:r>
          </a:p>
          <a:p>
            <a:pPr marL="0" indent="0">
              <a:buNone/>
            </a:pPr>
            <a:r>
              <a:rPr lang="en-IN" b="0" i="0" dirty="0">
                <a:solidFill>
                  <a:schemeClr val="bg1"/>
                </a:solidFill>
                <a:effectLst/>
                <a:latin typeface="Courier New" panose="02070309020205020404" pitchFamily="49" charset="0"/>
              </a:rPr>
              <a:t>Intercept: 25321.583011776813 </a:t>
            </a:r>
          </a:p>
          <a:p>
            <a:pPr marL="0" indent="0">
              <a:buNone/>
            </a:pPr>
            <a:r>
              <a:rPr lang="en-IN" b="0" i="0" dirty="0">
                <a:solidFill>
                  <a:schemeClr val="bg1"/>
                </a:solidFill>
                <a:effectLst/>
                <a:latin typeface="Courier New" panose="02070309020205020404" pitchFamily="49" charset="0"/>
              </a:rPr>
              <a:t>Coefficient: 9423.815323030976 </a:t>
            </a:r>
          </a:p>
          <a:p>
            <a:pPr marL="0" indent="0">
              <a:buNone/>
            </a:pPr>
            <a:r>
              <a:rPr lang="en-IN" b="0" i="0" dirty="0">
                <a:solidFill>
                  <a:schemeClr val="bg1"/>
                </a:solidFill>
                <a:effectLst/>
                <a:latin typeface="Courier New" panose="02070309020205020404" pitchFamily="49" charset="0"/>
              </a:rPr>
              <a:t>=== Evaluation Metrics === </a:t>
            </a:r>
          </a:p>
          <a:p>
            <a:pPr marL="0" indent="0">
              <a:buNone/>
            </a:pPr>
            <a:r>
              <a:rPr lang="en-IN" b="0" i="0" dirty="0">
                <a:solidFill>
                  <a:schemeClr val="bg1"/>
                </a:solidFill>
                <a:effectLst/>
                <a:latin typeface="Courier New" panose="02070309020205020404" pitchFamily="49" charset="0"/>
              </a:rPr>
              <a:t>Mean Squared Error (MSE): 49830096.85590839 Root Mean Squared Error (RMSE): 7059.04362190151 Mean Absolute Error (MAE): 6286.453830757749</a:t>
            </a:r>
          </a:p>
          <a:p>
            <a:pPr marL="0" indent="0">
              <a:buNone/>
            </a:pPr>
            <a:r>
              <a:rPr lang="en-IN" b="0" i="0" dirty="0">
                <a:solidFill>
                  <a:schemeClr val="bg1"/>
                </a:solidFill>
                <a:effectLst/>
                <a:latin typeface="Courier New" panose="02070309020205020404" pitchFamily="49" charset="0"/>
              </a:rPr>
              <a:t>R-squared (R2): 0.9024461774180497</a:t>
            </a:r>
            <a:endParaRPr lang="en-IN" dirty="0">
              <a:solidFill>
                <a:schemeClr val="bg1"/>
              </a:solidFill>
            </a:endParaRPr>
          </a:p>
        </p:txBody>
      </p:sp>
    </p:spTree>
    <p:extLst>
      <p:ext uri="{BB962C8B-B14F-4D97-AF65-F5344CB8AC3E}">
        <p14:creationId xmlns:p14="http://schemas.microsoft.com/office/powerpoint/2010/main" val="2467704272"/>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DB1F-B4C4-D2FD-CDDB-DF44F31A9AAC}"/>
              </a:ext>
            </a:extLst>
          </p:cNvPr>
          <p:cNvSpPr>
            <a:spLocks noGrp="1"/>
          </p:cNvSpPr>
          <p:nvPr>
            <p:ph type="title"/>
          </p:nvPr>
        </p:nvSpPr>
        <p:spPr>
          <a:xfrm>
            <a:off x="812800" y="228600"/>
            <a:ext cx="10566400" cy="990600"/>
          </a:xfrm>
        </p:spPr>
        <p:txBody>
          <a:bodyPr wrap="square" anchor="b">
            <a:normAutofit/>
          </a:bodyPr>
          <a:lstStyle/>
          <a:p>
            <a:r>
              <a:rPr lang="en-IN" dirty="0"/>
              <a:t>Result of using scatter Plot</a:t>
            </a:r>
          </a:p>
        </p:txBody>
      </p:sp>
      <p:pic>
        <p:nvPicPr>
          <p:cNvPr id="2050" name="Picture 2">
            <a:extLst>
              <a:ext uri="{FF2B5EF4-FFF2-40B4-BE49-F238E27FC236}">
                <a16:creationId xmlns:a16="http://schemas.microsoft.com/office/drawing/2014/main" id="{FE038DDE-2365-01B7-BE3D-6CBF359CBE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31571" y="1308531"/>
            <a:ext cx="7728857" cy="5400926"/>
          </a:xfrm>
          <a:prstGeom prst="rect">
            <a:avLst/>
          </a:prstGeom>
          <a:solidFill>
            <a:srgbClr val="FFFFFF"/>
          </a:solidFill>
        </p:spPr>
      </p:pic>
    </p:spTree>
    <p:extLst>
      <p:ext uri="{BB962C8B-B14F-4D97-AF65-F5344CB8AC3E}">
        <p14:creationId xmlns:p14="http://schemas.microsoft.com/office/powerpoint/2010/main" val="950311263"/>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00DE5-AE72-CBFF-1D73-0D5D7ABAEF7A}"/>
              </a:ext>
            </a:extLst>
          </p:cNvPr>
          <p:cNvSpPr>
            <a:spLocks noGrp="1"/>
          </p:cNvSpPr>
          <p:nvPr>
            <p:ph type="title"/>
          </p:nvPr>
        </p:nvSpPr>
        <p:spPr>
          <a:xfrm>
            <a:off x="812800" y="228600"/>
            <a:ext cx="10566400" cy="990600"/>
          </a:xfrm>
        </p:spPr>
        <p:txBody>
          <a:bodyPr wrap="square" anchor="b">
            <a:normAutofit fontScale="90000"/>
          </a:bodyPr>
          <a:lstStyle/>
          <a:p>
            <a:r>
              <a:rPr lang="en-IN" dirty="0"/>
              <a:t>A basic example for multiple regression using Python</a:t>
            </a:r>
          </a:p>
        </p:txBody>
      </p:sp>
      <p:pic>
        <p:nvPicPr>
          <p:cNvPr id="5" name="Content Placeholder 4">
            <a:extLst>
              <a:ext uri="{FF2B5EF4-FFF2-40B4-BE49-F238E27FC236}">
                <a16:creationId xmlns:a16="http://schemas.microsoft.com/office/drawing/2014/main" id="{AE08B494-55E7-3293-8D84-AD4A28D5FC6F}"/>
              </a:ext>
            </a:extLst>
          </p:cNvPr>
          <p:cNvPicPr>
            <a:picLocks noGrp="1" noChangeAspect="1"/>
          </p:cNvPicPr>
          <p:nvPr>
            <p:ph idx="1"/>
          </p:nvPr>
        </p:nvPicPr>
        <p:blipFill>
          <a:blip r:embed="rId2"/>
          <a:stretch>
            <a:fillRect/>
          </a:stretch>
        </p:blipFill>
        <p:spPr>
          <a:xfrm>
            <a:off x="2697745" y="1828801"/>
            <a:ext cx="6999710" cy="4532313"/>
          </a:xfrm>
          <a:noFill/>
        </p:spPr>
      </p:pic>
    </p:spTree>
    <p:extLst>
      <p:ext uri="{BB962C8B-B14F-4D97-AF65-F5344CB8AC3E}">
        <p14:creationId xmlns:p14="http://schemas.microsoft.com/office/powerpoint/2010/main" val="3448479814"/>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F6E15-56CC-996E-BA88-B951EE324BF8}"/>
              </a:ext>
            </a:extLst>
          </p:cNvPr>
          <p:cNvSpPr>
            <a:spLocks noGrp="1"/>
          </p:cNvSpPr>
          <p:nvPr>
            <p:ph type="title"/>
          </p:nvPr>
        </p:nvSpPr>
        <p:spPr>
          <a:xfrm>
            <a:off x="812800" y="228600"/>
            <a:ext cx="10566400" cy="990600"/>
          </a:xfrm>
        </p:spPr>
        <p:txBody>
          <a:bodyPr wrap="square" anchor="b">
            <a:normAutofit/>
          </a:bodyPr>
          <a:lstStyle/>
          <a:p>
            <a:r>
              <a:rPr lang="en-IN" dirty="0"/>
              <a:t>Importing the necessary lib</a:t>
            </a:r>
          </a:p>
        </p:txBody>
      </p:sp>
      <p:pic>
        <p:nvPicPr>
          <p:cNvPr id="5" name="Content Placeholder 4">
            <a:extLst>
              <a:ext uri="{FF2B5EF4-FFF2-40B4-BE49-F238E27FC236}">
                <a16:creationId xmlns:a16="http://schemas.microsoft.com/office/drawing/2014/main" id="{A21EBE7D-5522-FA36-5585-F5FC0F17B46B}"/>
              </a:ext>
            </a:extLst>
          </p:cNvPr>
          <p:cNvPicPr>
            <a:picLocks noGrp="1" noChangeAspect="1"/>
          </p:cNvPicPr>
          <p:nvPr>
            <p:ph idx="1"/>
          </p:nvPr>
        </p:nvPicPr>
        <p:blipFill>
          <a:blip r:embed="rId2"/>
          <a:stretch>
            <a:fillRect/>
          </a:stretch>
        </p:blipFill>
        <p:spPr>
          <a:xfrm>
            <a:off x="1687836" y="1828801"/>
            <a:ext cx="9019527" cy="4532313"/>
          </a:xfrm>
          <a:noFill/>
        </p:spPr>
      </p:pic>
    </p:spTree>
    <p:extLst>
      <p:ext uri="{BB962C8B-B14F-4D97-AF65-F5344CB8AC3E}">
        <p14:creationId xmlns:p14="http://schemas.microsoft.com/office/powerpoint/2010/main" val="3250397570"/>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A0B9-B6DA-E16A-29E8-E66463876A82}"/>
              </a:ext>
            </a:extLst>
          </p:cNvPr>
          <p:cNvSpPr>
            <a:spLocks noGrp="1"/>
          </p:cNvSpPr>
          <p:nvPr>
            <p:ph type="title"/>
          </p:nvPr>
        </p:nvSpPr>
        <p:spPr>
          <a:xfrm>
            <a:off x="812800" y="228600"/>
            <a:ext cx="10566400" cy="990600"/>
          </a:xfrm>
        </p:spPr>
        <p:txBody>
          <a:bodyPr wrap="square" anchor="b">
            <a:normAutofit/>
          </a:bodyPr>
          <a:lstStyle/>
          <a:p>
            <a:pPr>
              <a:lnSpc>
                <a:spcPct val="90000"/>
              </a:lnSpc>
            </a:pPr>
            <a:r>
              <a:rPr lang="en-US" sz="3300" b="0" i="0" dirty="0">
                <a:effectLst/>
              </a:rPr>
              <a:t>Split the Data into Independent and Dependent Variables</a:t>
            </a:r>
            <a:endParaRPr lang="en-IN" sz="3300" dirty="0"/>
          </a:p>
        </p:txBody>
      </p:sp>
      <p:pic>
        <p:nvPicPr>
          <p:cNvPr id="5" name="Content Placeholder 4">
            <a:extLst>
              <a:ext uri="{FF2B5EF4-FFF2-40B4-BE49-F238E27FC236}">
                <a16:creationId xmlns:a16="http://schemas.microsoft.com/office/drawing/2014/main" id="{8D499BAE-FB88-CCFA-D4C8-B3FA28F1BCB5}"/>
              </a:ext>
            </a:extLst>
          </p:cNvPr>
          <p:cNvPicPr>
            <a:picLocks noGrp="1" noChangeAspect="1"/>
          </p:cNvPicPr>
          <p:nvPr>
            <p:ph idx="1"/>
          </p:nvPr>
        </p:nvPicPr>
        <p:blipFill>
          <a:blip r:embed="rId2"/>
          <a:stretch>
            <a:fillRect/>
          </a:stretch>
        </p:blipFill>
        <p:spPr>
          <a:xfrm>
            <a:off x="812800" y="2600676"/>
            <a:ext cx="10769600" cy="2988562"/>
          </a:xfrm>
          <a:noFill/>
        </p:spPr>
      </p:pic>
    </p:spTree>
    <p:extLst>
      <p:ext uri="{BB962C8B-B14F-4D97-AF65-F5344CB8AC3E}">
        <p14:creationId xmlns:p14="http://schemas.microsoft.com/office/powerpoint/2010/main" val="1962342281"/>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49229-15B2-E8BF-4C79-AC9663C26B4B}"/>
              </a:ext>
            </a:extLst>
          </p:cNvPr>
          <p:cNvSpPr>
            <a:spLocks noGrp="1"/>
          </p:cNvSpPr>
          <p:nvPr>
            <p:ph type="title"/>
          </p:nvPr>
        </p:nvSpPr>
        <p:spPr>
          <a:xfrm>
            <a:off x="812800" y="228600"/>
            <a:ext cx="10566400" cy="990600"/>
          </a:xfrm>
        </p:spPr>
        <p:txBody>
          <a:bodyPr wrap="square" anchor="b">
            <a:normAutofit/>
          </a:bodyPr>
          <a:lstStyle/>
          <a:p>
            <a:pPr>
              <a:lnSpc>
                <a:spcPct val="90000"/>
              </a:lnSpc>
            </a:pPr>
            <a:r>
              <a:rPr lang="en-US" sz="3300" b="0" i="0">
                <a:effectLst/>
              </a:rPr>
              <a:t>Split the Data into Training and Test Sets:</a:t>
            </a:r>
            <a:br>
              <a:rPr lang="en-US" sz="3300" b="0" i="0">
                <a:effectLst/>
              </a:rPr>
            </a:br>
            <a:r>
              <a:rPr lang="en-US" sz="3300" b="0" i="0">
                <a:effectLst/>
              </a:rPr>
              <a:t>Create and Fit the Linear Regression Model:</a:t>
            </a:r>
            <a:endParaRPr lang="en-IN" sz="3300"/>
          </a:p>
        </p:txBody>
      </p:sp>
      <p:pic>
        <p:nvPicPr>
          <p:cNvPr id="5" name="Content Placeholder 4">
            <a:extLst>
              <a:ext uri="{FF2B5EF4-FFF2-40B4-BE49-F238E27FC236}">
                <a16:creationId xmlns:a16="http://schemas.microsoft.com/office/drawing/2014/main" id="{C9CAABC7-E673-7CE4-9E11-651F1E8E6995}"/>
              </a:ext>
            </a:extLst>
          </p:cNvPr>
          <p:cNvPicPr>
            <a:picLocks noGrp="1" noChangeAspect="1"/>
          </p:cNvPicPr>
          <p:nvPr>
            <p:ph idx="1"/>
          </p:nvPr>
        </p:nvPicPr>
        <p:blipFill>
          <a:blip r:embed="rId2"/>
          <a:stretch>
            <a:fillRect/>
          </a:stretch>
        </p:blipFill>
        <p:spPr>
          <a:xfrm>
            <a:off x="990601" y="1828801"/>
            <a:ext cx="10265228" cy="4532313"/>
          </a:xfrm>
          <a:noFill/>
        </p:spPr>
      </p:pic>
    </p:spTree>
    <p:extLst>
      <p:ext uri="{BB962C8B-B14F-4D97-AF65-F5344CB8AC3E}">
        <p14:creationId xmlns:p14="http://schemas.microsoft.com/office/powerpoint/2010/main" val="742138253"/>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D7398-086B-A3E4-DA00-E846A94533A8}"/>
              </a:ext>
            </a:extLst>
          </p:cNvPr>
          <p:cNvSpPr>
            <a:spLocks noGrp="1"/>
          </p:cNvSpPr>
          <p:nvPr>
            <p:ph type="title"/>
          </p:nvPr>
        </p:nvSpPr>
        <p:spPr>
          <a:xfrm>
            <a:off x="812800" y="228600"/>
            <a:ext cx="10566400" cy="990600"/>
          </a:xfrm>
        </p:spPr>
        <p:txBody>
          <a:bodyPr wrap="square" anchor="b">
            <a:normAutofit/>
          </a:bodyPr>
          <a:lstStyle/>
          <a:p>
            <a:pPr>
              <a:lnSpc>
                <a:spcPct val="90000"/>
              </a:lnSpc>
            </a:pPr>
            <a:r>
              <a:rPr lang="en-US" sz="3300" b="0" i="0">
                <a:effectLst/>
              </a:rPr>
              <a:t>Make Predictions on the Test Set:</a:t>
            </a:r>
            <a:br>
              <a:rPr lang="en-US" sz="3300" b="0" i="0">
                <a:effectLst/>
              </a:rPr>
            </a:br>
            <a:r>
              <a:rPr lang="en-US" sz="3300" b="0" i="0">
                <a:effectLst/>
              </a:rPr>
              <a:t>Print the Model Coefficients and Evaluation Metrics:</a:t>
            </a:r>
            <a:endParaRPr lang="en-IN" sz="3300"/>
          </a:p>
        </p:txBody>
      </p:sp>
      <p:pic>
        <p:nvPicPr>
          <p:cNvPr id="5" name="Picture 4">
            <a:extLst>
              <a:ext uri="{FF2B5EF4-FFF2-40B4-BE49-F238E27FC236}">
                <a16:creationId xmlns:a16="http://schemas.microsoft.com/office/drawing/2014/main" id="{3ACA3999-132C-664F-6C53-DE647DEC4644}"/>
              </a:ext>
            </a:extLst>
          </p:cNvPr>
          <p:cNvPicPr>
            <a:picLocks noChangeAspect="1"/>
          </p:cNvPicPr>
          <p:nvPr/>
        </p:nvPicPr>
        <p:blipFill>
          <a:blip r:embed="rId2"/>
          <a:stretch>
            <a:fillRect/>
          </a:stretch>
        </p:blipFill>
        <p:spPr>
          <a:xfrm>
            <a:off x="990600" y="1828801"/>
            <a:ext cx="10156371" cy="4532313"/>
          </a:xfrm>
          <a:prstGeom prst="rect">
            <a:avLst/>
          </a:prstGeom>
          <a:noFill/>
        </p:spPr>
      </p:pic>
    </p:spTree>
    <p:extLst>
      <p:ext uri="{BB962C8B-B14F-4D97-AF65-F5344CB8AC3E}">
        <p14:creationId xmlns:p14="http://schemas.microsoft.com/office/powerpoint/2010/main" val="3607380722"/>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23076-7E3A-C366-F688-88217943FCA0}"/>
              </a:ext>
            </a:extLst>
          </p:cNvPr>
          <p:cNvSpPr>
            <a:spLocks noGrp="1"/>
          </p:cNvSpPr>
          <p:nvPr>
            <p:ph type="title"/>
          </p:nvPr>
        </p:nvSpPr>
        <p:spPr>
          <a:xfrm>
            <a:off x="812800" y="228600"/>
            <a:ext cx="10566400" cy="990600"/>
          </a:xfrm>
        </p:spPr>
        <p:txBody>
          <a:bodyPr wrap="square" anchor="b">
            <a:normAutofit/>
          </a:bodyPr>
          <a:lstStyle/>
          <a:p>
            <a:r>
              <a:rPr lang="en-US" b="0" i="0" dirty="0">
                <a:effectLst/>
              </a:rPr>
              <a:t>Visualize the Actual vs Predicted Values:</a:t>
            </a:r>
            <a:endParaRPr lang="en-IN" dirty="0"/>
          </a:p>
        </p:txBody>
      </p:sp>
      <p:pic>
        <p:nvPicPr>
          <p:cNvPr id="5" name="Content Placeholder 4">
            <a:extLst>
              <a:ext uri="{FF2B5EF4-FFF2-40B4-BE49-F238E27FC236}">
                <a16:creationId xmlns:a16="http://schemas.microsoft.com/office/drawing/2014/main" id="{521DF04C-DC3A-8C59-13E9-22B945D88E2C}"/>
              </a:ext>
            </a:extLst>
          </p:cNvPr>
          <p:cNvPicPr>
            <a:picLocks noGrp="1" noChangeAspect="1"/>
          </p:cNvPicPr>
          <p:nvPr>
            <p:ph idx="1"/>
          </p:nvPr>
        </p:nvPicPr>
        <p:blipFill>
          <a:blip r:embed="rId2"/>
          <a:stretch>
            <a:fillRect/>
          </a:stretch>
        </p:blipFill>
        <p:spPr>
          <a:xfrm>
            <a:off x="2114433" y="1828801"/>
            <a:ext cx="8166333" cy="4532313"/>
          </a:xfrm>
          <a:noFill/>
        </p:spPr>
      </p:pic>
    </p:spTree>
    <p:extLst>
      <p:ext uri="{BB962C8B-B14F-4D97-AF65-F5344CB8AC3E}">
        <p14:creationId xmlns:p14="http://schemas.microsoft.com/office/powerpoint/2010/main" val="1011173904"/>
      </p:ext>
    </p:extLst>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2795-9903-2579-A750-18876C6C11A3}"/>
              </a:ext>
            </a:extLst>
          </p:cNvPr>
          <p:cNvSpPr>
            <a:spLocks noGrp="1"/>
          </p:cNvSpPr>
          <p:nvPr>
            <p:ph type="title"/>
          </p:nvPr>
        </p:nvSpPr>
        <p:spPr/>
        <p:txBody>
          <a:bodyPr/>
          <a:lstStyle/>
          <a:p>
            <a:r>
              <a:rPr lang="en-IN" dirty="0"/>
              <a:t>Results from the above code</a:t>
            </a:r>
          </a:p>
        </p:txBody>
      </p:sp>
      <p:sp>
        <p:nvSpPr>
          <p:cNvPr id="3" name="Content Placeholder 2">
            <a:extLst>
              <a:ext uri="{FF2B5EF4-FFF2-40B4-BE49-F238E27FC236}">
                <a16:creationId xmlns:a16="http://schemas.microsoft.com/office/drawing/2014/main" id="{1FE7BC67-3274-5F67-8336-4EA91A1F8CB9}"/>
              </a:ext>
            </a:extLst>
          </p:cNvPr>
          <p:cNvSpPr>
            <a:spLocks noGrp="1"/>
          </p:cNvSpPr>
          <p:nvPr>
            <p:ph idx="1"/>
          </p:nvPr>
        </p:nvSpPr>
        <p:spPr/>
        <p:txBody>
          <a:bodyPr/>
          <a:lstStyle/>
          <a:p>
            <a:pPr marL="0" indent="0">
              <a:buNone/>
            </a:pPr>
            <a:r>
              <a:rPr lang="en-IN" dirty="0">
                <a:solidFill>
                  <a:schemeClr val="bg1"/>
                </a:solidFill>
              </a:rPr>
              <a:t>=== Model Coefficients ===</a:t>
            </a:r>
          </a:p>
          <a:p>
            <a:pPr marL="0" indent="0">
              <a:buNone/>
            </a:pPr>
            <a:r>
              <a:rPr lang="en-IN" dirty="0">
                <a:solidFill>
                  <a:schemeClr val="bg1"/>
                </a:solidFill>
              </a:rPr>
              <a:t>        Feature  Coefficient</a:t>
            </a:r>
          </a:p>
          <a:p>
            <a:pPr marL="0" indent="0">
              <a:buNone/>
            </a:pPr>
            <a:r>
              <a:rPr lang="en-IN" dirty="0" err="1">
                <a:solidFill>
                  <a:schemeClr val="bg1"/>
                </a:solidFill>
              </a:rPr>
              <a:t>YearsExperience</a:t>
            </a:r>
            <a:r>
              <a:rPr lang="en-IN" dirty="0">
                <a:solidFill>
                  <a:schemeClr val="bg1"/>
                </a:solidFill>
              </a:rPr>
              <a:t>  9398.878807</a:t>
            </a:r>
          </a:p>
          <a:p>
            <a:pPr marL="0" indent="0">
              <a:buNone/>
            </a:pPr>
            <a:r>
              <a:rPr lang="en-IN" dirty="0">
                <a:solidFill>
                  <a:schemeClr val="bg1"/>
                </a:solidFill>
              </a:rPr>
              <a:t> </a:t>
            </a:r>
            <a:r>
              <a:rPr lang="en-IN" dirty="0" err="1">
                <a:solidFill>
                  <a:schemeClr val="bg1"/>
                </a:solidFill>
              </a:rPr>
              <a:t>EducationLevel</a:t>
            </a:r>
            <a:r>
              <a:rPr lang="en-IN" dirty="0">
                <a:solidFill>
                  <a:schemeClr val="bg1"/>
                </a:solidFill>
              </a:rPr>
              <a:t> -1219.143193</a:t>
            </a:r>
          </a:p>
          <a:p>
            <a:pPr marL="0" indent="0">
              <a:buNone/>
            </a:pPr>
            <a:r>
              <a:rPr lang="en-IN" dirty="0">
                <a:solidFill>
                  <a:schemeClr val="bg1"/>
                </a:solidFill>
              </a:rPr>
              <a:t>=== Evaluation Metrics ===</a:t>
            </a:r>
          </a:p>
          <a:p>
            <a:pPr marL="0" indent="0">
              <a:buNone/>
            </a:pPr>
            <a:r>
              <a:rPr lang="en-IN" dirty="0">
                <a:solidFill>
                  <a:schemeClr val="bg1"/>
                </a:solidFill>
              </a:rPr>
              <a:t>Mean Squared Error (MSE): 46471865.40</a:t>
            </a:r>
          </a:p>
          <a:p>
            <a:pPr marL="0" indent="0">
              <a:buNone/>
            </a:pPr>
            <a:r>
              <a:rPr lang="en-IN" dirty="0">
                <a:solidFill>
                  <a:schemeClr val="bg1"/>
                </a:solidFill>
              </a:rPr>
              <a:t>Root Mean Squared Error (RMSE): 6817.03</a:t>
            </a:r>
          </a:p>
          <a:p>
            <a:pPr marL="0" indent="0">
              <a:buNone/>
            </a:pPr>
            <a:r>
              <a:rPr lang="en-IN" dirty="0">
                <a:solidFill>
                  <a:schemeClr val="bg1"/>
                </a:solidFill>
              </a:rPr>
              <a:t>R-squared (R2): 0.91</a:t>
            </a:r>
          </a:p>
        </p:txBody>
      </p:sp>
    </p:spTree>
    <p:extLst>
      <p:ext uri="{BB962C8B-B14F-4D97-AF65-F5344CB8AC3E}">
        <p14:creationId xmlns:p14="http://schemas.microsoft.com/office/powerpoint/2010/main" val="1826782150"/>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DB1F-B4C4-D2FD-CDDB-DF44F31A9AAC}"/>
              </a:ext>
            </a:extLst>
          </p:cNvPr>
          <p:cNvSpPr>
            <a:spLocks noGrp="1"/>
          </p:cNvSpPr>
          <p:nvPr>
            <p:ph type="title"/>
          </p:nvPr>
        </p:nvSpPr>
        <p:spPr>
          <a:xfrm>
            <a:off x="812800" y="228600"/>
            <a:ext cx="10566400" cy="990600"/>
          </a:xfrm>
        </p:spPr>
        <p:txBody>
          <a:bodyPr wrap="square" anchor="b">
            <a:normAutofit/>
          </a:bodyPr>
          <a:lstStyle/>
          <a:p>
            <a:r>
              <a:rPr lang="en-IN" dirty="0"/>
              <a:t>Result of using scatter Plot</a:t>
            </a:r>
          </a:p>
        </p:txBody>
      </p:sp>
      <p:pic>
        <p:nvPicPr>
          <p:cNvPr id="4098" name="Picture 2">
            <a:extLst>
              <a:ext uri="{FF2B5EF4-FFF2-40B4-BE49-F238E27FC236}">
                <a16:creationId xmlns:a16="http://schemas.microsoft.com/office/drawing/2014/main" id="{1A3BD989-0BF0-6735-CC17-C9D8DEAB84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61457" y="1828801"/>
            <a:ext cx="8360229" cy="4532313"/>
          </a:xfrm>
          <a:prstGeom prst="rect">
            <a:avLst/>
          </a:prstGeom>
          <a:solidFill>
            <a:srgbClr val="FFFFFF"/>
          </a:solidFill>
        </p:spPr>
      </p:pic>
    </p:spTree>
    <p:extLst>
      <p:ext uri="{BB962C8B-B14F-4D97-AF65-F5344CB8AC3E}">
        <p14:creationId xmlns:p14="http://schemas.microsoft.com/office/powerpoint/2010/main" val="3756093263"/>
      </p:ext>
    </p:extLst>
  </p:cSld>
  <p:clrMapOvr>
    <a:masterClrMapping/>
  </p:clrMapOvr>
  <p:transition spd="slow">
    <p:push dir="u"/>
  </p:transition>
</p:sld>
</file>

<file path=ppt/theme/theme1.xml><?xml version="1.0" encoding="utf-8"?>
<a:theme xmlns:a="http://schemas.openxmlformats.org/drawingml/2006/main" name="2_PrenHall1">
  <a:themeElements>
    <a:clrScheme name="1_PrenHall1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PrenHall1">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PrenHall1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PrenHall1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PrenHall1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PrenHall1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PrenHall1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PrenHall1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PrenHall1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E52673F4E150448F3D1EEFF6135936" ma:contentTypeVersion="3" ma:contentTypeDescription="Create a new document." ma:contentTypeScope="" ma:versionID="fda1c9a8cdc01688bc1e04ee7ea40867">
  <xsd:schema xmlns:xsd="http://www.w3.org/2001/XMLSchema" xmlns:xs="http://www.w3.org/2001/XMLSchema" xmlns:p="http://schemas.microsoft.com/office/2006/metadata/properties" xmlns:ns3="cd991529-627c-4dd0-a1ad-23bd6e91bf0f" targetNamespace="http://schemas.microsoft.com/office/2006/metadata/properties" ma:root="true" ma:fieldsID="699367772d95c1d0714ac0fc14d9280a" ns3:_="">
    <xsd:import namespace="cd991529-627c-4dd0-a1ad-23bd6e91bf0f"/>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991529-627c-4dd0-a1ad-23bd6e91bf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BAD900D-E5BD-4B39-9A06-B9ADFAA76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991529-627c-4dd0-a1ad-23bd6e91bf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D719A6-E00A-4322-ACAD-E650E628361E}">
  <ds:schemaRefs>
    <ds:schemaRef ds:uri="http://schemas.microsoft.com/sharepoint/v3/contenttype/forms"/>
  </ds:schemaRefs>
</ds:datastoreItem>
</file>

<file path=customXml/itemProps3.xml><?xml version="1.0" encoding="utf-8"?>
<ds:datastoreItem xmlns:ds="http://schemas.openxmlformats.org/officeDocument/2006/customXml" ds:itemID="{79B22A80-20EC-4E49-8D4B-CB4AE05DFB10}">
  <ds:schemaRefs>
    <ds:schemaRef ds:uri="http://schemas.openxmlformats.org/package/2006/metadata/core-properties"/>
    <ds:schemaRef ds:uri="http://schemas.microsoft.com/office/2006/metadata/properties"/>
    <ds:schemaRef ds:uri="cd991529-627c-4dd0-a1ad-23bd6e91bf0f"/>
    <ds:schemaRef ds:uri="http://purl.org/dc/dcmitype/"/>
    <ds:schemaRef ds:uri="http://schemas.microsoft.com/office/2006/documentManagement/types"/>
    <ds:schemaRef ds:uri="http://schemas.microsoft.com/office/infopath/2007/PartnerControls"/>
    <ds:schemaRef ds:uri="http://purl.org/dc/term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172</TotalTime>
  <Words>5301</Words>
  <Application>Microsoft Office PowerPoint</Application>
  <PresentationFormat>Widescreen</PresentationFormat>
  <Paragraphs>969</Paragraphs>
  <Slides>100</Slides>
  <Notes>0</Notes>
  <HiddenSlides>0</HiddenSlides>
  <MMClips>1</MMClips>
  <ScaleCrop>false</ScaleCrop>
  <HeadingPairs>
    <vt:vector size="4" baseType="variant">
      <vt:variant>
        <vt:lpstr>Theme</vt:lpstr>
      </vt:variant>
      <vt:variant>
        <vt:i4>1</vt:i4>
      </vt:variant>
      <vt:variant>
        <vt:lpstr>Slide Titles</vt:lpstr>
      </vt:variant>
      <vt:variant>
        <vt:i4>100</vt:i4>
      </vt:variant>
    </vt:vector>
  </HeadingPairs>
  <TitlesOfParts>
    <vt:vector size="101" baseType="lpstr">
      <vt:lpstr>2_PrenHall1</vt:lpstr>
      <vt:lpstr>Linear Regression</vt:lpstr>
      <vt:lpstr>Introduction to Machine learning</vt:lpstr>
      <vt:lpstr>Agenda</vt:lpstr>
      <vt:lpstr>Correlation Analysis</vt:lpstr>
      <vt:lpstr>Correlation Analysis</vt:lpstr>
      <vt:lpstr>Scatter Plot Examples</vt:lpstr>
      <vt:lpstr>Scatter Plot Examples</vt:lpstr>
      <vt:lpstr>Scatter Plot Examples</vt:lpstr>
      <vt:lpstr>Correlation Coefficient</vt:lpstr>
      <vt:lpstr>Features of  ρ  and  r</vt:lpstr>
      <vt:lpstr>Examples of Approximate r Values</vt:lpstr>
      <vt:lpstr>Calculating the Correlation Coefficient</vt:lpstr>
      <vt:lpstr>Example:</vt:lpstr>
      <vt:lpstr>Example:</vt:lpstr>
      <vt:lpstr>Using Excel:</vt:lpstr>
      <vt:lpstr>What is Linear Regression?</vt:lpstr>
      <vt:lpstr>Regression Analysis</vt:lpstr>
      <vt:lpstr>Simple Linear Regression Model</vt:lpstr>
      <vt:lpstr>Simple Linear Regression Model</vt:lpstr>
      <vt:lpstr>Simple Linear Regression Model</vt:lpstr>
      <vt:lpstr>Simple Linear Regression Equation (Prediction Line)</vt:lpstr>
      <vt:lpstr>The Least Squares Method</vt:lpstr>
      <vt:lpstr>Finding the Least Squares Equation</vt:lpstr>
      <vt:lpstr>Interpretation of the Slope and the Intercept</vt:lpstr>
      <vt:lpstr> Example</vt:lpstr>
      <vt:lpstr>Example:  Data</vt:lpstr>
      <vt:lpstr>Example:</vt:lpstr>
      <vt:lpstr>Example:  Using Excel</vt:lpstr>
      <vt:lpstr>Example:  Using Excel</vt:lpstr>
      <vt:lpstr>Example:  Excel Output</vt:lpstr>
      <vt:lpstr>Example:  Graphical Representation</vt:lpstr>
      <vt:lpstr>Example:  Interpretation of bo</vt:lpstr>
      <vt:lpstr>Example:  Interpreting b1</vt:lpstr>
      <vt:lpstr>Example:  Making Predictions</vt:lpstr>
      <vt:lpstr>Assumptions of linear Regression </vt:lpstr>
      <vt:lpstr>Assumptions of linear Regression </vt:lpstr>
      <vt:lpstr>Assumptions of linear Regression </vt:lpstr>
      <vt:lpstr>Assumptions of linear Regression </vt:lpstr>
      <vt:lpstr>Assumptions of linear Regression </vt:lpstr>
      <vt:lpstr>Assumptions of linear Regression </vt:lpstr>
      <vt:lpstr>Assumptions of linear Regression </vt:lpstr>
      <vt:lpstr>Assumptions of linear Regression </vt:lpstr>
      <vt:lpstr>How to deal with the Violation of any of the Assumption </vt:lpstr>
      <vt:lpstr>How to deal with the Violation of any of the Assumption </vt:lpstr>
      <vt:lpstr>Example:  Making Predictions</vt:lpstr>
      <vt:lpstr>Cost Function</vt:lpstr>
      <vt:lpstr>Cost Function</vt:lpstr>
      <vt:lpstr>Cost Function</vt:lpstr>
      <vt:lpstr>Gradient Descent</vt:lpstr>
      <vt:lpstr>Gradient Descent</vt:lpstr>
      <vt:lpstr>Gradient descent</vt:lpstr>
      <vt:lpstr>Evaluation Metrics for Regression Analysis </vt:lpstr>
      <vt:lpstr>Measures of Variation</vt:lpstr>
      <vt:lpstr>Measures of Variation</vt:lpstr>
      <vt:lpstr>Measures of Variation</vt:lpstr>
      <vt:lpstr>Coefficient of Determination, r2</vt:lpstr>
      <vt:lpstr>Adjusted R Square</vt:lpstr>
      <vt:lpstr>Examples of Approximate r2  Values</vt:lpstr>
      <vt:lpstr>Examples of Approximate r2  Values</vt:lpstr>
      <vt:lpstr>Examples of Approximate r2  Values</vt:lpstr>
      <vt:lpstr>Example: Coefficient of Determination, r2 in Excel</vt:lpstr>
      <vt:lpstr>Standard Error of Estimate</vt:lpstr>
      <vt:lpstr>Comparing Standard Errors</vt:lpstr>
      <vt:lpstr>Example: Standard Error of Estimate in Excel</vt:lpstr>
      <vt:lpstr>F-Test for Significance</vt:lpstr>
      <vt:lpstr>F-Test for Significance: Excel Output</vt:lpstr>
      <vt:lpstr>F Test for Significance</vt:lpstr>
      <vt:lpstr>Inferences About the Slope</vt:lpstr>
      <vt:lpstr>Inferences About the Slope: t-test</vt:lpstr>
      <vt:lpstr>Inferences About the Slope: t-test Example</vt:lpstr>
      <vt:lpstr>Inferences About the Slope: t Test Example</vt:lpstr>
      <vt:lpstr>Inferences About the Slope: t Test Example using the critical value</vt:lpstr>
      <vt:lpstr>Inferences About the Slope: t Test Example using p-value</vt:lpstr>
      <vt:lpstr>Confidence Interval Estimate for the Slope</vt:lpstr>
      <vt:lpstr>Confidence Interval Estimate for the Slope</vt:lpstr>
      <vt:lpstr>Multiple Linear Regression</vt:lpstr>
      <vt:lpstr>Multiple Linear Regression</vt:lpstr>
      <vt:lpstr>PowerPoint Presentation</vt:lpstr>
      <vt:lpstr>Example of Multiple Linear Regression</vt:lpstr>
      <vt:lpstr>Here's an example table for the multiple linear regression example of predicting house prices based on area, number of bedrooms, and location:</vt:lpstr>
      <vt:lpstr>PowerPoint Presentation</vt:lpstr>
      <vt:lpstr>A basic example of linear regression in python</vt:lpstr>
      <vt:lpstr>Importing the necessary lib</vt:lpstr>
      <vt:lpstr>The data is loaded into a pandas DataFrame with two columns: 'YearsExperience' and 'Salary'.</vt:lpstr>
      <vt:lpstr>Split the Data into Training and Test Sets:</vt:lpstr>
      <vt:lpstr>Create and Fit the Linear Regression Model:</vt:lpstr>
      <vt:lpstr>Make Predictions on the Test Set: Print the Model Summary:</vt:lpstr>
      <vt:lpstr>Calculate and Display Evaluation Metrics:</vt:lpstr>
      <vt:lpstr>Plot the Scatter Plot and Regression Line</vt:lpstr>
      <vt:lpstr>Results from the above code</vt:lpstr>
      <vt:lpstr>Result of using scatter Plot</vt:lpstr>
      <vt:lpstr>A basic example for multiple regression using Python</vt:lpstr>
      <vt:lpstr>Importing the necessary lib</vt:lpstr>
      <vt:lpstr>Split the Data into Independent and Dependent Variables</vt:lpstr>
      <vt:lpstr>Split the Data into Training and Test Sets: Create and Fit the Linear Regression Model:</vt:lpstr>
      <vt:lpstr>Make Predictions on the Test Set: Print the Model Coefficients and Evaluation Metrics:</vt:lpstr>
      <vt:lpstr>Visualize the Actual vs Predicted Values:</vt:lpstr>
      <vt:lpstr>Results from the above code</vt:lpstr>
      <vt:lpstr>Result of using scatter Plot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dc:title>
  <dc:creator>Aravind R</dc:creator>
  <cp:lastModifiedBy>Aravind R</cp:lastModifiedBy>
  <cp:revision>5</cp:revision>
  <dcterms:created xsi:type="dcterms:W3CDTF">2023-07-15T11:24:28Z</dcterms:created>
  <dcterms:modified xsi:type="dcterms:W3CDTF">2023-10-27T05:18:55Z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0x0101005AE52673F4E150448F3D1EEFF6135936</vt:lpwstr>
  </property>
</Properties>
</file>